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Default Extension="ppt" ContentType="application/vnd.ms-powerpoint"/>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6" r:id="rId2"/>
    <p:sldId id="295" r:id="rId3"/>
    <p:sldId id="298" r:id="rId4"/>
    <p:sldId id="292" r:id="rId5"/>
    <p:sldId id="293" r:id="rId6"/>
    <p:sldId id="269" r:id="rId7"/>
    <p:sldId id="344" r:id="rId8"/>
    <p:sldId id="257" r:id="rId9"/>
    <p:sldId id="258" r:id="rId10"/>
    <p:sldId id="276" r:id="rId11"/>
    <p:sldId id="282" r:id="rId12"/>
    <p:sldId id="281" r:id="rId13"/>
    <p:sldId id="279" r:id="rId14"/>
    <p:sldId id="283" r:id="rId15"/>
    <p:sldId id="278" r:id="rId16"/>
    <p:sldId id="284" r:id="rId17"/>
    <p:sldId id="285" r:id="rId18"/>
    <p:sldId id="286" r:id="rId19"/>
    <p:sldId id="331" r:id="rId20"/>
    <p:sldId id="299" r:id="rId21"/>
    <p:sldId id="277" r:id="rId22"/>
    <p:sldId id="288" r:id="rId23"/>
    <p:sldId id="289" r:id="rId24"/>
    <p:sldId id="340" r:id="rId25"/>
    <p:sldId id="291" r:id="rId26"/>
    <p:sldId id="290" r:id="rId27"/>
    <p:sldId id="260" r:id="rId28"/>
    <p:sldId id="275" r:id="rId29"/>
    <p:sldId id="274" r:id="rId30"/>
    <p:sldId id="273" r:id="rId31"/>
    <p:sldId id="272" r:id="rId32"/>
    <p:sldId id="271" r:id="rId33"/>
    <p:sldId id="261" r:id="rId34"/>
    <p:sldId id="280" r:id="rId35"/>
    <p:sldId id="303" r:id="rId36"/>
    <p:sldId id="300" r:id="rId37"/>
    <p:sldId id="301" r:id="rId38"/>
    <p:sldId id="304" r:id="rId39"/>
    <p:sldId id="305" r:id="rId40"/>
    <p:sldId id="306" r:id="rId41"/>
    <p:sldId id="307" r:id="rId42"/>
    <p:sldId id="308" r:id="rId43"/>
    <p:sldId id="342" r:id="rId44"/>
    <p:sldId id="341" r:id="rId45"/>
    <p:sldId id="343" r:id="rId46"/>
    <p:sldId id="309" r:id="rId47"/>
    <p:sldId id="310" r:id="rId48"/>
    <p:sldId id="312" r:id="rId49"/>
    <p:sldId id="314" r:id="rId50"/>
    <p:sldId id="317" r:id="rId51"/>
    <p:sldId id="313" r:id="rId52"/>
    <p:sldId id="315" r:id="rId53"/>
    <p:sldId id="316" r:id="rId54"/>
    <p:sldId id="311" r:id="rId55"/>
    <p:sldId id="262" r:id="rId56"/>
    <p:sldId id="318" r:id="rId57"/>
    <p:sldId id="319" r:id="rId58"/>
    <p:sldId id="320" r:id="rId59"/>
    <p:sldId id="324" r:id="rId60"/>
    <p:sldId id="327" r:id="rId61"/>
    <p:sldId id="325" r:id="rId62"/>
    <p:sldId id="326" r:id="rId63"/>
    <p:sldId id="333" r:id="rId64"/>
    <p:sldId id="263" r:id="rId65"/>
    <p:sldId id="328" r:id="rId66"/>
    <p:sldId id="338" r:id="rId67"/>
    <p:sldId id="339" r:id="rId68"/>
    <p:sldId id="329" r:id="rId69"/>
    <p:sldId id="330" r:id="rId70"/>
    <p:sldId id="264" r:id="rId71"/>
    <p:sldId id="265" r:id="rId72"/>
    <p:sldId id="268" r:id="rId73"/>
    <p:sldId id="335" r:id="rId74"/>
    <p:sldId id="266" r:id="rId75"/>
    <p:sldId id="336" r:id="rId76"/>
    <p:sldId id="334" r:id="rId77"/>
    <p:sldId id="337" r:id="rId78"/>
  </p:sldIdLst>
  <p:sldSz cx="9144000" cy="6858000" type="screen4x3"/>
  <p:notesSz cx="6858000" cy="9144000"/>
  <p:defaultTex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2" autoAdjust="0"/>
    <p:restoredTop sz="94313" autoAdjust="0"/>
  </p:normalViewPr>
  <p:slideViewPr>
    <p:cSldViewPr>
      <p:cViewPr varScale="1">
        <p:scale>
          <a:sx n="106" d="100"/>
          <a:sy n="106" d="100"/>
        </p:scale>
        <p:origin x="-798"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70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nb-NO"/>
  <c:chart>
    <c:view3D>
      <c:rAngAx val="1"/>
    </c:view3D>
    <c:plotArea>
      <c:layout/>
      <c:bar3DChart>
        <c:barDir val="col"/>
        <c:grouping val="clustered"/>
        <c:ser>
          <c:idx val="0"/>
          <c:order val="0"/>
          <c:tx>
            <c:strRef>
              <c:f>Sheet1!$B$1</c:f>
              <c:strCache>
                <c:ptCount val="1"/>
                <c:pt idx="0">
                  <c:v>AP%</c:v>
                </c:pt>
              </c:strCache>
            </c:strRef>
          </c:tx>
          <c:cat>
            <c:strRef>
              <c:f>Sheet1!$A$2:$A$4</c:f>
              <c:strCache>
                <c:ptCount val="3"/>
                <c:pt idx="0">
                  <c:v>Diabetic</c:v>
                </c:pt>
                <c:pt idx="1">
                  <c:v>Control</c:v>
                </c:pt>
                <c:pt idx="2">
                  <c:v>Total</c:v>
                </c:pt>
              </c:strCache>
            </c:strRef>
          </c:cat>
          <c:val>
            <c:numRef>
              <c:f>Sheet1!$B$2:$B$4</c:f>
              <c:numCache>
                <c:formatCode>General</c:formatCode>
                <c:ptCount val="3"/>
                <c:pt idx="0">
                  <c:v>81</c:v>
                </c:pt>
                <c:pt idx="1">
                  <c:v>58</c:v>
                </c:pt>
                <c:pt idx="2">
                  <c:v>69</c:v>
                </c:pt>
              </c:numCache>
            </c:numRef>
          </c:val>
        </c:ser>
        <c:ser>
          <c:idx val="1"/>
          <c:order val="1"/>
          <c:tx>
            <c:strRef>
              <c:f>Sheet1!$C$1</c:f>
              <c:strCache>
                <c:ptCount val="1"/>
                <c:pt idx="0">
                  <c:v>RF%</c:v>
                </c:pt>
              </c:strCache>
            </c:strRef>
          </c:tx>
          <c:cat>
            <c:strRef>
              <c:f>Sheet1!$A$2:$A$4</c:f>
              <c:strCache>
                <c:ptCount val="3"/>
                <c:pt idx="0">
                  <c:v>Diabetic</c:v>
                </c:pt>
                <c:pt idx="1">
                  <c:v>Control</c:v>
                </c:pt>
                <c:pt idx="2">
                  <c:v>Total</c:v>
                </c:pt>
              </c:strCache>
            </c:strRef>
          </c:cat>
          <c:val>
            <c:numRef>
              <c:f>Sheet1!$C$2:$C$4</c:f>
              <c:numCache>
                <c:formatCode>General</c:formatCode>
                <c:ptCount val="3"/>
                <c:pt idx="0">
                  <c:v>31</c:v>
                </c:pt>
                <c:pt idx="1">
                  <c:v>42</c:v>
                </c:pt>
                <c:pt idx="2">
                  <c:v>37</c:v>
                </c:pt>
              </c:numCache>
            </c:numRef>
          </c:val>
        </c:ser>
        <c:ser>
          <c:idx val="2"/>
          <c:order val="2"/>
          <c:tx>
            <c:strRef>
              <c:f>Sheet1!$D$1</c:f>
              <c:strCache>
                <c:ptCount val="1"/>
                <c:pt idx="0">
                  <c:v>RFwAP%</c:v>
                </c:pt>
              </c:strCache>
            </c:strRef>
          </c:tx>
          <c:cat>
            <c:strRef>
              <c:f>Sheet1!$A$2:$A$4</c:f>
              <c:strCache>
                <c:ptCount val="3"/>
                <c:pt idx="0">
                  <c:v>Diabetic</c:v>
                </c:pt>
                <c:pt idx="1">
                  <c:v>Control</c:v>
                </c:pt>
                <c:pt idx="2">
                  <c:v>Total</c:v>
                </c:pt>
              </c:strCache>
            </c:strRef>
          </c:cat>
          <c:val>
            <c:numRef>
              <c:f>Sheet1!$D$2:$D$4</c:f>
              <c:numCache>
                <c:formatCode>General</c:formatCode>
                <c:ptCount val="3"/>
                <c:pt idx="0">
                  <c:v>70</c:v>
                </c:pt>
                <c:pt idx="1">
                  <c:v>63</c:v>
                </c:pt>
                <c:pt idx="2">
                  <c:v>65</c:v>
                </c:pt>
              </c:numCache>
            </c:numRef>
          </c:val>
        </c:ser>
        <c:shape val="box"/>
        <c:axId val="110269184"/>
        <c:axId val="110270720"/>
        <c:axId val="0"/>
      </c:bar3DChart>
      <c:catAx>
        <c:axId val="110269184"/>
        <c:scaling>
          <c:orientation val="minMax"/>
        </c:scaling>
        <c:axPos val="b"/>
        <c:tickLblPos val="nextTo"/>
        <c:txPr>
          <a:bodyPr/>
          <a:lstStyle/>
          <a:p>
            <a:pPr>
              <a:defRPr>
                <a:solidFill>
                  <a:srgbClr val="FFFF00"/>
                </a:solidFill>
              </a:defRPr>
            </a:pPr>
            <a:endParaRPr lang="nb-NO"/>
          </a:p>
        </c:txPr>
        <c:crossAx val="110270720"/>
        <c:crosses val="autoZero"/>
        <c:auto val="1"/>
        <c:lblAlgn val="ctr"/>
        <c:lblOffset val="100"/>
      </c:catAx>
      <c:valAx>
        <c:axId val="110270720"/>
        <c:scaling>
          <c:orientation val="minMax"/>
        </c:scaling>
        <c:axPos val="l"/>
        <c:majorGridlines/>
        <c:numFmt formatCode="General" sourceLinked="1"/>
        <c:tickLblPos val="nextTo"/>
        <c:txPr>
          <a:bodyPr/>
          <a:lstStyle/>
          <a:p>
            <a:pPr>
              <a:defRPr>
                <a:solidFill>
                  <a:srgbClr val="FFFF00"/>
                </a:solidFill>
              </a:defRPr>
            </a:pPr>
            <a:endParaRPr lang="nb-NO"/>
          </a:p>
        </c:txPr>
        <c:crossAx val="110269184"/>
        <c:crosses val="autoZero"/>
        <c:crossBetween val="between"/>
      </c:valAx>
    </c:plotArea>
    <c:legend>
      <c:legendPos val="r"/>
      <c:txPr>
        <a:bodyPr/>
        <a:lstStyle/>
        <a:p>
          <a:pPr>
            <a:defRPr>
              <a:solidFill>
                <a:srgbClr val="FFFF00"/>
              </a:solidFill>
            </a:defRPr>
          </a:pPr>
          <a:endParaRPr lang="nb-NO"/>
        </a:p>
      </c:txPr>
    </c:legend>
    <c:plotVisOnly val="1"/>
  </c:chart>
  <c:txPr>
    <a:bodyPr/>
    <a:lstStyle/>
    <a:p>
      <a:pPr>
        <a:defRPr sz="1800"/>
      </a:pPr>
      <a:endParaRPr lang="nb-NO"/>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761E94-5475-4268-B0C8-C33AEE2ED925}" type="datetimeFigureOut">
              <a:rPr lang="nb-NO" smtClean="0"/>
              <a:pPr/>
              <a:t>22.10.2010</a:t>
            </a:fld>
            <a:endParaRPr lang="nb-N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AB3923-5C51-44AA-BF5D-19F2AD6308EF}" type="slidenum">
              <a:rPr lang="nb-NO" smtClean="0"/>
              <a:pPr/>
              <a:t>‹#›</a:t>
            </a:fld>
            <a:endParaRPr lang="nb-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dirty="0"/>
          </a:p>
        </p:txBody>
      </p:sp>
      <p:sp>
        <p:nvSpPr>
          <p:cNvPr id="4" name="Slide Number Placeholder 3"/>
          <p:cNvSpPr>
            <a:spLocks noGrp="1"/>
          </p:cNvSpPr>
          <p:nvPr>
            <p:ph type="sldNum" sz="quarter" idx="10"/>
          </p:nvPr>
        </p:nvSpPr>
        <p:spPr/>
        <p:txBody>
          <a:bodyPr/>
          <a:lstStyle/>
          <a:p>
            <a:fld id="{44AB3923-5C51-44AA-BF5D-19F2AD6308EF}" type="slidenum">
              <a:rPr lang="nb-NO" smtClean="0"/>
              <a:pPr/>
              <a:t>64</a:t>
            </a:fld>
            <a:endParaRPr 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86AAA58-B344-4E17-95EC-F372DCB4BC35}" type="slidenum">
              <a:rPr lang="nb-NO">
                <a:latin typeface="Arial" pitchFamily="34" charset="0"/>
              </a:rPr>
              <a:pPr/>
              <a:t>66</a:t>
            </a:fld>
            <a:endParaRPr lang="nb-NO">
              <a:latin typeface="Arial"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nb-NO"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b-N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a:p>
        </p:txBody>
      </p:sp>
      <p:sp>
        <p:nvSpPr>
          <p:cNvPr id="4" name="Date Placeholder 3"/>
          <p:cNvSpPr>
            <a:spLocks noGrp="1"/>
          </p:cNvSpPr>
          <p:nvPr>
            <p:ph type="dt" sz="half" idx="10"/>
          </p:nvPr>
        </p:nvSpPr>
        <p:spPr/>
        <p:txBody>
          <a:bodyPr/>
          <a:lstStyle>
            <a:lvl1pPr>
              <a:defRPr/>
            </a:lvl1pPr>
          </a:lstStyle>
          <a:p>
            <a:pPr>
              <a:defRPr/>
            </a:pPr>
            <a:fld id="{E615095B-83B9-4045-BCA9-349C9009B411}" type="datetimeFigureOut">
              <a:rPr lang="nb-NO"/>
              <a:pPr>
                <a:defRPr/>
              </a:pPr>
              <a:t>22.10.2010</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p>
        </p:txBody>
      </p:sp>
      <p:sp>
        <p:nvSpPr>
          <p:cNvPr id="6" name="Slide Number Placeholder 5"/>
          <p:cNvSpPr>
            <a:spLocks noGrp="1"/>
          </p:cNvSpPr>
          <p:nvPr>
            <p:ph type="sldNum" sz="quarter" idx="12"/>
          </p:nvPr>
        </p:nvSpPr>
        <p:spPr/>
        <p:txBody>
          <a:bodyPr/>
          <a:lstStyle>
            <a:lvl1pPr>
              <a:defRPr/>
            </a:lvl1pPr>
          </a:lstStyle>
          <a:p>
            <a:pPr>
              <a:defRPr/>
            </a:pPr>
            <a:fld id="{641E4933-24F5-4524-9838-C8B5F2A58DCF}" type="slidenum">
              <a:rPr lang="nb-NO"/>
              <a:pPr>
                <a:defRPr/>
              </a:pPr>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lvl1pPr>
              <a:defRPr/>
            </a:lvl1pPr>
          </a:lstStyle>
          <a:p>
            <a:pPr>
              <a:defRPr/>
            </a:pPr>
            <a:fld id="{A87623D8-9652-4553-B840-71B4560A1CF5}" type="datetimeFigureOut">
              <a:rPr lang="nb-NO"/>
              <a:pPr>
                <a:defRPr/>
              </a:pPr>
              <a:t>22.10.2010</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p>
        </p:txBody>
      </p:sp>
      <p:sp>
        <p:nvSpPr>
          <p:cNvPr id="6" name="Slide Number Placeholder 5"/>
          <p:cNvSpPr>
            <a:spLocks noGrp="1"/>
          </p:cNvSpPr>
          <p:nvPr>
            <p:ph type="sldNum" sz="quarter" idx="12"/>
          </p:nvPr>
        </p:nvSpPr>
        <p:spPr/>
        <p:txBody>
          <a:bodyPr/>
          <a:lstStyle>
            <a:lvl1pPr>
              <a:defRPr/>
            </a:lvl1pPr>
          </a:lstStyle>
          <a:p>
            <a:pPr>
              <a:defRPr/>
            </a:pPr>
            <a:fld id="{6AF69093-440C-41C3-9233-C4F70D35A5CE}" type="slidenum">
              <a:rPr lang="nb-NO"/>
              <a:pPr>
                <a:defRPr/>
              </a:pPr>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b-N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lvl1pPr>
              <a:defRPr/>
            </a:lvl1pPr>
          </a:lstStyle>
          <a:p>
            <a:pPr>
              <a:defRPr/>
            </a:pPr>
            <a:fld id="{9F7534F2-FEE6-45F0-9FD6-70D62ACA1D86}" type="datetimeFigureOut">
              <a:rPr lang="nb-NO"/>
              <a:pPr>
                <a:defRPr/>
              </a:pPr>
              <a:t>22.10.2010</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p>
        </p:txBody>
      </p:sp>
      <p:sp>
        <p:nvSpPr>
          <p:cNvPr id="6" name="Slide Number Placeholder 5"/>
          <p:cNvSpPr>
            <a:spLocks noGrp="1"/>
          </p:cNvSpPr>
          <p:nvPr>
            <p:ph type="sldNum" sz="quarter" idx="12"/>
          </p:nvPr>
        </p:nvSpPr>
        <p:spPr/>
        <p:txBody>
          <a:bodyPr/>
          <a:lstStyle>
            <a:lvl1pPr>
              <a:defRPr/>
            </a:lvl1pPr>
          </a:lstStyle>
          <a:p>
            <a:pPr>
              <a:defRPr/>
            </a:pPr>
            <a:fld id="{E41386C3-CC76-44F7-8FE8-5980E2B992E5}" type="slidenum">
              <a:rPr lang="nb-NO"/>
              <a:pPr>
                <a:defRPr/>
              </a:pPr>
              <a:t>‹#›</a:t>
            </a:fld>
            <a:endParaRPr lang="nb-N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nb-NO"/>
          </a:p>
        </p:txBody>
      </p:sp>
      <p:sp>
        <p:nvSpPr>
          <p:cNvPr id="3" name="Content Placeholder 2"/>
          <p:cNvSpPr>
            <a:spLocks noGrp="1"/>
          </p:cNvSpPr>
          <p:nvPr>
            <p:ph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quarter" idx="2"/>
          </p:nvPr>
        </p:nvSpPr>
        <p:spPr>
          <a:xfrm>
            <a:off x="4648200" y="19812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Content Placeholder 4"/>
          <p:cNvSpPr>
            <a:spLocks noGrp="1"/>
          </p:cNvSpPr>
          <p:nvPr>
            <p:ph sz="quarter" idx="3"/>
          </p:nvPr>
        </p:nvSpPr>
        <p:spPr>
          <a:xfrm>
            <a:off x="4648200" y="40005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Rectangle 2"/>
          <p:cNvSpPr>
            <a:spLocks noGrp="1" noChangeArrowheads="1"/>
          </p:cNvSpPr>
          <p:nvPr>
            <p:ph type="ftr" sz="quarter" idx="10"/>
          </p:nvPr>
        </p:nvSpPr>
        <p:spPr>
          <a:ln/>
        </p:spPr>
        <p:txBody>
          <a:bodyPr/>
          <a:lstStyle>
            <a:lvl1pPr>
              <a:defRPr/>
            </a:lvl1pPr>
          </a:lstStyle>
          <a:p>
            <a:pPr>
              <a:defRPr/>
            </a:pPr>
            <a:endParaRPr lang="nb-NO"/>
          </a:p>
        </p:txBody>
      </p:sp>
      <p:sp>
        <p:nvSpPr>
          <p:cNvPr id="7" name="Rectangle 3"/>
          <p:cNvSpPr>
            <a:spLocks noGrp="1" noChangeArrowheads="1"/>
          </p:cNvSpPr>
          <p:nvPr>
            <p:ph type="sldNum" sz="quarter" idx="11"/>
          </p:nvPr>
        </p:nvSpPr>
        <p:spPr>
          <a:ln/>
        </p:spPr>
        <p:txBody>
          <a:bodyPr/>
          <a:lstStyle>
            <a:lvl1pPr>
              <a:defRPr/>
            </a:lvl1pPr>
          </a:lstStyle>
          <a:p>
            <a:pPr>
              <a:defRPr/>
            </a:pPr>
            <a:fld id="{24C42DC1-C627-4D93-BC28-32A5A8502386}" type="slidenum">
              <a:rPr lang="nb-NO"/>
              <a:pPr>
                <a:defRPr/>
              </a:pPr>
              <a:t>‹#›</a:t>
            </a:fld>
            <a:endParaRPr lang="nb-NO"/>
          </a:p>
        </p:txBody>
      </p:sp>
      <p:sp>
        <p:nvSpPr>
          <p:cNvPr id="8" name="Rectangle 16"/>
          <p:cNvSpPr>
            <a:spLocks noGrp="1" noChangeArrowheads="1"/>
          </p:cNvSpPr>
          <p:nvPr>
            <p:ph type="dt" sz="half" idx="12"/>
          </p:nvPr>
        </p:nvSpPr>
        <p:spPr>
          <a:ln/>
        </p:spPr>
        <p:txBody>
          <a:bodyPr/>
          <a:lstStyle>
            <a:lvl1pPr>
              <a:defRPr/>
            </a:lvl1pPr>
          </a:lstStyle>
          <a:p>
            <a:pPr>
              <a:defRPr/>
            </a:pPr>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00"/>
                </a:solidFill>
              </a:defRPr>
            </a:lvl1pPr>
          </a:lstStyle>
          <a:p>
            <a:r>
              <a:rPr lang="en-US" dirty="0" smtClean="0"/>
              <a:t>Click to edit Master title style</a:t>
            </a:r>
            <a:endParaRPr lang="nb-NO" dirty="0"/>
          </a:p>
        </p:txBody>
      </p:sp>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b-NO" dirty="0"/>
          </a:p>
        </p:txBody>
      </p:sp>
      <p:sp>
        <p:nvSpPr>
          <p:cNvPr id="4" name="Date Placeholder 3"/>
          <p:cNvSpPr>
            <a:spLocks noGrp="1"/>
          </p:cNvSpPr>
          <p:nvPr>
            <p:ph type="dt" sz="half" idx="10"/>
          </p:nvPr>
        </p:nvSpPr>
        <p:spPr/>
        <p:txBody>
          <a:bodyPr/>
          <a:lstStyle>
            <a:lvl1pPr>
              <a:defRPr/>
            </a:lvl1pPr>
          </a:lstStyle>
          <a:p>
            <a:pPr>
              <a:defRPr/>
            </a:pPr>
            <a:fld id="{992DB47F-BE5E-4822-BB17-5D86BB12B1FA}" type="datetimeFigureOut">
              <a:rPr lang="nb-NO"/>
              <a:pPr>
                <a:defRPr/>
              </a:pPr>
              <a:t>22.10.2010</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p>
        </p:txBody>
      </p:sp>
      <p:sp>
        <p:nvSpPr>
          <p:cNvPr id="6" name="Slide Number Placeholder 5"/>
          <p:cNvSpPr>
            <a:spLocks noGrp="1"/>
          </p:cNvSpPr>
          <p:nvPr>
            <p:ph type="sldNum" sz="quarter" idx="12"/>
          </p:nvPr>
        </p:nvSpPr>
        <p:spPr/>
        <p:txBody>
          <a:bodyPr/>
          <a:lstStyle>
            <a:lvl1pPr>
              <a:defRPr/>
            </a:lvl1pPr>
          </a:lstStyle>
          <a:p>
            <a:pPr>
              <a:defRPr/>
            </a:pPr>
            <a:fld id="{12C1B00D-5A72-4E1B-ADF3-69571DC2B9BD}" type="slidenum">
              <a:rPr lang="nb-NO"/>
              <a:pPr>
                <a:defRPr/>
              </a:pPr>
              <a:t>‹#›</a:t>
            </a:fld>
            <a:endParaRPr lang="nb-NO"/>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3CC6CD8-BC81-47A6-AA50-59CBA00BCF91}" type="datetimeFigureOut">
              <a:rPr lang="nb-NO"/>
              <a:pPr>
                <a:defRPr/>
              </a:pPr>
              <a:t>22.10.2010</a:t>
            </a:fld>
            <a:endParaRPr lang="nb-NO"/>
          </a:p>
        </p:txBody>
      </p:sp>
      <p:sp>
        <p:nvSpPr>
          <p:cNvPr id="5" name="Footer Placeholder 4"/>
          <p:cNvSpPr>
            <a:spLocks noGrp="1"/>
          </p:cNvSpPr>
          <p:nvPr>
            <p:ph type="ftr" sz="quarter" idx="11"/>
          </p:nvPr>
        </p:nvSpPr>
        <p:spPr/>
        <p:txBody>
          <a:bodyPr/>
          <a:lstStyle>
            <a:lvl1pPr>
              <a:defRPr/>
            </a:lvl1pPr>
          </a:lstStyle>
          <a:p>
            <a:pPr>
              <a:defRPr/>
            </a:pPr>
            <a:endParaRPr lang="nb-NO"/>
          </a:p>
        </p:txBody>
      </p:sp>
      <p:sp>
        <p:nvSpPr>
          <p:cNvPr id="6" name="Slide Number Placeholder 5"/>
          <p:cNvSpPr>
            <a:spLocks noGrp="1"/>
          </p:cNvSpPr>
          <p:nvPr>
            <p:ph type="sldNum" sz="quarter" idx="12"/>
          </p:nvPr>
        </p:nvSpPr>
        <p:spPr/>
        <p:txBody>
          <a:bodyPr/>
          <a:lstStyle>
            <a:lvl1pPr>
              <a:defRPr/>
            </a:lvl1pPr>
          </a:lstStyle>
          <a:p>
            <a:pPr>
              <a:defRPr/>
            </a:pPr>
            <a:fld id="{66864C80-A316-49A9-85DD-CF4200EE86B0}" type="slidenum">
              <a:rPr lang="nb-NO"/>
              <a:pPr>
                <a:defRPr/>
              </a:pPr>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Date Placeholder 3"/>
          <p:cNvSpPr>
            <a:spLocks noGrp="1"/>
          </p:cNvSpPr>
          <p:nvPr>
            <p:ph type="dt" sz="half" idx="10"/>
          </p:nvPr>
        </p:nvSpPr>
        <p:spPr/>
        <p:txBody>
          <a:bodyPr/>
          <a:lstStyle>
            <a:lvl1pPr>
              <a:defRPr/>
            </a:lvl1pPr>
          </a:lstStyle>
          <a:p>
            <a:pPr>
              <a:defRPr/>
            </a:pPr>
            <a:fld id="{F6C6F1B8-3E93-4F4D-8A52-00313B2A5DE6}" type="datetimeFigureOut">
              <a:rPr lang="nb-NO"/>
              <a:pPr>
                <a:defRPr/>
              </a:pPr>
              <a:t>22.10.2010</a:t>
            </a:fld>
            <a:endParaRPr lang="nb-NO"/>
          </a:p>
        </p:txBody>
      </p:sp>
      <p:sp>
        <p:nvSpPr>
          <p:cNvPr id="6" name="Footer Placeholder 4"/>
          <p:cNvSpPr>
            <a:spLocks noGrp="1"/>
          </p:cNvSpPr>
          <p:nvPr>
            <p:ph type="ftr" sz="quarter" idx="11"/>
          </p:nvPr>
        </p:nvSpPr>
        <p:spPr/>
        <p:txBody>
          <a:bodyPr/>
          <a:lstStyle>
            <a:lvl1pPr>
              <a:defRPr/>
            </a:lvl1pPr>
          </a:lstStyle>
          <a:p>
            <a:pPr>
              <a:defRPr/>
            </a:pPr>
            <a:endParaRPr lang="nb-NO"/>
          </a:p>
        </p:txBody>
      </p:sp>
      <p:sp>
        <p:nvSpPr>
          <p:cNvPr id="7" name="Slide Number Placeholder 5"/>
          <p:cNvSpPr>
            <a:spLocks noGrp="1"/>
          </p:cNvSpPr>
          <p:nvPr>
            <p:ph type="sldNum" sz="quarter" idx="12"/>
          </p:nvPr>
        </p:nvSpPr>
        <p:spPr/>
        <p:txBody>
          <a:bodyPr/>
          <a:lstStyle>
            <a:lvl1pPr>
              <a:defRPr/>
            </a:lvl1pPr>
          </a:lstStyle>
          <a:p>
            <a:pPr>
              <a:defRPr/>
            </a:pPr>
            <a:fld id="{A5607C0E-0D1D-41A4-9798-8BE3D5488010}" type="slidenum">
              <a:rPr lang="nb-NO"/>
              <a:pPr>
                <a:defRPr/>
              </a:pPr>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7" name="Date Placeholder 3"/>
          <p:cNvSpPr>
            <a:spLocks noGrp="1"/>
          </p:cNvSpPr>
          <p:nvPr>
            <p:ph type="dt" sz="half" idx="10"/>
          </p:nvPr>
        </p:nvSpPr>
        <p:spPr/>
        <p:txBody>
          <a:bodyPr/>
          <a:lstStyle>
            <a:lvl1pPr>
              <a:defRPr/>
            </a:lvl1pPr>
          </a:lstStyle>
          <a:p>
            <a:pPr>
              <a:defRPr/>
            </a:pPr>
            <a:fld id="{62076608-DA61-4323-B9E1-4827D2034F0A}" type="datetimeFigureOut">
              <a:rPr lang="nb-NO"/>
              <a:pPr>
                <a:defRPr/>
              </a:pPr>
              <a:t>22.10.2010</a:t>
            </a:fld>
            <a:endParaRPr lang="nb-NO"/>
          </a:p>
        </p:txBody>
      </p:sp>
      <p:sp>
        <p:nvSpPr>
          <p:cNvPr id="8" name="Footer Placeholder 4"/>
          <p:cNvSpPr>
            <a:spLocks noGrp="1"/>
          </p:cNvSpPr>
          <p:nvPr>
            <p:ph type="ftr" sz="quarter" idx="11"/>
          </p:nvPr>
        </p:nvSpPr>
        <p:spPr/>
        <p:txBody>
          <a:bodyPr/>
          <a:lstStyle>
            <a:lvl1pPr>
              <a:defRPr/>
            </a:lvl1pPr>
          </a:lstStyle>
          <a:p>
            <a:pPr>
              <a:defRPr/>
            </a:pPr>
            <a:endParaRPr lang="nb-NO"/>
          </a:p>
        </p:txBody>
      </p:sp>
      <p:sp>
        <p:nvSpPr>
          <p:cNvPr id="9" name="Slide Number Placeholder 5"/>
          <p:cNvSpPr>
            <a:spLocks noGrp="1"/>
          </p:cNvSpPr>
          <p:nvPr>
            <p:ph type="sldNum" sz="quarter" idx="12"/>
          </p:nvPr>
        </p:nvSpPr>
        <p:spPr/>
        <p:txBody>
          <a:bodyPr/>
          <a:lstStyle>
            <a:lvl1pPr>
              <a:defRPr/>
            </a:lvl1pPr>
          </a:lstStyle>
          <a:p>
            <a:pPr>
              <a:defRPr/>
            </a:pPr>
            <a:fld id="{EEA4E66A-2CE9-4884-9ECD-C6A39360674D}" type="slidenum">
              <a:rPr lang="nb-NO"/>
              <a:pPr>
                <a:defRPr/>
              </a:pPr>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Date Placeholder 3"/>
          <p:cNvSpPr>
            <a:spLocks noGrp="1"/>
          </p:cNvSpPr>
          <p:nvPr>
            <p:ph type="dt" sz="half" idx="10"/>
          </p:nvPr>
        </p:nvSpPr>
        <p:spPr/>
        <p:txBody>
          <a:bodyPr/>
          <a:lstStyle>
            <a:lvl1pPr>
              <a:defRPr/>
            </a:lvl1pPr>
          </a:lstStyle>
          <a:p>
            <a:pPr>
              <a:defRPr/>
            </a:pPr>
            <a:fld id="{FC2704F1-C90E-41EE-8E2B-978ADD232DE6}" type="datetimeFigureOut">
              <a:rPr lang="nb-NO"/>
              <a:pPr>
                <a:defRPr/>
              </a:pPr>
              <a:t>22.10.2010</a:t>
            </a:fld>
            <a:endParaRPr lang="nb-NO"/>
          </a:p>
        </p:txBody>
      </p:sp>
      <p:sp>
        <p:nvSpPr>
          <p:cNvPr id="4" name="Footer Placeholder 4"/>
          <p:cNvSpPr>
            <a:spLocks noGrp="1"/>
          </p:cNvSpPr>
          <p:nvPr>
            <p:ph type="ftr" sz="quarter" idx="11"/>
          </p:nvPr>
        </p:nvSpPr>
        <p:spPr/>
        <p:txBody>
          <a:bodyPr/>
          <a:lstStyle>
            <a:lvl1pPr>
              <a:defRPr/>
            </a:lvl1pPr>
          </a:lstStyle>
          <a:p>
            <a:pPr>
              <a:defRPr/>
            </a:pPr>
            <a:endParaRPr lang="nb-NO"/>
          </a:p>
        </p:txBody>
      </p:sp>
      <p:sp>
        <p:nvSpPr>
          <p:cNvPr id="5" name="Slide Number Placeholder 5"/>
          <p:cNvSpPr>
            <a:spLocks noGrp="1"/>
          </p:cNvSpPr>
          <p:nvPr>
            <p:ph type="sldNum" sz="quarter" idx="12"/>
          </p:nvPr>
        </p:nvSpPr>
        <p:spPr/>
        <p:txBody>
          <a:bodyPr/>
          <a:lstStyle>
            <a:lvl1pPr>
              <a:defRPr/>
            </a:lvl1pPr>
          </a:lstStyle>
          <a:p>
            <a:pPr>
              <a:defRPr/>
            </a:pPr>
            <a:fld id="{77CD3BE9-3FDA-4BE0-A51D-B93E00D8475A}" type="slidenum">
              <a:rPr lang="nb-NO"/>
              <a:pPr>
                <a:defRPr/>
              </a:pPr>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B4E5C9D-2E68-46DA-9FEE-6D2B48405A0F}" type="datetimeFigureOut">
              <a:rPr lang="nb-NO"/>
              <a:pPr>
                <a:defRPr/>
              </a:pPr>
              <a:t>22.10.2010</a:t>
            </a:fld>
            <a:endParaRPr lang="nb-NO"/>
          </a:p>
        </p:txBody>
      </p:sp>
      <p:sp>
        <p:nvSpPr>
          <p:cNvPr id="3" name="Footer Placeholder 4"/>
          <p:cNvSpPr>
            <a:spLocks noGrp="1"/>
          </p:cNvSpPr>
          <p:nvPr>
            <p:ph type="ftr" sz="quarter" idx="11"/>
          </p:nvPr>
        </p:nvSpPr>
        <p:spPr/>
        <p:txBody>
          <a:bodyPr/>
          <a:lstStyle>
            <a:lvl1pPr>
              <a:defRPr/>
            </a:lvl1pPr>
          </a:lstStyle>
          <a:p>
            <a:pPr>
              <a:defRPr/>
            </a:pPr>
            <a:endParaRPr lang="nb-NO"/>
          </a:p>
        </p:txBody>
      </p:sp>
      <p:sp>
        <p:nvSpPr>
          <p:cNvPr id="4" name="Slide Number Placeholder 5"/>
          <p:cNvSpPr>
            <a:spLocks noGrp="1"/>
          </p:cNvSpPr>
          <p:nvPr>
            <p:ph type="sldNum" sz="quarter" idx="12"/>
          </p:nvPr>
        </p:nvSpPr>
        <p:spPr/>
        <p:txBody>
          <a:bodyPr/>
          <a:lstStyle>
            <a:lvl1pPr>
              <a:defRPr/>
            </a:lvl1pPr>
          </a:lstStyle>
          <a:p>
            <a:pPr>
              <a:defRPr/>
            </a:pPr>
            <a:fld id="{C4C24916-8DCA-4CD1-B8DB-39325BD79658}" type="slidenum">
              <a:rPr lang="nb-NO"/>
              <a:pPr>
                <a:defRPr/>
              </a:pPr>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3E2952D-93B1-435A-82D5-752C237BF7C1}" type="datetimeFigureOut">
              <a:rPr lang="nb-NO"/>
              <a:pPr>
                <a:defRPr/>
              </a:pPr>
              <a:t>22.10.2010</a:t>
            </a:fld>
            <a:endParaRPr lang="nb-NO"/>
          </a:p>
        </p:txBody>
      </p:sp>
      <p:sp>
        <p:nvSpPr>
          <p:cNvPr id="6" name="Footer Placeholder 4"/>
          <p:cNvSpPr>
            <a:spLocks noGrp="1"/>
          </p:cNvSpPr>
          <p:nvPr>
            <p:ph type="ftr" sz="quarter" idx="11"/>
          </p:nvPr>
        </p:nvSpPr>
        <p:spPr/>
        <p:txBody>
          <a:bodyPr/>
          <a:lstStyle>
            <a:lvl1pPr>
              <a:defRPr/>
            </a:lvl1pPr>
          </a:lstStyle>
          <a:p>
            <a:pPr>
              <a:defRPr/>
            </a:pPr>
            <a:endParaRPr lang="nb-NO"/>
          </a:p>
        </p:txBody>
      </p:sp>
      <p:sp>
        <p:nvSpPr>
          <p:cNvPr id="7" name="Slide Number Placeholder 5"/>
          <p:cNvSpPr>
            <a:spLocks noGrp="1"/>
          </p:cNvSpPr>
          <p:nvPr>
            <p:ph type="sldNum" sz="quarter" idx="12"/>
          </p:nvPr>
        </p:nvSpPr>
        <p:spPr/>
        <p:txBody>
          <a:bodyPr/>
          <a:lstStyle>
            <a:lvl1pPr>
              <a:defRPr/>
            </a:lvl1pPr>
          </a:lstStyle>
          <a:p>
            <a:pPr>
              <a:defRPr/>
            </a:pPr>
            <a:fld id="{D40052CA-382B-4A8A-9AAA-35ACD4964D7C}" type="slidenum">
              <a:rPr lang="nb-NO"/>
              <a:pPr>
                <a:defRPr/>
              </a:pPr>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FEF956C-9AE6-47BE-961A-962A52D2AA73}" type="datetimeFigureOut">
              <a:rPr lang="nb-NO"/>
              <a:pPr>
                <a:defRPr/>
              </a:pPr>
              <a:t>22.10.2010</a:t>
            </a:fld>
            <a:endParaRPr lang="nb-NO"/>
          </a:p>
        </p:txBody>
      </p:sp>
      <p:sp>
        <p:nvSpPr>
          <p:cNvPr id="6" name="Footer Placeholder 4"/>
          <p:cNvSpPr>
            <a:spLocks noGrp="1"/>
          </p:cNvSpPr>
          <p:nvPr>
            <p:ph type="ftr" sz="quarter" idx="11"/>
          </p:nvPr>
        </p:nvSpPr>
        <p:spPr/>
        <p:txBody>
          <a:bodyPr/>
          <a:lstStyle>
            <a:lvl1pPr>
              <a:defRPr/>
            </a:lvl1pPr>
          </a:lstStyle>
          <a:p>
            <a:pPr>
              <a:defRPr/>
            </a:pPr>
            <a:endParaRPr lang="nb-NO"/>
          </a:p>
        </p:txBody>
      </p:sp>
      <p:sp>
        <p:nvSpPr>
          <p:cNvPr id="7" name="Slide Number Placeholder 5"/>
          <p:cNvSpPr>
            <a:spLocks noGrp="1"/>
          </p:cNvSpPr>
          <p:nvPr>
            <p:ph type="sldNum" sz="quarter" idx="12"/>
          </p:nvPr>
        </p:nvSpPr>
        <p:spPr/>
        <p:txBody>
          <a:bodyPr/>
          <a:lstStyle>
            <a:lvl1pPr>
              <a:defRPr/>
            </a:lvl1pPr>
          </a:lstStyle>
          <a:p>
            <a:pPr>
              <a:defRPr/>
            </a:pPr>
            <a:fld id="{1A2F6D2B-84A3-42EF-B0CB-F738918B15B1}" type="slidenum">
              <a:rPr lang="nb-NO"/>
              <a:pPr>
                <a:defRPr/>
              </a:pPr>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nb-NO" dirty="0"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b-NO"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FFFF00"/>
                </a:solidFill>
                <a:latin typeface="+mn-lt"/>
                <a:cs typeface="+mn-cs"/>
              </a:defRPr>
            </a:lvl1pPr>
          </a:lstStyle>
          <a:p>
            <a:pPr>
              <a:defRPr/>
            </a:pPr>
            <a:fld id="{8C870D65-0EC2-405E-B4CC-CB66D0308F66}" type="datetimeFigureOut">
              <a:rPr lang="nb-NO" smtClean="0"/>
              <a:pPr>
                <a:defRPr/>
              </a:pPr>
              <a:t>22.10.2010</a:t>
            </a:fld>
            <a:endParaRPr lang="nb-NO"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FFFF00"/>
                </a:solidFill>
                <a:latin typeface="+mn-lt"/>
                <a:cs typeface="+mn-cs"/>
              </a:defRPr>
            </a:lvl1pPr>
          </a:lstStyle>
          <a:p>
            <a:pPr>
              <a:defRPr/>
            </a:pPr>
            <a:endParaRPr lang="nb-NO"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FFFF00"/>
                </a:solidFill>
                <a:latin typeface="+mn-lt"/>
                <a:cs typeface="+mn-cs"/>
              </a:defRPr>
            </a:lvl1pPr>
          </a:lstStyle>
          <a:p>
            <a:pPr>
              <a:defRPr/>
            </a:pPr>
            <a:fld id="{03256A43-16A8-414A-BF0F-9A2625982F30}" type="slidenum">
              <a:rPr lang="nb-NO" smtClean="0"/>
              <a:pPr>
                <a:defRPr/>
              </a:pPr>
              <a:t>‹#›</a:t>
            </a:fld>
            <a:endParaRPr lang="nb-NO"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rgbClr val="FFFF00"/>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00"/>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rgbClr val="FFFF00"/>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FFFF00"/>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rgbClr val="FFFF00"/>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hyperlink" Target="http://en.wikipedia.org/wiki/File:Europe-Norway.svg" TargetMode="External"/><Relationship Id="rId1" Type="http://schemas.openxmlformats.org/officeDocument/2006/relationships/slideLayout" Target="../slideLayouts/slideLayout7.xml"/><Relationship Id="rId6" Type="http://schemas.openxmlformats.org/officeDocument/2006/relationships/hyperlink" Target="http://en.wikipedia.org/wiki/File:Coat_of_Arms_of_Norway.svg" TargetMode="External"/><Relationship Id="rId5" Type="http://schemas.openxmlformats.org/officeDocument/2006/relationships/image" Target="../media/image5.png"/><Relationship Id="rId4" Type="http://schemas.openxmlformats.org/officeDocument/2006/relationships/hyperlink" Target="http://upload.wikimedia.org/wikipedia/commons/d/d9/Flag_of_Norway.svg" TargetMode="Externa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Microsoft_Office_PowerPoint_97-2003_Presentation1.ppt"/><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hyperlink" Target="http://mic.sgmjournals.org/content/vol149/issue5/images/large/MIC22315-4.jpeg"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0.wmf"/></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w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gif"/><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r="81409"/>
          <a:stretch>
            <a:fillRect/>
          </a:stretch>
        </p:blipFill>
        <p:spPr bwMode="auto">
          <a:xfrm>
            <a:off x="323528" y="4367535"/>
            <a:ext cx="1729354" cy="1707922"/>
          </a:xfrm>
          <a:prstGeom prst="rect">
            <a:avLst/>
          </a:prstGeom>
          <a:noFill/>
          <a:ln w="12700">
            <a:solidFill>
              <a:srgbClr val="800080"/>
            </a:solidFill>
            <a:miter lim="800000"/>
            <a:headEnd/>
            <a:tailEnd/>
          </a:ln>
        </p:spPr>
      </p:pic>
      <p:sp>
        <p:nvSpPr>
          <p:cNvPr id="2050" name="Title 1"/>
          <p:cNvSpPr>
            <a:spLocks noGrp="1"/>
          </p:cNvSpPr>
          <p:nvPr>
            <p:ph type="ctrTitle"/>
          </p:nvPr>
        </p:nvSpPr>
        <p:spPr>
          <a:xfrm>
            <a:off x="685800" y="1556792"/>
            <a:ext cx="7772400" cy="1470025"/>
          </a:xfrm>
        </p:spPr>
        <p:txBody>
          <a:bodyPr/>
          <a:lstStyle/>
          <a:p>
            <a:pPr eaLnBrk="1" hangingPunct="1"/>
            <a:r>
              <a:rPr lang="en-US" dirty="0" smtClean="0"/>
              <a:t>Diagnostic challenges in simple and complex endodontic infections</a:t>
            </a:r>
            <a:r>
              <a:rPr lang="nb-NO" dirty="0" smtClean="0"/>
              <a:t/>
            </a:r>
            <a:br>
              <a:rPr lang="nb-NO" dirty="0" smtClean="0"/>
            </a:br>
            <a:r>
              <a:rPr lang="en-US" dirty="0" smtClean="0"/>
              <a:t>	</a:t>
            </a:r>
            <a:endParaRPr lang="nb-NO" dirty="0" smtClean="0"/>
          </a:p>
        </p:txBody>
      </p:sp>
      <p:sp>
        <p:nvSpPr>
          <p:cNvPr id="3" name="Subtitle 2"/>
          <p:cNvSpPr>
            <a:spLocks noGrp="1"/>
          </p:cNvSpPr>
          <p:nvPr>
            <p:ph type="subTitle" idx="1"/>
          </p:nvPr>
        </p:nvSpPr>
        <p:spPr>
          <a:xfrm>
            <a:off x="1371600" y="3312567"/>
            <a:ext cx="6400800" cy="1752600"/>
          </a:xfrm>
        </p:spPr>
        <p:txBody>
          <a:bodyPr rtlCol="0">
            <a:normAutofit/>
          </a:bodyPr>
          <a:lstStyle/>
          <a:p>
            <a:pPr eaLnBrk="1" fontAlgn="auto" hangingPunct="1">
              <a:spcAft>
                <a:spcPts val="0"/>
              </a:spcAft>
              <a:buFont typeface="Arial" pitchFamily="34" charset="0"/>
              <a:buNone/>
              <a:defRPr/>
            </a:pPr>
            <a:r>
              <a:rPr lang="en-US" dirty="0" smtClean="0"/>
              <a:t>Bacteriology, pathogenesis, clinical manifestations, therapeutic intervention</a:t>
            </a:r>
            <a:endParaRPr lang="nb-NO" dirty="0" smtClean="0"/>
          </a:p>
        </p:txBody>
      </p:sp>
      <p:pic>
        <p:nvPicPr>
          <p:cNvPr id="4" name="Picture 3" descr="norway_rel96"/>
          <p:cNvPicPr preferRelativeResize="0">
            <a:picLocks noChangeAspect="1" noChangeArrowheads="1"/>
          </p:cNvPicPr>
          <p:nvPr/>
        </p:nvPicPr>
        <p:blipFill>
          <a:blip r:embed="rId3" cstate="print"/>
          <a:srcRect/>
          <a:stretch>
            <a:fillRect/>
          </a:stretch>
        </p:blipFill>
        <p:spPr bwMode="auto">
          <a:xfrm>
            <a:off x="7452320" y="4242365"/>
            <a:ext cx="1502097" cy="1881144"/>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nb-NO" smtClean="0"/>
              <a:t>Simple endodontic infections</a:t>
            </a:r>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buFont typeface="Arial" pitchFamily="34" charset="0"/>
              <a:buChar char="•"/>
              <a:defRPr/>
            </a:pPr>
            <a:r>
              <a:rPr lang="nb-NO" dirty="0" err="1" smtClean="0"/>
              <a:t>Caries</a:t>
            </a:r>
            <a:endParaRPr lang="nb-NO" dirty="0" smtClean="0"/>
          </a:p>
          <a:p>
            <a:pPr eaLnBrk="1" fontAlgn="auto" hangingPunct="1">
              <a:spcAft>
                <a:spcPts val="0"/>
              </a:spcAft>
              <a:buFont typeface="Arial" pitchFamily="34" charset="0"/>
              <a:buChar char="•"/>
              <a:defRPr/>
            </a:pPr>
            <a:r>
              <a:rPr lang="nb-NO" dirty="0" err="1" smtClean="0"/>
              <a:t>Crown</a:t>
            </a:r>
            <a:r>
              <a:rPr lang="nb-NO" dirty="0" smtClean="0"/>
              <a:t> </a:t>
            </a:r>
            <a:r>
              <a:rPr lang="nb-NO" dirty="0" err="1" smtClean="0"/>
              <a:t>fracture</a:t>
            </a:r>
            <a:r>
              <a:rPr lang="nb-NO" dirty="0" smtClean="0"/>
              <a:t> </a:t>
            </a:r>
            <a:r>
              <a:rPr lang="nb-NO" dirty="0" err="1" smtClean="0"/>
              <a:t>of</a:t>
            </a:r>
            <a:r>
              <a:rPr lang="nb-NO" dirty="0" smtClean="0"/>
              <a:t> limited </a:t>
            </a:r>
            <a:r>
              <a:rPr lang="nb-NO" dirty="0" err="1" smtClean="0"/>
              <a:t>extent</a:t>
            </a:r>
            <a:endParaRPr lang="nb-NO" dirty="0" smtClean="0"/>
          </a:p>
          <a:p>
            <a:pPr eaLnBrk="1" fontAlgn="auto" hangingPunct="1">
              <a:spcAft>
                <a:spcPts val="0"/>
              </a:spcAft>
              <a:buFont typeface="Arial" pitchFamily="34" charset="0"/>
              <a:buChar char="•"/>
              <a:defRPr/>
            </a:pPr>
            <a:r>
              <a:rPr lang="nb-NO" dirty="0" err="1" smtClean="0"/>
              <a:t>Pulpitis</a:t>
            </a:r>
            <a:endParaRPr lang="nb-NO" dirty="0" smtClean="0"/>
          </a:p>
          <a:p>
            <a:pPr lvl="1" eaLnBrk="1" fontAlgn="auto" hangingPunct="1">
              <a:spcAft>
                <a:spcPts val="0"/>
              </a:spcAft>
              <a:buFont typeface="Arial" pitchFamily="34" charset="0"/>
              <a:buChar char="–"/>
              <a:defRPr/>
            </a:pPr>
            <a:r>
              <a:rPr lang="nb-NO" dirty="0" smtClean="0"/>
              <a:t>Reversible</a:t>
            </a:r>
          </a:p>
          <a:p>
            <a:pPr lvl="1" eaLnBrk="1" fontAlgn="auto" hangingPunct="1">
              <a:spcAft>
                <a:spcPts val="0"/>
              </a:spcAft>
              <a:buFont typeface="Arial" pitchFamily="34" charset="0"/>
              <a:buChar char="–"/>
              <a:defRPr/>
            </a:pPr>
            <a:r>
              <a:rPr lang="nb-NO" dirty="0" smtClean="0"/>
              <a:t>Irreversible</a:t>
            </a:r>
          </a:p>
          <a:p>
            <a:pPr eaLnBrk="1" fontAlgn="auto" hangingPunct="1">
              <a:spcAft>
                <a:spcPts val="0"/>
              </a:spcAft>
              <a:buFont typeface="Arial" pitchFamily="34" charset="0"/>
              <a:buChar char="•"/>
              <a:defRPr/>
            </a:pPr>
            <a:r>
              <a:rPr lang="nb-NO" dirty="0" err="1" smtClean="0"/>
              <a:t>Pulpal</a:t>
            </a:r>
            <a:r>
              <a:rPr lang="nb-NO" dirty="0" smtClean="0"/>
              <a:t> </a:t>
            </a:r>
            <a:r>
              <a:rPr lang="nb-NO" dirty="0" err="1" smtClean="0"/>
              <a:t>infection</a:t>
            </a:r>
            <a:endParaRPr lang="nb-NO" dirty="0" smtClean="0"/>
          </a:p>
          <a:p>
            <a:pPr eaLnBrk="1" fontAlgn="auto" hangingPunct="1">
              <a:spcAft>
                <a:spcPts val="0"/>
              </a:spcAft>
              <a:buFont typeface="Arial" pitchFamily="34" charset="0"/>
              <a:buChar char="•"/>
              <a:defRPr/>
            </a:pPr>
            <a:r>
              <a:rPr lang="nb-NO" dirty="0" err="1" smtClean="0"/>
              <a:t>Pulpal</a:t>
            </a:r>
            <a:r>
              <a:rPr lang="nb-NO" dirty="0" smtClean="0"/>
              <a:t> </a:t>
            </a:r>
            <a:r>
              <a:rPr lang="nb-NO" dirty="0" err="1" smtClean="0"/>
              <a:t>necrosis</a:t>
            </a:r>
            <a:endParaRPr lang="nb-NO" dirty="0" smtClean="0"/>
          </a:p>
          <a:p>
            <a:pPr eaLnBrk="1" fontAlgn="auto" hangingPunct="1">
              <a:spcAft>
                <a:spcPts val="0"/>
              </a:spcAft>
              <a:buFont typeface="Arial" pitchFamily="34" charset="0"/>
              <a:buChar char="•"/>
              <a:defRPr/>
            </a:pPr>
            <a:r>
              <a:rPr lang="nb-NO" dirty="0" err="1" smtClean="0"/>
              <a:t>Primary</a:t>
            </a:r>
            <a:r>
              <a:rPr lang="nb-NO" dirty="0" smtClean="0"/>
              <a:t> </a:t>
            </a:r>
            <a:r>
              <a:rPr lang="nb-NO" dirty="0" err="1" smtClean="0"/>
              <a:t>apical</a:t>
            </a:r>
            <a:r>
              <a:rPr lang="nb-NO" dirty="0" smtClean="0"/>
              <a:t> </a:t>
            </a:r>
            <a:r>
              <a:rPr lang="nb-NO" dirty="0" err="1" smtClean="0"/>
              <a:t>periodontitis</a:t>
            </a:r>
            <a:endParaRPr lang="nb-NO" dirty="0" smtClean="0"/>
          </a:p>
          <a:p>
            <a:pPr eaLnBrk="1" fontAlgn="auto" hangingPunct="1">
              <a:spcAft>
                <a:spcPts val="0"/>
              </a:spcAft>
              <a:buFont typeface="Arial" pitchFamily="34" charset="0"/>
              <a:buChar char="•"/>
              <a:defRPr/>
            </a:pPr>
            <a:endParaRPr lang="nb-NO"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nb-NO" smtClean="0"/>
              <a:t>Simple endodontic infections</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nb-NO" b="1" dirty="0" err="1" smtClean="0">
                <a:solidFill>
                  <a:srgbClr val="FF0000"/>
                </a:solidFill>
              </a:rPr>
              <a:t>Caries</a:t>
            </a:r>
            <a:endParaRPr lang="nb-NO" sz="1200" b="1" dirty="0" smtClean="0">
              <a:solidFill>
                <a:srgbClr val="FF0000"/>
              </a:solidFill>
            </a:endParaRPr>
          </a:p>
          <a:p>
            <a:pPr eaLnBrk="1" fontAlgn="auto" hangingPunct="1">
              <a:spcAft>
                <a:spcPts val="0"/>
              </a:spcAft>
              <a:buFont typeface="Arial" pitchFamily="34" charset="0"/>
              <a:buChar char="•"/>
              <a:defRPr/>
            </a:pPr>
            <a:r>
              <a:rPr lang="nb-NO" sz="1200" dirty="0" err="1" smtClean="0"/>
              <a:t>Crown</a:t>
            </a:r>
            <a:r>
              <a:rPr lang="nb-NO" sz="1200" dirty="0" smtClean="0"/>
              <a:t> </a:t>
            </a:r>
            <a:r>
              <a:rPr lang="nb-NO" sz="1200" dirty="0" err="1" smtClean="0"/>
              <a:t>fracture</a:t>
            </a:r>
            <a:r>
              <a:rPr lang="nb-NO" sz="1200" dirty="0" smtClean="0"/>
              <a:t> </a:t>
            </a:r>
            <a:r>
              <a:rPr lang="nb-NO" sz="1200" dirty="0" err="1" smtClean="0"/>
              <a:t>of</a:t>
            </a:r>
            <a:r>
              <a:rPr lang="nb-NO" sz="1200" dirty="0" smtClean="0"/>
              <a:t> limited </a:t>
            </a:r>
            <a:r>
              <a:rPr lang="nb-NO" sz="1200" dirty="0" err="1" smtClean="0"/>
              <a:t>extent</a:t>
            </a:r>
            <a:endParaRPr lang="nb-NO" sz="1200" dirty="0" smtClean="0"/>
          </a:p>
          <a:p>
            <a:pPr eaLnBrk="1" fontAlgn="auto" hangingPunct="1">
              <a:spcAft>
                <a:spcPts val="0"/>
              </a:spcAft>
              <a:buFont typeface="Arial" pitchFamily="34" charset="0"/>
              <a:buChar char="•"/>
              <a:defRPr/>
            </a:pPr>
            <a:r>
              <a:rPr lang="nb-NO" b="1" dirty="0" err="1" smtClean="0">
                <a:solidFill>
                  <a:srgbClr val="FF0000"/>
                </a:solidFill>
              </a:rPr>
              <a:t>Pulpitis</a:t>
            </a:r>
            <a:endParaRPr lang="nb-NO" b="1" dirty="0" smtClean="0">
              <a:solidFill>
                <a:srgbClr val="FF0000"/>
              </a:solidFill>
            </a:endParaRPr>
          </a:p>
          <a:p>
            <a:pPr lvl="1" eaLnBrk="1" fontAlgn="auto" hangingPunct="1">
              <a:spcAft>
                <a:spcPts val="0"/>
              </a:spcAft>
              <a:buFont typeface="Arial" pitchFamily="34" charset="0"/>
              <a:buChar char="–"/>
              <a:defRPr/>
            </a:pPr>
            <a:r>
              <a:rPr lang="nb-NO" dirty="0" smtClean="0"/>
              <a:t>Reversible</a:t>
            </a:r>
          </a:p>
          <a:p>
            <a:pPr lvl="1" eaLnBrk="1" fontAlgn="auto" hangingPunct="1">
              <a:spcAft>
                <a:spcPts val="0"/>
              </a:spcAft>
              <a:buFont typeface="Arial" pitchFamily="34" charset="0"/>
              <a:buChar char="–"/>
              <a:defRPr/>
            </a:pPr>
            <a:r>
              <a:rPr lang="nb-NO" dirty="0" smtClean="0"/>
              <a:t>Irreversible</a:t>
            </a:r>
          </a:p>
          <a:p>
            <a:pPr eaLnBrk="1" fontAlgn="auto" hangingPunct="1">
              <a:spcAft>
                <a:spcPts val="0"/>
              </a:spcAft>
              <a:buFont typeface="Arial" pitchFamily="34" charset="0"/>
              <a:buChar char="•"/>
              <a:defRPr/>
            </a:pPr>
            <a:r>
              <a:rPr lang="nb-NO" sz="1200" dirty="0" err="1" smtClean="0"/>
              <a:t>Pulpal</a:t>
            </a:r>
            <a:r>
              <a:rPr lang="nb-NO" sz="1200" dirty="0" smtClean="0"/>
              <a:t> </a:t>
            </a:r>
            <a:r>
              <a:rPr lang="nb-NO" sz="1200" dirty="0" err="1" smtClean="0"/>
              <a:t>infection</a:t>
            </a:r>
            <a:endParaRPr lang="nb-NO" sz="1200" dirty="0" smtClean="0"/>
          </a:p>
          <a:p>
            <a:pPr eaLnBrk="1" fontAlgn="auto" hangingPunct="1">
              <a:spcAft>
                <a:spcPts val="0"/>
              </a:spcAft>
              <a:buFont typeface="Arial" pitchFamily="34" charset="0"/>
              <a:buChar char="•"/>
              <a:defRPr/>
            </a:pPr>
            <a:r>
              <a:rPr lang="nb-NO" sz="1200" dirty="0" err="1" smtClean="0"/>
              <a:t>Pulpal</a:t>
            </a:r>
            <a:r>
              <a:rPr lang="nb-NO" sz="1200" dirty="0" smtClean="0"/>
              <a:t> </a:t>
            </a:r>
            <a:r>
              <a:rPr lang="nb-NO" sz="1200" dirty="0" err="1" smtClean="0"/>
              <a:t>necrosis</a:t>
            </a:r>
            <a:endParaRPr lang="nb-NO" sz="1200" dirty="0" smtClean="0"/>
          </a:p>
          <a:p>
            <a:pPr eaLnBrk="1" fontAlgn="auto" hangingPunct="1">
              <a:spcAft>
                <a:spcPts val="0"/>
              </a:spcAft>
              <a:buFont typeface="Arial" pitchFamily="34" charset="0"/>
              <a:buChar char="•"/>
              <a:defRPr/>
            </a:pPr>
            <a:r>
              <a:rPr lang="nb-NO" sz="1200" dirty="0" err="1" smtClean="0"/>
              <a:t>Primary</a:t>
            </a:r>
            <a:r>
              <a:rPr lang="nb-NO" sz="1200" dirty="0" smtClean="0"/>
              <a:t> </a:t>
            </a:r>
            <a:r>
              <a:rPr lang="nb-NO" sz="1200" dirty="0" err="1" smtClean="0"/>
              <a:t>apical</a:t>
            </a:r>
            <a:r>
              <a:rPr lang="nb-NO" sz="1200" dirty="0" smtClean="0"/>
              <a:t> </a:t>
            </a:r>
            <a:r>
              <a:rPr lang="nb-NO" sz="1200" dirty="0" err="1" smtClean="0"/>
              <a:t>periodontitis</a:t>
            </a:r>
            <a:endParaRPr lang="nb-NO" sz="1200" dirty="0" smtClean="0"/>
          </a:p>
          <a:p>
            <a:pPr eaLnBrk="1" fontAlgn="auto" hangingPunct="1">
              <a:spcAft>
                <a:spcPts val="0"/>
              </a:spcAft>
              <a:buFont typeface="Arial" pitchFamily="34" charset="0"/>
              <a:buChar char="•"/>
              <a:defRPr/>
            </a:pPr>
            <a:endParaRPr lang="nb-NO" dirty="0" smtClean="0"/>
          </a:p>
        </p:txBody>
      </p:sp>
      <p:pic>
        <p:nvPicPr>
          <p:cNvPr id="4" name="Picture 4"/>
          <p:cNvPicPr>
            <a:picLocks noChangeAspect="1" noChangeArrowheads="1"/>
          </p:cNvPicPr>
          <p:nvPr/>
        </p:nvPicPr>
        <p:blipFill>
          <a:blip r:embed="rId2" cstate="print"/>
          <a:srcRect/>
          <a:stretch>
            <a:fillRect/>
          </a:stretch>
        </p:blipFill>
        <p:spPr bwMode="auto">
          <a:xfrm>
            <a:off x="3707904" y="2420888"/>
            <a:ext cx="2185022" cy="2941712"/>
          </a:xfrm>
          <a:prstGeom prst="rect">
            <a:avLst/>
          </a:prstGeom>
          <a:noFill/>
          <a:ln w="9525">
            <a:solidFill>
              <a:srgbClr val="FFFF00"/>
            </a:solidFill>
            <a:miter lim="800000"/>
            <a:headEnd/>
            <a:tailEnd/>
          </a:ln>
          <a:effectLst/>
        </p:spPr>
      </p:pic>
      <p:pic>
        <p:nvPicPr>
          <p:cNvPr id="5" name="Picture 5"/>
          <p:cNvPicPr>
            <a:picLocks noChangeAspect="1" noChangeArrowheads="1"/>
          </p:cNvPicPr>
          <p:nvPr/>
        </p:nvPicPr>
        <p:blipFill>
          <a:blip r:embed="rId3" cstate="print"/>
          <a:srcRect/>
          <a:stretch>
            <a:fillRect/>
          </a:stretch>
        </p:blipFill>
        <p:spPr bwMode="auto">
          <a:xfrm>
            <a:off x="6181250" y="2420888"/>
            <a:ext cx="2232550" cy="2941712"/>
          </a:xfrm>
          <a:prstGeom prst="rect">
            <a:avLst/>
          </a:prstGeom>
          <a:noFill/>
          <a:ln w="9525">
            <a:solidFill>
              <a:srgbClr val="FFFF00"/>
            </a:solidFill>
            <a:miter lim="800000"/>
            <a:headEnd/>
            <a:tailEnd/>
          </a:ln>
          <a:effectLst/>
        </p:spPr>
      </p:pic>
      <p:sp>
        <p:nvSpPr>
          <p:cNvPr id="6" name="Line 6"/>
          <p:cNvSpPr>
            <a:spLocks noChangeShapeType="1"/>
          </p:cNvSpPr>
          <p:nvPr/>
        </p:nvSpPr>
        <p:spPr bwMode="auto">
          <a:xfrm>
            <a:off x="6620492" y="4219600"/>
            <a:ext cx="1779020" cy="0"/>
          </a:xfrm>
          <a:prstGeom prst="line">
            <a:avLst/>
          </a:prstGeom>
          <a:noFill/>
          <a:ln w="76200">
            <a:solidFill>
              <a:srgbClr val="FFFF00"/>
            </a:solidFill>
            <a:round/>
            <a:headEnd/>
            <a:tailEnd/>
          </a:ln>
          <a:effectLst/>
        </p:spPr>
        <p:txBody>
          <a:bodyPr/>
          <a:lstStyle/>
          <a:p>
            <a:endParaRPr lang="nb-NO"/>
          </a:p>
        </p:txBody>
      </p:sp>
      <p:sp>
        <p:nvSpPr>
          <p:cNvPr id="7" name="Line 7"/>
          <p:cNvSpPr>
            <a:spLocks noChangeShapeType="1"/>
          </p:cNvSpPr>
          <p:nvPr/>
        </p:nvSpPr>
        <p:spPr bwMode="auto">
          <a:xfrm>
            <a:off x="7184814" y="4332754"/>
            <a:ext cx="528898" cy="420245"/>
          </a:xfrm>
          <a:prstGeom prst="line">
            <a:avLst/>
          </a:prstGeom>
          <a:noFill/>
          <a:ln w="38100">
            <a:solidFill>
              <a:srgbClr val="FF0000"/>
            </a:solidFill>
            <a:round/>
            <a:headEnd/>
            <a:tailEnd type="triangle" w="med" len="med"/>
          </a:ln>
          <a:effectLst/>
        </p:spPr>
        <p:txBody>
          <a:bodyPr/>
          <a:lstStyle/>
          <a:p>
            <a:endParaRPr lang="nb-NO"/>
          </a:p>
        </p:txBody>
      </p:sp>
      <p:sp>
        <p:nvSpPr>
          <p:cNvPr id="8" name="Text Box 8"/>
          <p:cNvSpPr txBox="1">
            <a:spLocks noChangeArrowheads="1"/>
          </p:cNvSpPr>
          <p:nvPr/>
        </p:nvSpPr>
        <p:spPr bwMode="auto">
          <a:xfrm>
            <a:off x="4990218" y="5522896"/>
            <a:ext cx="3942693" cy="584775"/>
          </a:xfrm>
          <a:prstGeom prst="rect">
            <a:avLst/>
          </a:prstGeom>
          <a:noFill/>
          <a:ln w="9525">
            <a:noFill/>
            <a:miter lim="800000"/>
            <a:headEnd/>
            <a:tailEnd/>
          </a:ln>
          <a:effectLst/>
        </p:spPr>
        <p:txBody>
          <a:bodyPr wrap="square">
            <a:spAutoFit/>
          </a:bodyPr>
          <a:lstStyle/>
          <a:p>
            <a:r>
              <a:rPr lang="nb-NO" sz="1600" dirty="0" err="1">
                <a:solidFill>
                  <a:srgbClr val="FFFF00"/>
                </a:solidFill>
                <a:latin typeface="Arial" pitchFamily="34" charset="0"/>
              </a:rPr>
              <a:t>Illustrations</a:t>
            </a:r>
            <a:r>
              <a:rPr lang="nb-NO" sz="1600" dirty="0">
                <a:solidFill>
                  <a:srgbClr val="FFFF00"/>
                </a:solidFill>
                <a:latin typeface="Arial" pitchFamily="34" charset="0"/>
              </a:rPr>
              <a:t> from </a:t>
            </a:r>
            <a:r>
              <a:rPr lang="nb-NO" sz="1600" dirty="0" err="1">
                <a:solidFill>
                  <a:srgbClr val="FFFF00"/>
                </a:solidFill>
                <a:latin typeface="Arial" pitchFamily="34" charset="0"/>
              </a:rPr>
              <a:t>Spångberg</a:t>
            </a:r>
            <a:r>
              <a:rPr lang="nb-NO" sz="1600" dirty="0">
                <a:solidFill>
                  <a:srgbClr val="FFFF00"/>
                </a:solidFill>
                <a:latin typeface="Arial" pitchFamily="34" charset="0"/>
              </a:rPr>
              <a:t> &amp; Haapasalo, </a:t>
            </a:r>
            <a:r>
              <a:rPr lang="nb-NO" sz="1600" dirty="0" err="1">
                <a:solidFill>
                  <a:srgbClr val="FFFF00"/>
                </a:solidFill>
                <a:latin typeface="Arial" pitchFamily="34" charset="0"/>
              </a:rPr>
              <a:t>Endodontic</a:t>
            </a:r>
            <a:r>
              <a:rPr lang="nb-NO" sz="1600" dirty="0">
                <a:solidFill>
                  <a:srgbClr val="FFFF00"/>
                </a:solidFill>
                <a:latin typeface="Arial" pitchFamily="34" charset="0"/>
              </a:rPr>
              <a:t> </a:t>
            </a:r>
            <a:r>
              <a:rPr lang="nb-NO" sz="1600" dirty="0" err="1">
                <a:solidFill>
                  <a:srgbClr val="FFFF00"/>
                </a:solidFill>
                <a:latin typeface="Arial" pitchFamily="34" charset="0"/>
              </a:rPr>
              <a:t>Topics</a:t>
            </a:r>
            <a:r>
              <a:rPr lang="nb-NO" sz="1600" dirty="0">
                <a:solidFill>
                  <a:srgbClr val="FFFF00"/>
                </a:solidFill>
                <a:latin typeface="Arial" pitchFamily="34" charset="0"/>
              </a:rPr>
              <a:t> 2002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nb-NO" smtClean="0"/>
              <a:t>Simple endodontic infections</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nb-NO" sz="1100" dirty="0" err="1" smtClean="0"/>
              <a:t>Caries</a:t>
            </a:r>
            <a:endParaRPr lang="nb-NO" sz="1100" dirty="0" smtClean="0"/>
          </a:p>
          <a:p>
            <a:pPr eaLnBrk="1" fontAlgn="auto" hangingPunct="1">
              <a:spcAft>
                <a:spcPts val="0"/>
              </a:spcAft>
              <a:buFont typeface="Arial" pitchFamily="34" charset="0"/>
              <a:buChar char="•"/>
              <a:defRPr/>
            </a:pPr>
            <a:r>
              <a:rPr lang="nb-NO" sz="1100" dirty="0" err="1" smtClean="0"/>
              <a:t>Crown</a:t>
            </a:r>
            <a:r>
              <a:rPr lang="nb-NO" sz="1100" dirty="0" smtClean="0"/>
              <a:t> </a:t>
            </a:r>
            <a:r>
              <a:rPr lang="nb-NO" sz="1100" dirty="0" err="1" smtClean="0"/>
              <a:t>fracture</a:t>
            </a:r>
            <a:r>
              <a:rPr lang="nb-NO" sz="1100" dirty="0" smtClean="0"/>
              <a:t> </a:t>
            </a:r>
            <a:r>
              <a:rPr lang="nb-NO" sz="1100" dirty="0" err="1" smtClean="0"/>
              <a:t>of</a:t>
            </a:r>
            <a:r>
              <a:rPr lang="nb-NO" sz="1100" dirty="0" smtClean="0"/>
              <a:t> limited </a:t>
            </a:r>
            <a:r>
              <a:rPr lang="nb-NO" sz="1100" dirty="0" err="1" smtClean="0"/>
              <a:t>extent</a:t>
            </a:r>
            <a:endParaRPr lang="nb-NO" sz="1100" dirty="0" smtClean="0"/>
          </a:p>
          <a:p>
            <a:pPr eaLnBrk="1" fontAlgn="auto" hangingPunct="1">
              <a:spcAft>
                <a:spcPts val="0"/>
              </a:spcAft>
              <a:buFont typeface="Arial" pitchFamily="34" charset="0"/>
              <a:buChar char="•"/>
              <a:defRPr/>
            </a:pPr>
            <a:r>
              <a:rPr lang="nb-NO" sz="1100" dirty="0" err="1" smtClean="0"/>
              <a:t>Pulpitis</a:t>
            </a:r>
            <a:endParaRPr lang="nb-NO" sz="1100" dirty="0" smtClean="0"/>
          </a:p>
          <a:p>
            <a:pPr lvl="1" eaLnBrk="1" fontAlgn="auto" hangingPunct="1">
              <a:spcAft>
                <a:spcPts val="0"/>
              </a:spcAft>
              <a:buFont typeface="Arial" pitchFamily="34" charset="0"/>
              <a:buChar char="–"/>
              <a:defRPr/>
            </a:pPr>
            <a:r>
              <a:rPr lang="nb-NO" sz="1050" dirty="0" smtClean="0"/>
              <a:t>reversible</a:t>
            </a:r>
          </a:p>
          <a:p>
            <a:pPr lvl="1" eaLnBrk="1" fontAlgn="auto" hangingPunct="1">
              <a:spcAft>
                <a:spcPts val="0"/>
              </a:spcAft>
              <a:buFont typeface="Arial" pitchFamily="34" charset="0"/>
              <a:buChar char="–"/>
              <a:defRPr/>
            </a:pPr>
            <a:r>
              <a:rPr lang="nb-NO" sz="1050" dirty="0" smtClean="0"/>
              <a:t>Irreversible</a:t>
            </a:r>
          </a:p>
          <a:p>
            <a:pPr eaLnBrk="1" fontAlgn="auto" hangingPunct="1">
              <a:spcAft>
                <a:spcPts val="0"/>
              </a:spcAft>
              <a:buFont typeface="Arial" pitchFamily="34" charset="0"/>
              <a:buChar char="•"/>
              <a:defRPr/>
            </a:pPr>
            <a:r>
              <a:rPr lang="nb-NO" dirty="0" err="1" smtClean="0">
                <a:solidFill>
                  <a:srgbClr val="FF0000"/>
                </a:solidFill>
              </a:rPr>
              <a:t>Pulpal</a:t>
            </a:r>
            <a:r>
              <a:rPr lang="nb-NO" dirty="0" smtClean="0">
                <a:solidFill>
                  <a:srgbClr val="FF0000"/>
                </a:solidFill>
              </a:rPr>
              <a:t> </a:t>
            </a:r>
            <a:r>
              <a:rPr lang="nb-NO" dirty="0" err="1" smtClean="0">
                <a:solidFill>
                  <a:srgbClr val="FF0000"/>
                </a:solidFill>
              </a:rPr>
              <a:t>infection</a:t>
            </a:r>
            <a:r>
              <a:rPr lang="nb-NO" dirty="0" smtClean="0">
                <a:solidFill>
                  <a:srgbClr val="FF0000"/>
                </a:solidFill>
              </a:rPr>
              <a:t>:</a:t>
            </a:r>
            <a:r>
              <a:rPr lang="nb-NO" dirty="0" smtClean="0"/>
              <a:t/>
            </a:r>
            <a:br>
              <a:rPr lang="nb-NO" dirty="0" smtClean="0"/>
            </a:br>
            <a:r>
              <a:rPr lang="nb-NO" dirty="0" smtClean="0"/>
              <a:t>Miller 1890</a:t>
            </a:r>
            <a:br>
              <a:rPr lang="nb-NO" dirty="0" smtClean="0"/>
            </a:br>
            <a:r>
              <a:rPr lang="nb-NO" dirty="0" smtClean="0"/>
              <a:t>Langeland 1980</a:t>
            </a:r>
          </a:p>
          <a:p>
            <a:pPr eaLnBrk="1" fontAlgn="auto" hangingPunct="1">
              <a:spcAft>
                <a:spcPts val="0"/>
              </a:spcAft>
              <a:buFont typeface="Arial" pitchFamily="34" charset="0"/>
              <a:buChar char="•"/>
              <a:defRPr/>
            </a:pPr>
            <a:r>
              <a:rPr lang="nb-NO" sz="1200" dirty="0" err="1" smtClean="0"/>
              <a:t>Pulpal</a:t>
            </a:r>
            <a:r>
              <a:rPr lang="nb-NO" sz="1200" dirty="0" smtClean="0"/>
              <a:t> </a:t>
            </a:r>
            <a:r>
              <a:rPr lang="nb-NO" sz="1200" dirty="0" err="1" smtClean="0"/>
              <a:t>necrosis</a:t>
            </a:r>
            <a:endParaRPr lang="nb-NO" sz="1200" dirty="0" smtClean="0"/>
          </a:p>
          <a:p>
            <a:pPr eaLnBrk="1" fontAlgn="auto" hangingPunct="1">
              <a:spcAft>
                <a:spcPts val="0"/>
              </a:spcAft>
              <a:buFont typeface="Arial" pitchFamily="34" charset="0"/>
              <a:buChar char="•"/>
              <a:defRPr/>
            </a:pPr>
            <a:r>
              <a:rPr lang="nb-NO" sz="1200" dirty="0" err="1" smtClean="0"/>
              <a:t>Primary</a:t>
            </a:r>
            <a:r>
              <a:rPr lang="nb-NO" sz="1200" dirty="0" smtClean="0"/>
              <a:t> </a:t>
            </a:r>
            <a:r>
              <a:rPr lang="nb-NO" sz="1200" dirty="0" err="1" smtClean="0"/>
              <a:t>apical</a:t>
            </a:r>
            <a:r>
              <a:rPr lang="nb-NO" sz="1200" dirty="0" smtClean="0"/>
              <a:t> </a:t>
            </a:r>
            <a:r>
              <a:rPr lang="nb-NO" sz="1200" dirty="0" err="1" smtClean="0"/>
              <a:t>periodontitis</a:t>
            </a:r>
            <a:endParaRPr lang="nb-NO" sz="1200" dirty="0" smtClean="0"/>
          </a:p>
          <a:p>
            <a:pPr eaLnBrk="1" fontAlgn="auto" hangingPunct="1">
              <a:spcAft>
                <a:spcPts val="0"/>
              </a:spcAft>
              <a:buFont typeface="Arial" pitchFamily="34" charset="0"/>
              <a:buChar char="•"/>
              <a:defRPr/>
            </a:pPr>
            <a:endParaRPr lang="nb-NO" dirty="0" smtClean="0"/>
          </a:p>
        </p:txBody>
      </p:sp>
      <p:pic>
        <p:nvPicPr>
          <p:cNvPr id="29698" name="Picture 2" descr="F:\UiO\Jobbilder\Endogen\HISTOLOG\LAMBJERG\HLHHEALT.JPG"/>
          <p:cNvPicPr>
            <a:picLocks noChangeAspect="1" noChangeArrowheads="1"/>
          </p:cNvPicPr>
          <p:nvPr/>
        </p:nvPicPr>
        <p:blipFill>
          <a:blip r:embed="rId2" cstate="print"/>
          <a:srcRect/>
          <a:stretch>
            <a:fillRect/>
          </a:stretch>
        </p:blipFill>
        <p:spPr bwMode="auto">
          <a:xfrm>
            <a:off x="4427984" y="3789040"/>
            <a:ext cx="1828800" cy="2776537"/>
          </a:xfrm>
          <a:prstGeom prst="rect">
            <a:avLst/>
          </a:prstGeom>
          <a:noFill/>
        </p:spPr>
      </p:pic>
      <p:pic>
        <p:nvPicPr>
          <p:cNvPr id="29699" name="Picture 3" descr="F:\UiO\Jobbilder\Endogen\HISTOLOG\LAMBJERG\Hlhimix.jpg"/>
          <p:cNvPicPr>
            <a:picLocks noChangeAspect="1" noChangeArrowheads="1"/>
          </p:cNvPicPr>
          <p:nvPr/>
        </p:nvPicPr>
        <p:blipFill>
          <a:blip r:embed="rId3" cstate="print"/>
          <a:srcRect/>
          <a:stretch>
            <a:fillRect/>
          </a:stretch>
        </p:blipFill>
        <p:spPr bwMode="auto">
          <a:xfrm>
            <a:off x="6444208" y="1340768"/>
            <a:ext cx="1828800" cy="2776537"/>
          </a:xfrm>
          <a:prstGeom prst="rect">
            <a:avLst/>
          </a:prstGeom>
          <a:noFill/>
        </p:spPr>
      </p:pic>
      <p:pic>
        <p:nvPicPr>
          <p:cNvPr id="29700" name="Picture 4" descr="F:\UiO\Jobbilder\Endogen\HISTOLOG\LAMBJERG\Hlhrtg2.jpg"/>
          <p:cNvPicPr>
            <a:picLocks noChangeAspect="1" noChangeArrowheads="1"/>
          </p:cNvPicPr>
          <p:nvPr/>
        </p:nvPicPr>
        <p:blipFill>
          <a:blip r:embed="rId4" cstate="print"/>
          <a:srcRect/>
          <a:stretch>
            <a:fillRect/>
          </a:stretch>
        </p:blipFill>
        <p:spPr bwMode="auto">
          <a:xfrm>
            <a:off x="3923928" y="1268760"/>
            <a:ext cx="1626522" cy="220258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nb-NO" smtClean="0"/>
              <a:t>Simple endodontic infections</a:t>
            </a:r>
          </a:p>
        </p:txBody>
      </p:sp>
      <p:sp>
        <p:nvSpPr>
          <p:cNvPr id="3" name="Content Placeholder 2"/>
          <p:cNvSpPr>
            <a:spLocks noGrp="1"/>
          </p:cNvSpPr>
          <p:nvPr>
            <p:ph idx="1"/>
          </p:nvPr>
        </p:nvSpPr>
        <p:spPr>
          <a:xfrm>
            <a:off x="457200" y="1600200"/>
            <a:ext cx="4978896" cy="4525963"/>
          </a:xfrm>
        </p:spPr>
        <p:txBody>
          <a:bodyPr rtlCol="0">
            <a:normAutofit/>
          </a:bodyPr>
          <a:lstStyle/>
          <a:p>
            <a:pPr eaLnBrk="1" fontAlgn="auto" hangingPunct="1">
              <a:spcAft>
                <a:spcPts val="0"/>
              </a:spcAft>
              <a:buFont typeface="Arial" pitchFamily="34" charset="0"/>
              <a:buChar char="•"/>
              <a:defRPr/>
            </a:pPr>
            <a:r>
              <a:rPr lang="nb-NO" sz="1400" dirty="0" err="1" smtClean="0"/>
              <a:t>Caries</a:t>
            </a:r>
            <a:endParaRPr lang="nb-NO" sz="1400" dirty="0" smtClean="0"/>
          </a:p>
          <a:p>
            <a:pPr eaLnBrk="1" fontAlgn="auto" hangingPunct="1">
              <a:spcAft>
                <a:spcPts val="0"/>
              </a:spcAft>
              <a:buFont typeface="Arial" pitchFamily="34" charset="0"/>
              <a:buChar char="•"/>
              <a:defRPr/>
            </a:pPr>
            <a:r>
              <a:rPr lang="nb-NO" sz="1400" dirty="0" err="1" smtClean="0"/>
              <a:t>Crown</a:t>
            </a:r>
            <a:r>
              <a:rPr lang="nb-NO" sz="1400" dirty="0" smtClean="0"/>
              <a:t> </a:t>
            </a:r>
            <a:r>
              <a:rPr lang="nb-NO" sz="1400" dirty="0" err="1" smtClean="0"/>
              <a:t>fracture</a:t>
            </a:r>
            <a:r>
              <a:rPr lang="nb-NO" sz="1400" dirty="0" smtClean="0"/>
              <a:t> </a:t>
            </a:r>
            <a:r>
              <a:rPr lang="nb-NO" sz="1400" dirty="0" err="1" smtClean="0"/>
              <a:t>of</a:t>
            </a:r>
            <a:r>
              <a:rPr lang="nb-NO" sz="1400" dirty="0" smtClean="0"/>
              <a:t> limited </a:t>
            </a:r>
            <a:r>
              <a:rPr lang="nb-NO" sz="1400" dirty="0" err="1" smtClean="0"/>
              <a:t>extent</a:t>
            </a:r>
            <a:endParaRPr lang="nb-NO" sz="1400" dirty="0" smtClean="0"/>
          </a:p>
          <a:p>
            <a:pPr eaLnBrk="1" fontAlgn="auto" hangingPunct="1">
              <a:spcAft>
                <a:spcPts val="0"/>
              </a:spcAft>
              <a:buFont typeface="Arial" pitchFamily="34" charset="0"/>
              <a:buChar char="•"/>
              <a:defRPr/>
            </a:pPr>
            <a:r>
              <a:rPr lang="nb-NO" sz="1400" dirty="0" err="1" smtClean="0"/>
              <a:t>Pulpitis</a:t>
            </a:r>
            <a:endParaRPr lang="nb-NO" sz="1400" dirty="0" smtClean="0"/>
          </a:p>
          <a:p>
            <a:pPr lvl="1" eaLnBrk="1" fontAlgn="auto" hangingPunct="1">
              <a:spcAft>
                <a:spcPts val="0"/>
              </a:spcAft>
              <a:buFont typeface="Arial" pitchFamily="34" charset="0"/>
              <a:buChar char="–"/>
              <a:defRPr/>
            </a:pPr>
            <a:r>
              <a:rPr lang="nb-NO" sz="1200" dirty="0" smtClean="0"/>
              <a:t>reversible</a:t>
            </a:r>
          </a:p>
          <a:p>
            <a:pPr lvl="1" eaLnBrk="1" fontAlgn="auto" hangingPunct="1">
              <a:spcAft>
                <a:spcPts val="0"/>
              </a:spcAft>
              <a:buFont typeface="Arial" pitchFamily="34" charset="0"/>
              <a:buChar char="–"/>
              <a:defRPr/>
            </a:pPr>
            <a:r>
              <a:rPr lang="nb-NO" sz="1200" dirty="0" smtClean="0"/>
              <a:t>Irreversible</a:t>
            </a:r>
          </a:p>
          <a:p>
            <a:pPr eaLnBrk="1" fontAlgn="auto" hangingPunct="1">
              <a:spcAft>
                <a:spcPts val="0"/>
              </a:spcAft>
              <a:buFont typeface="Arial" pitchFamily="34" charset="0"/>
              <a:buChar char="•"/>
              <a:defRPr/>
            </a:pPr>
            <a:r>
              <a:rPr lang="nb-NO" sz="1400" dirty="0" err="1" smtClean="0"/>
              <a:t>Pulpal</a:t>
            </a:r>
            <a:r>
              <a:rPr lang="nb-NO" sz="1400" dirty="0" smtClean="0"/>
              <a:t> </a:t>
            </a:r>
            <a:r>
              <a:rPr lang="nb-NO" sz="1400" dirty="0" err="1" smtClean="0"/>
              <a:t>infection</a:t>
            </a:r>
            <a:endParaRPr lang="nb-NO" sz="1400" dirty="0" smtClean="0"/>
          </a:p>
          <a:p>
            <a:pPr eaLnBrk="1" fontAlgn="auto" hangingPunct="1">
              <a:spcAft>
                <a:spcPts val="0"/>
              </a:spcAft>
              <a:buFont typeface="Arial" pitchFamily="34" charset="0"/>
              <a:buChar char="•"/>
              <a:defRPr/>
            </a:pPr>
            <a:r>
              <a:rPr lang="nb-NO" b="1" dirty="0" err="1" smtClean="0">
                <a:solidFill>
                  <a:srgbClr val="FF0000"/>
                </a:solidFill>
              </a:rPr>
              <a:t>Pulpal</a:t>
            </a:r>
            <a:r>
              <a:rPr lang="nb-NO" b="1" dirty="0" smtClean="0">
                <a:solidFill>
                  <a:srgbClr val="FF0000"/>
                </a:solidFill>
              </a:rPr>
              <a:t> </a:t>
            </a:r>
            <a:r>
              <a:rPr lang="nb-NO" b="1" dirty="0" err="1" smtClean="0">
                <a:solidFill>
                  <a:srgbClr val="FF0000"/>
                </a:solidFill>
              </a:rPr>
              <a:t>necrosis</a:t>
            </a:r>
            <a:endParaRPr lang="nb-NO" b="1" dirty="0" smtClean="0">
              <a:solidFill>
                <a:srgbClr val="FF0000"/>
              </a:solidFill>
            </a:endParaRPr>
          </a:p>
          <a:p>
            <a:pPr lvl="1" eaLnBrk="1" fontAlgn="auto" hangingPunct="1">
              <a:spcAft>
                <a:spcPts val="0"/>
              </a:spcAft>
              <a:buFont typeface="Arial" pitchFamily="34" charset="0"/>
              <a:buChar char="•"/>
              <a:defRPr/>
            </a:pPr>
            <a:r>
              <a:rPr lang="en-US" sz="1800" b="1" dirty="0" smtClean="0">
                <a:solidFill>
                  <a:srgbClr val="FF0000"/>
                </a:solidFill>
              </a:rPr>
              <a:t>Bluetooth® technology is a cutting-edge open specification that enables short-range wireless connections</a:t>
            </a:r>
          </a:p>
          <a:p>
            <a:pPr lvl="1" eaLnBrk="1" fontAlgn="auto" hangingPunct="1">
              <a:spcAft>
                <a:spcPts val="0"/>
              </a:spcAft>
              <a:buFont typeface="Arial" pitchFamily="34" charset="0"/>
              <a:buChar char="•"/>
              <a:defRPr/>
            </a:pPr>
            <a:r>
              <a:rPr lang="en-US" sz="1800" b="1" dirty="0" smtClean="0">
                <a:solidFill>
                  <a:srgbClr val="FF0000"/>
                </a:solidFill>
              </a:rPr>
              <a:t>Harold Bluetooth, king of Denmark and Norway 960 AD</a:t>
            </a:r>
            <a:endParaRPr lang="nb-NO" sz="1800" b="1" dirty="0" smtClean="0">
              <a:solidFill>
                <a:srgbClr val="FF0000"/>
              </a:solidFill>
            </a:endParaRPr>
          </a:p>
          <a:p>
            <a:pPr eaLnBrk="1" fontAlgn="auto" hangingPunct="1">
              <a:spcAft>
                <a:spcPts val="0"/>
              </a:spcAft>
              <a:buFont typeface="Arial" pitchFamily="34" charset="0"/>
              <a:buChar char="•"/>
              <a:defRPr/>
            </a:pPr>
            <a:r>
              <a:rPr lang="nb-NO" sz="1200" dirty="0" err="1" smtClean="0"/>
              <a:t>Primary</a:t>
            </a:r>
            <a:r>
              <a:rPr lang="nb-NO" sz="1200" dirty="0" smtClean="0"/>
              <a:t> </a:t>
            </a:r>
            <a:r>
              <a:rPr lang="nb-NO" sz="1200" dirty="0" err="1" smtClean="0"/>
              <a:t>apical</a:t>
            </a:r>
            <a:r>
              <a:rPr lang="nb-NO" sz="1200" dirty="0" smtClean="0"/>
              <a:t> </a:t>
            </a:r>
            <a:r>
              <a:rPr lang="nb-NO" sz="1200" dirty="0" err="1" smtClean="0"/>
              <a:t>periodontitis</a:t>
            </a:r>
            <a:endParaRPr lang="nb-NO" sz="1200" dirty="0" smtClean="0"/>
          </a:p>
          <a:p>
            <a:pPr eaLnBrk="1" fontAlgn="auto" hangingPunct="1">
              <a:spcAft>
                <a:spcPts val="0"/>
              </a:spcAft>
              <a:buFont typeface="Arial" pitchFamily="34" charset="0"/>
              <a:buChar char="•"/>
              <a:defRPr/>
            </a:pPr>
            <a:endParaRPr lang="nb-NO" dirty="0" smtClean="0"/>
          </a:p>
        </p:txBody>
      </p:sp>
      <p:pic>
        <p:nvPicPr>
          <p:cNvPr id="18434" name="Picture 2" descr="http://www.macos.utah.edu/documentation/hardware/bluetooth/mainColumnParagraphs/00/image/bluetooth_logo2.png"/>
          <p:cNvPicPr>
            <a:picLocks noChangeAspect="1" noChangeArrowheads="1"/>
          </p:cNvPicPr>
          <p:nvPr/>
        </p:nvPicPr>
        <p:blipFill>
          <a:blip r:embed="rId2" cstate="print"/>
          <a:srcRect/>
          <a:stretch>
            <a:fillRect/>
          </a:stretch>
        </p:blipFill>
        <p:spPr bwMode="auto">
          <a:xfrm>
            <a:off x="5292080" y="1340768"/>
            <a:ext cx="3168651" cy="424847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nb-NO" dirty="0" smtClean="0"/>
              <a:t>Simple </a:t>
            </a:r>
            <a:r>
              <a:rPr lang="nb-NO" dirty="0" err="1" smtClean="0"/>
              <a:t>endodontic</a:t>
            </a:r>
            <a:r>
              <a:rPr lang="nb-NO" dirty="0" smtClean="0"/>
              <a:t> </a:t>
            </a:r>
            <a:r>
              <a:rPr lang="nb-NO" dirty="0" err="1" smtClean="0"/>
              <a:t>infections</a:t>
            </a:r>
            <a:endParaRPr lang="nb-NO" dirty="0" smtClean="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nb-NO" sz="1400" dirty="0" err="1" smtClean="0"/>
              <a:t>Caries</a:t>
            </a:r>
            <a:endParaRPr lang="nb-NO" sz="1400" dirty="0" smtClean="0"/>
          </a:p>
          <a:p>
            <a:pPr eaLnBrk="1" fontAlgn="auto" hangingPunct="1">
              <a:spcAft>
                <a:spcPts val="0"/>
              </a:spcAft>
              <a:buFont typeface="Arial" pitchFamily="34" charset="0"/>
              <a:buChar char="•"/>
              <a:defRPr/>
            </a:pPr>
            <a:r>
              <a:rPr lang="nb-NO" sz="1400" dirty="0" err="1" smtClean="0"/>
              <a:t>Crown</a:t>
            </a:r>
            <a:r>
              <a:rPr lang="nb-NO" sz="1400" dirty="0" smtClean="0"/>
              <a:t> </a:t>
            </a:r>
            <a:r>
              <a:rPr lang="nb-NO" sz="1400" dirty="0" err="1" smtClean="0"/>
              <a:t>fracture</a:t>
            </a:r>
            <a:r>
              <a:rPr lang="nb-NO" sz="1400" dirty="0" smtClean="0"/>
              <a:t> </a:t>
            </a:r>
            <a:r>
              <a:rPr lang="nb-NO" sz="1400" dirty="0" err="1" smtClean="0"/>
              <a:t>of</a:t>
            </a:r>
            <a:r>
              <a:rPr lang="nb-NO" sz="1400" dirty="0" smtClean="0"/>
              <a:t> limited </a:t>
            </a:r>
            <a:r>
              <a:rPr lang="nb-NO" sz="1400" dirty="0" err="1" smtClean="0"/>
              <a:t>extent</a:t>
            </a:r>
            <a:endParaRPr lang="nb-NO" sz="1400" dirty="0" smtClean="0"/>
          </a:p>
          <a:p>
            <a:pPr eaLnBrk="1" fontAlgn="auto" hangingPunct="1">
              <a:spcAft>
                <a:spcPts val="0"/>
              </a:spcAft>
              <a:buFont typeface="Arial" pitchFamily="34" charset="0"/>
              <a:buChar char="•"/>
              <a:defRPr/>
            </a:pPr>
            <a:r>
              <a:rPr lang="nb-NO" sz="1400" dirty="0" err="1" smtClean="0"/>
              <a:t>Pulpitis</a:t>
            </a:r>
            <a:endParaRPr lang="nb-NO" sz="1400" dirty="0" smtClean="0"/>
          </a:p>
          <a:p>
            <a:pPr lvl="1" eaLnBrk="1" fontAlgn="auto" hangingPunct="1">
              <a:spcAft>
                <a:spcPts val="0"/>
              </a:spcAft>
              <a:buFont typeface="Arial" pitchFamily="34" charset="0"/>
              <a:buChar char="–"/>
              <a:defRPr/>
            </a:pPr>
            <a:r>
              <a:rPr lang="nb-NO" sz="1200" dirty="0" smtClean="0"/>
              <a:t>reversible</a:t>
            </a:r>
          </a:p>
          <a:p>
            <a:pPr lvl="1" eaLnBrk="1" fontAlgn="auto" hangingPunct="1">
              <a:spcAft>
                <a:spcPts val="0"/>
              </a:spcAft>
              <a:buFont typeface="Arial" pitchFamily="34" charset="0"/>
              <a:buChar char="–"/>
              <a:defRPr/>
            </a:pPr>
            <a:r>
              <a:rPr lang="nb-NO" sz="1200" dirty="0" smtClean="0"/>
              <a:t>Irreversible</a:t>
            </a:r>
          </a:p>
          <a:p>
            <a:pPr eaLnBrk="1" fontAlgn="auto" hangingPunct="1">
              <a:spcAft>
                <a:spcPts val="0"/>
              </a:spcAft>
              <a:buFont typeface="Arial" pitchFamily="34" charset="0"/>
              <a:buChar char="•"/>
              <a:defRPr/>
            </a:pPr>
            <a:r>
              <a:rPr lang="nb-NO" sz="1400" dirty="0" err="1" smtClean="0"/>
              <a:t>Pulpal</a:t>
            </a:r>
            <a:r>
              <a:rPr lang="nb-NO" sz="1400" dirty="0" smtClean="0"/>
              <a:t> </a:t>
            </a:r>
            <a:r>
              <a:rPr lang="nb-NO" sz="1400" dirty="0" err="1" smtClean="0"/>
              <a:t>infection</a:t>
            </a:r>
            <a:endParaRPr lang="nb-NO" sz="1400" dirty="0" smtClean="0"/>
          </a:p>
          <a:p>
            <a:pPr eaLnBrk="1" fontAlgn="auto" hangingPunct="1">
              <a:spcAft>
                <a:spcPts val="0"/>
              </a:spcAft>
              <a:buFont typeface="Arial" pitchFamily="34" charset="0"/>
              <a:buChar char="•"/>
              <a:defRPr/>
            </a:pPr>
            <a:r>
              <a:rPr lang="nb-NO" b="1" dirty="0" err="1" smtClean="0">
                <a:solidFill>
                  <a:srgbClr val="FF0000"/>
                </a:solidFill>
              </a:rPr>
              <a:t>Pulpal</a:t>
            </a:r>
            <a:r>
              <a:rPr lang="nb-NO" b="1" dirty="0" smtClean="0">
                <a:solidFill>
                  <a:srgbClr val="FF0000"/>
                </a:solidFill>
              </a:rPr>
              <a:t> </a:t>
            </a:r>
            <a:r>
              <a:rPr lang="nb-NO" b="1" dirty="0" err="1" smtClean="0">
                <a:solidFill>
                  <a:srgbClr val="FF0000"/>
                </a:solidFill>
              </a:rPr>
              <a:t>necrosis</a:t>
            </a:r>
            <a:endParaRPr lang="nb-NO" b="1" dirty="0" smtClean="0">
              <a:solidFill>
                <a:srgbClr val="FF0000"/>
              </a:solidFill>
            </a:endParaRPr>
          </a:p>
          <a:p>
            <a:pPr lvl="1" eaLnBrk="1" fontAlgn="auto" hangingPunct="1">
              <a:spcAft>
                <a:spcPts val="0"/>
              </a:spcAft>
              <a:buFont typeface="Arial" pitchFamily="34" charset="0"/>
              <a:buChar char="•"/>
              <a:defRPr/>
            </a:pPr>
            <a:r>
              <a:rPr lang="nb-NO" sz="2000" b="1" dirty="0" smtClean="0">
                <a:solidFill>
                  <a:srgbClr val="FF0000"/>
                </a:solidFill>
              </a:rPr>
              <a:t>Not </a:t>
            </a:r>
            <a:r>
              <a:rPr lang="nb-NO" sz="2000" b="1" dirty="0" err="1" smtClean="0">
                <a:solidFill>
                  <a:srgbClr val="FF0000"/>
                </a:solidFill>
              </a:rPr>
              <a:t>necessarily</a:t>
            </a:r>
            <a:r>
              <a:rPr lang="nb-NO" sz="2000" b="1" dirty="0" smtClean="0">
                <a:solidFill>
                  <a:srgbClr val="FF0000"/>
                </a:solidFill>
              </a:rPr>
              <a:t> a </a:t>
            </a:r>
            <a:r>
              <a:rPr lang="nb-NO" sz="2000" b="1" dirty="0" err="1" smtClean="0">
                <a:solidFill>
                  <a:srgbClr val="FF0000"/>
                </a:solidFill>
              </a:rPr>
              <a:t>lesion</a:t>
            </a:r>
            <a:r>
              <a:rPr lang="nb-NO" sz="2000" b="1" dirty="0" smtClean="0">
                <a:solidFill>
                  <a:srgbClr val="FF0000"/>
                </a:solidFill>
              </a:rPr>
              <a:t>,</a:t>
            </a:r>
            <a:br>
              <a:rPr lang="nb-NO" sz="2000" b="1" dirty="0" smtClean="0">
                <a:solidFill>
                  <a:srgbClr val="FF0000"/>
                </a:solidFill>
              </a:rPr>
            </a:br>
            <a:r>
              <a:rPr lang="nb-NO" sz="2000" b="1" dirty="0" smtClean="0">
                <a:solidFill>
                  <a:srgbClr val="FF0000"/>
                </a:solidFill>
              </a:rPr>
              <a:t>not </a:t>
            </a:r>
            <a:r>
              <a:rPr lang="nb-NO" sz="2000" b="1" dirty="0" err="1" smtClean="0">
                <a:solidFill>
                  <a:srgbClr val="FF0000"/>
                </a:solidFill>
              </a:rPr>
              <a:t>even</a:t>
            </a:r>
            <a:r>
              <a:rPr lang="nb-NO" sz="2000" b="1" dirty="0" smtClean="0">
                <a:solidFill>
                  <a:srgbClr val="FF0000"/>
                </a:solidFill>
              </a:rPr>
              <a:t> </a:t>
            </a:r>
            <a:r>
              <a:rPr lang="nb-NO" sz="2000" b="1" dirty="0" err="1" smtClean="0">
                <a:solidFill>
                  <a:srgbClr val="FF0000"/>
                </a:solidFill>
              </a:rPr>
              <a:t>infected</a:t>
            </a:r>
            <a:endParaRPr lang="nb-NO" sz="2000" b="1" dirty="0" smtClean="0">
              <a:solidFill>
                <a:srgbClr val="FF0000"/>
              </a:solidFill>
            </a:endParaRPr>
          </a:p>
          <a:p>
            <a:pPr eaLnBrk="1" fontAlgn="auto" hangingPunct="1">
              <a:spcAft>
                <a:spcPts val="0"/>
              </a:spcAft>
              <a:buFont typeface="Arial" pitchFamily="34" charset="0"/>
              <a:buChar char="•"/>
              <a:defRPr/>
            </a:pPr>
            <a:r>
              <a:rPr lang="nb-NO" sz="1200" dirty="0" err="1" smtClean="0"/>
              <a:t>Primary</a:t>
            </a:r>
            <a:r>
              <a:rPr lang="nb-NO" sz="1200" dirty="0" smtClean="0"/>
              <a:t> </a:t>
            </a:r>
            <a:r>
              <a:rPr lang="nb-NO" sz="1200" dirty="0" err="1" smtClean="0"/>
              <a:t>apical</a:t>
            </a:r>
            <a:r>
              <a:rPr lang="nb-NO" sz="1200" dirty="0" smtClean="0"/>
              <a:t> </a:t>
            </a:r>
            <a:r>
              <a:rPr lang="nb-NO" sz="1200" dirty="0" err="1" smtClean="0"/>
              <a:t>periodontitis</a:t>
            </a:r>
            <a:endParaRPr lang="nb-NO" sz="1200" dirty="0" smtClean="0"/>
          </a:p>
        </p:txBody>
      </p:sp>
      <p:pic>
        <p:nvPicPr>
          <p:cNvPr id="17410" name="Picture 2" descr="F:\UiO\Jobbilder\Xrayendo\VITAL1.JPG"/>
          <p:cNvPicPr>
            <a:picLocks noChangeAspect="1" noChangeArrowheads="1"/>
          </p:cNvPicPr>
          <p:nvPr/>
        </p:nvPicPr>
        <p:blipFill>
          <a:blip r:embed="rId2" cstate="print"/>
          <a:srcRect/>
          <a:stretch>
            <a:fillRect/>
          </a:stretch>
        </p:blipFill>
        <p:spPr bwMode="auto">
          <a:xfrm>
            <a:off x="3923928" y="1340768"/>
            <a:ext cx="2391544" cy="2643285"/>
          </a:xfrm>
          <a:prstGeom prst="rect">
            <a:avLst/>
          </a:prstGeom>
          <a:noFill/>
        </p:spPr>
      </p:pic>
      <p:pic>
        <p:nvPicPr>
          <p:cNvPr id="17409" name="Picture 1" descr="F:\UiO\Jobbilder\Xrayendo\VITAL4.JPG"/>
          <p:cNvPicPr>
            <a:picLocks noChangeAspect="1" noChangeArrowheads="1"/>
          </p:cNvPicPr>
          <p:nvPr/>
        </p:nvPicPr>
        <p:blipFill>
          <a:blip r:embed="rId3" cstate="print"/>
          <a:srcRect/>
          <a:stretch>
            <a:fillRect/>
          </a:stretch>
        </p:blipFill>
        <p:spPr bwMode="auto">
          <a:xfrm>
            <a:off x="5652120" y="3501008"/>
            <a:ext cx="2325886" cy="259435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nb-NO" smtClean="0"/>
              <a:t>Simple endodontic infections</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nb-NO" sz="800" dirty="0" err="1" smtClean="0"/>
              <a:t>Caries</a:t>
            </a:r>
            <a:endParaRPr lang="nb-NO" sz="800" dirty="0" smtClean="0"/>
          </a:p>
          <a:p>
            <a:pPr eaLnBrk="1" fontAlgn="auto" hangingPunct="1">
              <a:spcAft>
                <a:spcPts val="0"/>
              </a:spcAft>
              <a:buFont typeface="Arial" pitchFamily="34" charset="0"/>
              <a:buChar char="•"/>
              <a:defRPr/>
            </a:pPr>
            <a:r>
              <a:rPr lang="nb-NO" sz="800" dirty="0" err="1" smtClean="0"/>
              <a:t>Crown</a:t>
            </a:r>
            <a:r>
              <a:rPr lang="nb-NO" sz="800" dirty="0" smtClean="0"/>
              <a:t> </a:t>
            </a:r>
            <a:r>
              <a:rPr lang="nb-NO" sz="800" dirty="0" err="1" smtClean="0"/>
              <a:t>fracture</a:t>
            </a:r>
            <a:r>
              <a:rPr lang="nb-NO" sz="800" dirty="0" smtClean="0"/>
              <a:t> </a:t>
            </a:r>
            <a:r>
              <a:rPr lang="nb-NO" sz="800" dirty="0" err="1" smtClean="0"/>
              <a:t>of</a:t>
            </a:r>
            <a:r>
              <a:rPr lang="nb-NO" sz="800" dirty="0" smtClean="0"/>
              <a:t> limited </a:t>
            </a:r>
            <a:r>
              <a:rPr lang="nb-NO" sz="800" dirty="0" err="1" smtClean="0"/>
              <a:t>extent</a:t>
            </a:r>
            <a:endParaRPr lang="nb-NO" sz="800" dirty="0" smtClean="0"/>
          </a:p>
          <a:p>
            <a:pPr eaLnBrk="1" fontAlgn="auto" hangingPunct="1">
              <a:spcAft>
                <a:spcPts val="0"/>
              </a:spcAft>
              <a:buFont typeface="Arial" pitchFamily="34" charset="0"/>
              <a:buChar char="•"/>
              <a:defRPr/>
            </a:pPr>
            <a:r>
              <a:rPr lang="nb-NO" sz="800" dirty="0" err="1" smtClean="0"/>
              <a:t>Pulpitis</a:t>
            </a:r>
            <a:endParaRPr lang="nb-NO" sz="800" dirty="0" smtClean="0"/>
          </a:p>
          <a:p>
            <a:pPr lvl="1" eaLnBrk="1" fontAlgn="auto" hangingPunct="1">
              <a:spcAft>
                <a:spcPts val="0"/>
              </a:spcAft>
              <a:buFont typeface="Arial" pitchFamily="34" charset="0"/>
              <a:buChar char="–"/>
              <a:defRPr/>
            </a:pPr>
            <a:r>
              <a:rPr lang="nb-NO" sz="700" dirty="0" smtClean="0"/>
              <a:t>reversible</a:t>
            </a:r>
          </a:p>
          <a:p>
            <a:pPr lvl="1" eaLnBrk="1" fontAlgn="auto" hangingPunct="1">
              <a:spcAft>
                <a:spcPts val="0"/>
              </a:spcAft>
              <a:buFont typeface="Arial" pitchFamily="34" charset="0"/>
              <a:buChar char="–"/>
              <a:defRPr/>
            </a:pPr>
            <a:r>
              <a:rPr lang="nb-NO" sz="700" dirty="0" smtClean="0"/>
              <a:t>Irreversible</a:t>
            </a:r>
          </a:p>
          <a:p>
            <a:pPr eaLnBrk="1" fontAlgn="auto" hangingPunct="1">
              <a:spcAft>
                <a:spcPts val="0"/>
              </a:spcAft>
              <a:buFont typeface="Arial" pitchFamily="34" charset="0"/>
              <a:buChar char="•"/>
              <a:defRPr/>
            </a:pPr>
            <a:r>
              <a:rPr lang="nb-NO" sz="800" dirty="0" err="1" smtClean="0"/>
              <a:t>Pulpal</a:t>
            </a:r>
            <a:r>
              <a:rPr lang="nb-NO" sz="800" dirty="0" smtClean="0"/>
              <a:t> </a:t>
            </a:r>
            <a:r>
              <a:rPr lang="nb-NO" sz="800" dirty="0" err="1" smtClean="0"/>
              <a:t>infection</a:t>
            </a:r>
            <a:endParaRPr lang="nb-NO" sz="800" dirty="0" smtClean="0"/>
          </a:p>
          <a:p>
            <a:pPr eaLnBrk="1" fontAlgn="auto" hangingPunct="1">
              <a:spcAft>
                <a:spcPts val="0"/>
              </a:spcAft>
              <a:buFont typeface="Arial" pitchFamily="34" charset="0"/>
              <a:buChar char="•"/>
              <a:defRPr/>
            </a:pPr>
            <a:r>
              <a:rPr lang="nb-NO" sz="800" dirty="0" err="1" smtClean="0"/>
              <a:t>Pulpal</a:t>
            </a:r>
            <a:r>
              <a:rPr lang="nb-NO" sz="800" dirty="0" smtClean="0"/>
              <a:t> </a:t>
            </a:r>
            <a:r>
              <a:rPr lang="nb-NO" sz="800" dirty="0" err="1" smtClean="0"/>
              <a:t>necrosis</a:t>
            </a:r>
            <a:endParaRPr lang="nb-NO" sz="800" dirty="0" smtClean="0"/>
          </a:p>
          <a:p>
            <a:pPr eaLnBrk="1" fontAlgn="auto" hangingPunct="1">
              <a:spcAft>
                <a:spcPts val="0"/>
              </a:spcAft>
              <a:buFont typeface="Arial" pitchFamily="34" charset="0"/>
              <a:buChar char="•"/>
              <a:defRPr/>
            </a:pPr>
            <a:r>
              <a:rPr lang="nb-NO" b="1" dirty="0" err="1" smtClean="0">
                <a:solidFill>
                  <a:srgbClr val="FF0000"/>
                </a:solidFill>
              </a:rPr>
              <a:t>Primary</a:t>
            </a:r>
            <a:r>
              <a:rPr lang="nb-NO" b="1" dirty="0" smtClean="0">
                <a:solidFill>
                  <a:srgbClr val="FF0000"/>
                </a:solidFill>
              </a:rPr>
              <a:t> </a:t>
            </a:r>
            <a:r>
              <a:rPr lang="nb-NO" b="1" dirty="0" err="1" smtClean="0">
                <a:solidFill>
                  <a:srgbClr val="FF0000"/>
                </a:solidFill>
              </a:rPr>
              <a:t>apical</a:t>
            </a:r>
            <a:r>
              <a:rPr lang="nb-NO" b="1" dirty="0" smtClean="0">
                <a:solidFill>
                  <a:srgbClr val="FF0000"/>
                </a:solidFill>
              </a:rPr>
              <a:t> </a:t>
            </a:r>
            <a:r>
              <a:rPr lang="nb-NO" b="1" dirty="0" err="1" smtClean="0">
                <a:solidFill>
                  <a:srgbClr val="FF0000"/>
                </a:solidFill>
              </a:rPr>
              <a:t>periodontitis</a:t>
            </a:r>
            <a:endParaRPr lang="nb-NO" b="1" dirty="0" smtClean="0">
              <a:solidFill>
                <a:srgbClr val="FF0000"/>
              </a:solidFill>
            </a:endParaRPr>
          </a:p>
        </p:txBody>
      </p:sp>
      <p:pic>
        <p:nvPicPr>
          <p:cNvPr id="28674" name="Picture 2" descr="F:\UiO\Jobbilder\Xrayendo\PAS_CASE\GILBOB\960509A.JPG"/>
          <p:cNvPicPr>
            <a:picLocks noChangeAspect="1" noChangeArrowheads="1"/>
          </p:cNvPicPr>
          <p:nvPr/>
        </p:nvPicPr>
        <p:blipFill>
          <a:blip r:embed="rId2" cstate="print"/>
          <a:srcRect/>
          <a:stretch>
            <a:fillRect/>
          </a:stretch>
        </p:blipFill>
        <p:spPr bwMode="auto">
          <a:xfrm>
            <a:off x="6084168" y="1268760"/>
            <a:ext cx="2288703" cy="4819991"/>
          </a:xfrm>
          <a:prstGeom prst="rect">
            <a:avLst/>
          </a:prstGeom>
          <a:noFill/>
          <a:ln>
            <a:solidFill>
              <a:srgbClr val="FF0000"/>
            </a:solidFill>
          </a:ln>
        </p:spPr>
      </p:pic>
      <p:pic>
        <p:nvPicPr>
          <p:cNvPr id="28675" name="Picture 3" descr="F:\UiO\Jobbilder\Diverse bilder\SEMINFEC.JPG"/>
          <p:cNvPicPr>
            <a:picLocks noChangeAspect="1" noChangeArrowheads="1"/>
          </p:cNvPicPr>
          <p:nvPr/>
        </p:nvPicPr>
        <p:blipFill>
          <a:blip r:embed="rId3" cstate="print"/>
          <a:srcRect/>
          <a:stretch>
            <a:fillRect/>
          </a:stretch>
        </p:blipFill>
        <p:spPr bwMode="auto">
          <a:xfrm>
            <a:off x="3347864" y="3429000"/>
            <a:ext cx="2190773" cy="2376264"/>
          </a:xfrm>
          <a:prstGeom prst="rect">
            <a:avLst/>
          </a:prstGeom>
          <a:noFill/>
        </p:spPr>
      </p:pic>
      <p:pic>
        <p:nvPicPr>
          <p:cNvPr id="28676" name="Picture 4" descr="F:\UiO\Jobbilder\Diverse bilder\SEMINFEC.JPG"/>
          <p:cNvPicPr>
            <a:picLocks noChangeAspect="1" noChangeArrowheads="1"/>
          </p:cNvPicPr>
          <p:nvPr/>
        </p:nvPicPr>
        <p:blipFill>
          <a:blip r:embed="rId3" cstate="print"/>
          <a:srcRect/>
          <a:stretch>
            <a:fillRect/>
          </a:stretch>
        </p:blipFill>
        <p:spPr bwMode="auto">
          <a:xfrm>
            <a:off x="6588224" y="2924944"/>
            <a:ext cx="117673" cy="127636"/>
          </a:xfrm>
          <a:prstGeom prst="rect">
            <a:avLst/>
          </a:prstGeom>
          <a:noFill/>
        </p:spPr>
      </p:pic>
      <p:cxnSp>
        <p:nvCxnSpPr>
          <p:cNvPr id="8" name="Straight Connector 7"/>
          <p:cNvCxnSpPr>
            <a:endCxn id="28676" idx="0"/>
          </p:cNvCxnSpPr>
          <p:nvPr/>
        </p:nvCxnSpPr>
        <p:spPr>
          <a:xfrm flipV="1">
            <a:off x="3347864" y="2924944"/>
            <a:ext cx="3299197" cy="504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a:endCxn id="28676" idx="2"/>
          </p:cNvCxnSpPr>
          <p:nvPr/>
        </p:nvCxnSpPr>
        <p:spPr>
          <a:xfrm rot="5400000" flipH="1" flipV="1">
            <a:off x="4701240" y="3859444"/>
            <a:ext cx="2752685" cy="1138958"/>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6660232" y="2996952"/>
            <a:ext cx="261743" cy="261743"/>
            <a:chOff x="1115616" y="4581128"/>
            <a:chExt cx="333751" cy="333751"/>
          </a:xfrm>
          <a:solidFill>
            <a:srgbClr val="FF0000"/>
          </a:solidFill>
        </p:grpSpPr>
        <p:sp>
          <p:nvSpPr>
            <p:cNvPr id="12" name="Oval 11"/>
            <p:cNvSpPr/>
            <p:nvPr/>
          </p:nvSpPr>
          <p:spPr>
            <a:xfrm>
              <a:off x="1403648" y="4869160"/>
              <a:ext cx="45719" cy="4571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Oval 12"/>
            <p:cNvSpPr/>
            <p:nvPr/>
          </p:nvSpPr>
          <p:spPr>
            <a:xfrm>
              <a:off x="1403648" y="4869160"/>
              <a:ext cx="45719" cy="4571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Oval 13"/>
            <p:cNvSpPr/>
            <p:nvPr/>
          </p:nvSpPr>
          <p:spPr>
            <a:xfrm>
              <a:off x="1331640" y="4869160"/>
              <a:ext cx="45719" cy="4571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Oval 14"/>
            <p:cNvSpPr/>
            <p:nvPr/>
          </p:nvSpPr>
          <p:spPr>
            <a:xfrm flipV="1">
              <a:off x="1115616" y="4581128"/>
              <a:ext cx="72008" cy="7200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Oval 15"/>
            <p:cNvSpPr/>
            <p:nvPr/>
          </p:nvSpPr>
          <p:spPr>
            <a:xfrm flipV="1">
              <a:off x="1187624" y="4653136"/>
              <a:ext cx="72008" cy="7200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Oval 16"/>
            <p:cNvSpPr/>
            <p:nvPr/>
          </p:nvSpPr>
          <p:spPr>
            <a:xfrm flipV="1">
              <a:off x="1204392" y="4741912"/>
              <a:ext cx="72008" cy="7200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Oval 17"/>
            <p:cNvSpPr/>
            <p:nvPr/>
          </p:nvSpPr>
          <p:spPr>
            <a:xfrm flipV="1">
              <a:off x="1259632" y="4797152"/>
              <a:ext cx="72008" cy="7200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0" name="Group 19"/>
          <p:cNvGrpSpPr/>
          <p:nvPr/>
        </p:nvGrpSpPr>
        <p:grpSpPr>
          <a:xfrm>
            <a:off x="6804248" y="3501008"/>
            <a:ext cx="288032" cy="504056"/>
            <a:chOff x="1115616" y="4581128"/>
            <a:chExt cx="333751" cy="333751"/>
          </a:xfrm>
          <a:solidFill>
            <a:srgbClr val="FF0000"/>
          </a:solidFill>
          <a:scene3d>
            <a:camera prst="orthographicFront">
              <a:rot lat="0" lon="0" rev="19499999"/>
            </a:camera>
            <a:lightRig rig="threePt" dir="t"/>
          </a:scene3d>
        </p:grpSpPr>
        <p:sp>
          <p:nvSpPr>
            <p:cNvPr id="21" name="Oval 20"/>
            <p:cNvSpPr/>
            <p:nvPr/>
          </p:nvSpPr>
          <p:spPr>
            <a:xfrm>
              <a:off x="1403648" y="4869160"/>
              <a:ext cx="45719" cy="4571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Oval 21"/>
            <p:cNvSpPr/>
            <p:nvPr/>
          </p:nvSpPr>
          <p:spPr>
            <a:xfrm>
              <a:off x="1403648" y="4869160"/>
              <a:ext cx="45719" cy="4571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Oval 22"/>
            <p:cNvSpPr/>
            <p:nvPr/>
          </p:nvSpPr>
          <p:spPr>
            <a:xfrm>
              <a:off x="1331640" y="4869160"/>
              <a:ext cx="45719" cy="4571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Oval 23"/>
            <p:cNvSpPr/>
            <p:nvPr/>
          </p:nvSpPr>
          <p:spPr>
            <a:xfrm flipV="1">
              <a:off x="1115616" y="4581128"/>
              <a:ext cx="72008" cy="7200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Oval 24"/>
            <p:cNvSpPr/>
            <p:nvPr/>
          </p:nvSpPr>
          <p:spPr>
            <a:xfrm flipV="1">
              <a:off x="1187624" y="4653136"/>
              <a:ext cx="72008" cy="7200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Oval 25"/>
            <p:cNvSpPr/>
            <p:nvPr/>
          </p:nvSpPr>
          <p:spPr>
            <a:xfrm flipV="1">
              <a:off x="1204392" y="4741912"/>
              <a:ext cx="72008" cy="7200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Oval 26"/>
            <p:cNvSpPr/>
            <p:nvPr/>
          </p:nvSpPr>
          <p:spPr>
            <a:xfrm flipV="1">
              <a:off x="1259632" y="4797152"/>
              <a:ext cx="72008" cy="7200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8" name="Group 27"/>
          <p:cNvGrpSpPr/>
          <p:nvPr/>
        </p:nvGrpSpPr>
        <p:grpSpPr>
          <a:xfrm>
            <a:off x="7020272" y="2852936"/>
            <a:ext cx="288032" cy="288032"/>
            <a:chOff x="1115616" y="4581128"/>
            <a:chExt cx="333751" cy="333751"/>
          </a:xfrm>
          <a:solidFill>
            <a:srgbClr val="FF0000"/>
          </a:solidFill>
          <a:scene3d>
            <a:camera prst="orthographicFront">
              <a:rot lat="0" lon="0" rev="19499999"/>
            </a:camera>
            <a:lightRig rig="threePt" dir="t"/>
          </a:scene3d>
        </p:grpSpPr>
        <p:sp>
          <p:nvSpPr>
            <p:cNvPr id="29" name="Oval 28"/>
            <p:cNvSpPr/>
            <p:nvPr/>
          </p:nvSpPr>
          <p:spPr>
            <a:xfrm>
              <a:off x="1403648" y="4869160"/>
              <a:ext cx="45719" cy="4571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Oval 29"/>
            <p:cNvSpPr/>
            <p:nvPr/>
          </p:nvSpPr>
          <p:spPr>
            <a:xfrm>
              <a:off x="1403648" y="4869160"/>
              <a:ext cx="45719" cy="4571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Oval 30"/>
            <p:cNvSpPr/>
            <p:nvPr/>
          </p:nvSpPr>
          <p:spPr>
            <a:xfrm>
              <a:off x="1331640" y="4869160"/>
              <a:ext cx="45719" cy="4571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Oval 31"/>
            <p:cNvSpPr/>
            <p:nvPr/>
          </p:nvSpPr>
          <p:spPr>
            <a:xfrm flipV="1">
              <a:off x="1115616" y="4581128"/>
              <a:ext cx="72008" cy="7200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Oval 32"/>
            <p:cNvSpPr/>
            <p:nvPr/>
          </p:nvSpPr>
          <p:spPr>
            <a:xfrm flipV="1">
              <a:off x="1187624" y="4653136"/>
              <a:ext cx="72008" cy="7200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Oval 33"/>
            <p:cNvSpPr/>
            <p:nvPr/>
          </p:nvSpPr>
          <p:spPr>
            <a:xfrm flipV="1">
              <a:off x="1204392" y="4741912"/>
              <a:ext cx="72008" cy="7200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 name="Oval 34"/>
            <p:cNvSpPr/>
            <p:nvPr/>
          </p:nvSpPr>
          <p:spPr>
            <a:xfrm flipV="1">
              <a:off x="1259632" y="4797152"/>
              <a:ext cx="72008" cy="7200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pic>
        <p:nvPicPr>
          <p:cNvPr id="4099" name="Picture 3" descr="F:\UiO\Jobbilder\Valderhaug0002.jpg"/>
          <p:cNvPicPr>
            <a:picLocks noChangeAspect="1" noChangeArrowheads="1"/>
          </p:cNvPicPr>
          <p:nvPr/>
        </p:nvPicPr>
        <p:blipFill>
          <a:blip r:embed="rId4" cstate="print"/>
          <a:srcRect/>
          <a:stretch>
            <a:fillRect/>
          </a:stretch>
        </p:blipFill>
        <p:spPr bwMode="auto">
          <a:xfrm>
            <a:off x="971601" y="3356993"/>
            <a:ext cx="1584176" cy="2444448"/>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nb-NO" smtClean="0"/>
              <a:t>Complex endodontic infections</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nb-NO" dirty="0" err="1" smtClean="0">
                <a:solidFill>
                  <a:srgbClr val="FF0000"/>
                </a:solidFill>
              </a:rPr>
              <a:t>Partial</a:t>
            </a:r>
            <a:r>
              <a:rPr lang="nb-NO" dirty="0" smtClean="0">
                <a:solidFill>
                  <a:srgbClr val="FF0000"/>
                </a:solidFill>
              </a:rPr>
              <a:t> </a:t>
            </a:r>
            <a:r>
              <a:rPr lang="nb-NO" dirty="0" err="1" smtClean="0">
                <a:solidFill>
                  <a:srgbClr val="FF0000"/>
                </a:solidFill>
              </a:rPr>
              <a:t>pulpal</a:t>
            </a:r>
            <a:r>
              <a:rPr lang="nb-NO" dirty="0" smtClean="0">
                <a:solidFill>
                  <a:srgbClr val="FF0000"/>
                </a:solidFill>
              </a:rPr>
              <a:t> </a:t>
            </a:r>
            <a:r>
              <a:rPr lang="nb-NO" dirty="0" err="1" smtClean="0">
                <a:solidFill>
                  <a:srgbClr val="FF0000"/>
                </a:solidFill>
              </a:rPr>
              <a:t>infection</a:t>
            </a:r>
            <a:endParaRPr lang="nb-NO" dirty="0" smtClean="0">
              <a:solidFill>
                <a:srgbClr val="FF0000"/>
              </a:solidFill>
            </a:endParaRPr>
          </a:p>
          <a:p>
            <a:pPr eaLnBrk="1" fontAlgn="auto" hangingPunct="1">
              <a:spcAft>
                <a:spcPts val="0"/>
              </a:spcAft>
              <a:buFont typeface="Arial" pitchFamily="34" charset="0"/>
              <a:buChar char="•"/>
              <a:defRPr/>
            </a:pPr>
            <a:r>
              <a:rPr lang="nb-NO" sz="1000" dirty="0" err="1" smtClean="0"/>
              <a:t>Endo-perio</a:t>
            </a:r>
            <a:r>
              <a:rPr lang="nb-NO" sz="1000" dirty="0" smtClean="0"/>
              <a:t> </a:t>
            </a:r>
            <a:r>
              <a:rPr lang="nb-NO" sz="1000" dirty="0" err="1" smtClean="0"/>
              <a:t>situations</a:t>
            </a:r>
            <a:endParaRPr lang="nb-NO" sz="1000" dirty="0" smtClean="0"/>
          </a:p>
          <a:p>
            <a:pPr eaLnBrk="1" fontAlgn="auto" hangingPunct="1">
              <a:spcAft>
                <a:spcPts val="0"/>
              </a:spcAft>
              <a:buFont typeface="Arial" pitchFamily="34" charset="0"/>
              <a:buChar char="•"/>
              <a:defRPr/>
            </a:pPr>
            <a:r>
              <a:rPr lang="nb-NO" sz="1000" dirty="0" smtClean="0"/>
              <a:t>pulp </a:t>
            </a:r>
            <a:r>
              <a:rPr lang="nb-NO" sz="1000" dirty="0" err="1" smtClean="0"/>
              <a:t>exposure</a:t>
            </a:r>
            <a:r>
              <a:rPr lang="nb-NO" sz="1000" dirty="0" smtClean="0"/>
              <a:t> </a:t>
            </a:r>
            <a:r>
              <a:rPr lang="nb-NO" sz="1000" dirty="0" err="1" smtClean="0"/>
              <a:t>of</a:t>
            </a:r>
            <a:r>
              <a:rPr lang="nb-NO" sz="1000" dirty="0" smtClean="0"/>
              <a:t> </a:t>
            </a:r>
            <a:r>
              <a:rPr lang="nb-NO" sz="1000" dirty="0" err="1" smtClean="0"/>
              <a:t>long</a:t>
            </a:r>
            <a:r>
              <a:rPr lang="nb-NO" sz="1000" dirty="0" smtClean="0"/>
              <a:t> </a:t>
            </a:r>
            <a:r>
              <a:rPr lang="nb-NO" sz="1000" dirty="0" err="1" smtClean="0"/>
              <a:t>duration</a:t>
            </a:r>
            <a:endParaRPr lang="nb-NO" sz="1000" dirty="0" smtClean="0"/>
          </a:p>
          <a:p>
            <a:pPr eaLnBrk="1" fontAlgn="auto" hangingPunct="1">
              <a:spcAft>
                <a:spcPts val="0"/>
              </a:spcAft>
              <a:buFont typeface="Arial" pitchFamily="34" charset="0"/>
              <a:buChar char="•"/>
              <a:defRPr/>
            </a:pPr>
            <a:r>
              <a:rPr lang="nb-NO" sz="1000" dirty="0" err="1" smtClean="0"/>
              <a:t>Secondary</a:t>
            </a:r>
            <a:r>
              <a:rPr lang="nb-NO" sz="1000" dirty="0" smtClean="0"/>
              <a:t> </a:t>
            </a:r>
            <a:r>
              <a:rPr lang="nb-NO" sz="1000" dirty="0" err="1" smtClean="0"/>
              <a:t>apical</a:t>
            </a:r>
            <a:r>
              <a:rPr lang="nb-NO" sz="1000" dirty="0" smtClean="0"/>
              <a:t> </a:t>
            </a:r>
            <a:r>
              <a:rPr lang="nb-NO" sz="1000" dirty="0" err="1" smtClean="0"/>
              <a:t>periodontitis</a:t>
            </a:r>
            <a:endParaRPr lang="nb-NO" sz="1000" dirty="0" smtClean="0"/>
          </a:p>
          <a:p>
            <a:pPr eaLnBrk="1" fontAlgn="auto" hangingPunct="1">
              <a:spcAft>
                <a:spcPts val="0"/>
              </a:spcAft>
              <a:buFont typeface="Arial" pitchFamily="34" charset="0"/>
              <a:buChar char="•"/>
              <a:defRPr/>
            </a:pPr>
            <a:r>
              <a:rPr lang="nb-NO" sz="1000" dirty="0" smtClean="0"/>
              <a:t>Persistent </a:t>
            </a:r>
            <a:r>
              <a:rPr lang="nb-NO" sz="1000" dirty="0" err="1" smtClean="0"/>
              <a:t>apical</a:t>
            </a:r>
            <a:r>
              <a:rPr lang="nb-NO" sz="1000" dirty="0" smtClean="0"/>
              <a:t> </a:t>
            </a:r>
            <a:r>
              <a:rPr lang="nb-NO" sz="1000" dirty="0" err="1" smtClean="0"/>
              <a:t>periodontitis</a:t>
            </a:r>
            <a:endParaRPr lang="nb-NO" sz="1000" dirty="0" smtClean="0"/>
          </a:p>
          <a:p>
            <a:pPr eaLnBrk="1" fontAlgn="auto" hangingPunct="1">
              <a:spcAft>
                <a:spcPts val="0"/>
              </a:spcAft>
              <a:buFont typeface="Arial" pitchFamily="34" charset="0"/>
              <a:buChar char="•"/>
              <a:defRPr/>
            </a:pPr>
            <a:r>
              <a:rPr lang="nb-NO" sz="1000" dirty="0" err="1" smtClean="0"/>
              <a:t>Root</a:t>
            </a:r>
            <a:r>
              <a:rPr lang="nb-NO" sz="1000" dirty="0" smtClean="0"/>
              <a:t> </a:t>
            </a:r>
            <a:r>
              <a:rPr lang="nb-NO" sz="1000" dirty="0" err="1" smtClean="0"/>
              <a:t>resorptions</a:t>
            </a:r>
            <a:endParaRPr lang="nb-NO" sz="1000" dirty="0" smtClean="0"/>
          </a:p>
          <a:p>
            <a:pPr lvl="1" eaLnBrk="1" fontAlgn="auto" hangingPunct="1">
              <a:spcAft>
                <a:spcPts val="0"/>
              </a:spcAft>
              <a:buFont typeface="Arial" pitchFamily="34" charset="0"/>
              <a:buChar char="–"/>
              <a:defRPr/>
            </a:pPr>
            <a:r>
              <a:rPr lang="nb-NO" sz="900" dirty="0" err="1" smtClean="0"/>
              <a:t>Traumatic</a:t>
            </a:r>
            <a:r>
              <a:rPr lang="nb-NO" sz="900" dirty="0" smtClean="0"/>
              <a:t>, </a:t>
            </a:r>
            <a:r>
              <a:rPr lang="nb-NO" sz="900" dirty="0" err="1" smtClean="0"/>
              <a:t>infectious</a:t>
            </a:r>
            <a:endParaRPr lang="nb-NO" sz="900" dirty="0" smtClean="0"/>
          </a:p>
          <a:p>
            <a:pPr lvl="2" eaLnBrk="1" fontAlgn="auto" hangingPunct="1">
              <a:spcAft>
                <a:spcPts val="0"/>
              </a:spcAft>
              <a:buFont typeface="Arial" pitchFamily="34" charset="0"/>
              <a:buChar char="•"/>
              <a:defRPr/>
            </a:pPr>
            <a:r>
              <a:rPr lang="nb-NO" sz="800" dirty="0" err="1" smtClean="0"/>
              <a:t>Inflammatory</a:t>
            </a:r>
            <a:r>
              <a:rPr lang="nb-NO" sz="800" dirty="0" smtClean="0"/>
              <a:t> and </a:t>
            </a:r>
            <a:r>
              <a:rPr lang="nb-NO" sz="800" dirty="0" err="1" smtClean="0"/>
              <a:t>replacement</a:t>
            </a:r>
            <a:r>
              <a:rPr lang="nb-NO" sz="800" dirty="0" smtClean="0"/>
              <a:t> </a:t>
            </a:r>
            <a:r>
              <a:rPr lang="nb-NO" sz="800" dirty="0" err="1" smtClean="0"/>
              <a:t>resorption</a:t>
            </a:r>
            <a:endParaRPr lang="nb-NO" sz="800" dirty="0" smtClean="0"/>
          </a:p>
          <a:p>
            <a:pPr lvl="1" eaLnBrk="1" fontAlgn="auto" hangingPunct="1">
              <a:spcAft>
                <a:spcPts val="0"/>
              </a:spcAft>
              <a:buFont typeface="Arial" pitchFamily="34" charset="0"/>
              <a:buChar char="–"/>
              <a:defRPr/>
            </a:pPr>
            <a:r>
              <a:rPr lang="nb-NO" sz="900" dirty="0" err="1" smtClean="0"/>
              <a:t>Internal</a:t>
            </a:r>
            <a:r>
              <a:rPr lang="nb-NO" sz="900" dirty="0" smtClean="0"/>
              <a:t> </a:t>
            </a:r>
            <a:r>
              <a:rPr lang="nb-NO" sz="900" dirty="0" err="1" smtClean="0"/>
              <a:t>resorptions</a:t>
            </a:r>
            <a:endParaRPr lang="nb-NO" sz="900" dirty="0" smtClean="0"/>
          </a:p>
          <a:p>
            <a:pPr lvl="1" eaLnBrk="1" fontAlgn="auto" hangingPunct="1">
              <a:spcAft>
                <a:spcPts val="0"/>
              </a:spcAft>
              <a:buFont typeface="Arial" pitchFamily="34" charset="0"/>
              <a:buChar char="–"/>
              <a:defRPr/>
            </a:pPr>
            <a:r>
              <a:rPr lang="nb-NO" sz="900" dirty="0" err="1" smtClean="0"/>
              <a:t>Cervical</a:t>
            </a:r>
            <a:r>
              <a:rPr lang="nb-NO" sz="900" dirty="0" smtClean="0"/>
              <a:t> </a:t>
            </a:r>
            <a:r>
              <a:rPr lang="nb-NO" sz="900" dirty="0" err="1" smtClean="0"/>
              <a:t>resorptions</a:t>
            </a:r>
            <a:endParaRPr lang="nb-NO" sz="900" dirty="0" smtClean="0"/>
          </a:p>
          <a:p>
            <a:pPr eaLnBrk="1" fontAlgn="auto" hangingPunct="1">
              <a:spcAft>
                <a:spcPts val="0"/>
              </a:spcAft>
              <a:buFont typeface="Arial" pitchFamily="34" charset="0"/>
              <a:buChar char="•"/>
              <a:defRPr/>
            </a:pPr>
            <a:r>
              <a:rPr lang="nb-NO" sz="1000" dirty="0" err="1" smtClean="0"/>
              <a:t>Medical</a:t>
            </a:r>
            <a:r>
              <a:rPr lang="nb-NO" sz="1000" dirty="0" smtClean="0"/>
              <a:t> </a:t>
            </a:r>
            <a:r>
              <a:rPr lang="nb-NO" sz="1000" dirty="0" err="1" smtClean="0"/>
              <a:t>conditions</a:t>
            </a:r>
            <a:r>
              <a:rPr lang="nb-NO" sz="1000" dirty="0" smtClean="0"/>
              <a:t> </a:t>
            </a:r>
            <a:r>
              <a:rPr lang="nb-NO" sz="1000" dirty="0" err="1" smtClean="0"/>
              <a:t>of</a:t>
            </a:r>
            <a:r>
              <a:rPr lang="nb-NO" sz="1000" dirty="0" smtClean="0"/>
              <a:t> </a:t>
            </a:r>
            <a:r>
              <a:rPr lang="nb-NO" sz="1000" dirty="0" err="1" smtClean="0"/>
              <a:t>consequence</a:t>
            </a:r>
            <a:endParaRPr lang="nb-NO" sz="1000" dirty="0" smtClean="0"/>
          </a:p>
        </p:txBody>
      </p:sp>
      <p:pic>
        <p:nvPicPr>
          <p:cNvPr id="4" name="Picture 2" descr="F:\UiO\Jobbilder\Xrayendo\ApicalRes2008.jpg"/>
          <p:cNvPicPr>
            <a:picLocks noChangeAspect="1" noChangeArrowheads="1"/>
          </p:cNvPicPr>
          <p:nvPr/>
        </p:nvPicPr>
        <p:blipFill>
          <a:blip r:embed="rId2" cstate="print"/>
          <a:srcRect/>
          <a:stretch>
            <a:fillRect/>
          </a:stretch>
        </p:blipFill>
        <p:spPr bwMode="auto">
          <a:xfrm flipH="1">
            <a:off x="4646404" y="2420888"/>
            <a:ext cx="3570006" cy="3074625"/>
          </a:xfrm>
          <a:prstGeom prst="rect">
            <a:avLst/>
          </a:prstGeom>
          <a:noFill/>
          <a:ln w="28575">
            <a:solidFill>
              <a:schemeClr val="tx1"/>
            </a:solidFill>
          </a:ln>
        </p:spPr>
      </p:pic>
      <p:pic>
        <p:nvPicPr>
          <p:cNvPr id="5" name="Picture 4" descr="F:\UiO\Jobbilder\Endogen\HISTOLOG\LAMBJERG\Hlhrtg2.jpg"/>
          <p:cNvPicPr>
            <a:picLocks noChangeAspect="1" noChangeArrowheads="1"/>
          </p:cNvPicPr>
          <p:nvPr/>
        </p:nvPicPr>
        <p:blipFill>
          <a:blip r:embed="rId3" cstate="print"/>
          <a:srcRect/>
          <a:stretch>
            <a:fillRect/>
          </a:stretch>
        </p:blipFill>
        <p:spPr bwMode="auto">
          <a:xfrm>
            <a:off x="1619672" y="2420887"/>
            <a:ext cx="2520280" cy="3412879"/>
          </a:xfrm>
          <a:prstGeom prst="rect">
            <a:avLst/>
          </a:prstGeom>
          <a:noFill/>
          <a:ln w="38100">
            <a:solidFill>
              <a:schemeClr val="tx1"/>
            </a:solidFill>
          </a:ln>
        </p:spPr>
      </p:pic>
      <p:sp>
        <p:nvSpPr>
          <p:cNvPr id="6" name="Down Arrow 5"/>
          <p:cNvSpPr/>
          <p:nvPr/>
        </p:nvSpPr>
        <p:spPr>
          <a:xfrm>
            <a:off x="6732240" y="1196752"/>
            <a:ext cx="288032" cy="172819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UiO\Jobbilder\trigeminal ganglion Grey.JPG"/>
          <p:cNvPicPr>
            <a:picLocks noChangeAspect="1" noChangeArrowheads="1"/>
          </p:cNvPicPr>
          <p:nvPr/>
        </p:nvPicPr>
        <p:blipFill>
          <a:blip r:embed="rId2" cstate="print"/>
          <a:srcRect/>
          <a:stretch>
            <a:fillRect/>
          </a:stretch>
        </p:blipFill>
        <p:spPr bwMode="auto">
          <a:xfrm>
            <a:off x="4499992" y="1844824"/>
            <a:ext cx="2547367" cy="2677051"/>
          </a:xfrm>
          <a:prstGeom prst="rect">
            <a:avLst/>
          </a:prstGeom>
          <a:noFill/>
          <a:ln w="9525">
            <a:solidFill>
              <a:schemeClr val="tx1"/>
            </a:solidFill>
            <a:miter lim="800000"/>
            <a:headEnd/>
            <a:tailEnd/>
          </a:ln>
        </p:spPr>
      </p:pic>
      <p:sp>
        <p:nvSpPr>
          <p:cNvPr id="5122" name="Title 1"/>
          <p:cNvSpPr>
            <a:spLocks noGrp="1"/>
          </p:cNvSpPr>
          <p:nvPr>
            <p:ph type="title"/>
          </p:nvPr>
        </p:nvSpPr>
        <p:spPr/>
        <p:txBody>
          <a:bodyPr/>
          <a:lstStyle/>
          <a:p>
            <a:pPr eaLnBrk="1" hangingPunct="1"/>
            <a:r>
              <a:rPr lang="nb-NO" smtClean="0"/>
              <a:t>Complex endodontic infections</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nb-NO" dirty="0" err="1" smtClean="0">
                <a:solidFill>
                  <a:srgbClr val="FF0000"/>
                </a:solidFill>
              </a:rPr>
              <a:t>Partial</a:t>
            </a:r>
            <a:r>
              <a:rPr lang="nb-NO" dirty="0" smtClean="0">
                <a:solidFill>
                  <a:srgbClr val="FF0000"/>
                </a:solidFill>
              </a:rPr>
              <a:t> </a:t>
            </a:r>
            <a:r>
              <a:rPr lang="nb-NO" dirty="0" err="1" smtClean="0">
                <a:solidFill>
                  <a:srgbClr val="FF0000"/>
                </a:solidFill>
              </a:rPr>
              <a:t>pulpal</a:t>
            </a:r>
            <a:r>
              <a:rPr lang="nb-NO" dirty="0" smtClean="0">
                <a:solidFill>
                  <a:srgbClr val="FF0000"/>
                </a:solidFill>
              </a:rPr>
              <a:t> </a:t>
            </a:r>
            <a:r>
              <a:rPr lang="nb-NO" dirty="0" err="1" smtClean="0">
                <a:solidFill>
                  <a:srgbClr val="FF0000"/>
                </a:solidFill>
              </a:rPr>
              <a:t>infection</a:t>
            </a:r>
            <a:endParaRPr lang="nb-NO" dirty="0" smtClean="0">
              <a:solidFill>
                <a:srgbClr val="FF0000"/>
              </a:solidFill>
            </a:endParaRPr>
          </a:p>
          <a:p>
            <a:pPr eaLnBrk="1" fontAlgn="auto" hangingPunct="1">
              <a:spcAft>
                <a:spcPts val="0"/>
              </a:spcAft>
              <a:buFont typeface="Arial" pitchFamily="34" charset="0"/>
              <a:buChar char="•"/>
              <a:defRPr/>
            </a:pPr>
            <a:r>
              <a:rPr lang="nb-NO" sz="1000" dirty="0" err="1" smtClean="0"/>
              <a:t>Endo-perio</a:t>
            </a:r>
            <a:r>
              <a:rPr lang="nb-NO" sz="1000" dirty="0" smtClean="0"/>
              <a:t> </a:t>
            </a:r>
            <a:r>
              <a:rPr lang="nb-NO" sz="1000" dirty="0" err="1" smtClean="0"/>
              <a:t>situations</a:t>
            </a:r>
            <a:endParaRPr lang="nb-NO" sz="1000" dirty="0" smtClean="0"/>
          </a:p>
          <a:p>
            <a:pPr eaLnBrk="1" fontAlgn="auto" hangingPunct="1">
              <a:spcAft>
                <a:spcPts val="0"/>
              </a:spcAft>
              <a:buFont typeface="Arial" pitchFamily="34" charset="0"/>
              <a:buChar char="•"/>
              <a:defRPr/>
            </a:pPr>
            <a:r>
              <a:rPr lang="nb-NO" sz="1000" dirty="0" err="1" smtClean="0"/>
              <a:t>Secondary</a:t>
            </a:r>
            <a:r>
              <a:rPr lang="nb-NO" sz="1000" dirty="0" smtClean="0"/>
              <a:t> </a:t>
            </a:r>
            <a:r>
              <a:rPr lang="nb-NO" sz="1000" dirty="0" err="1" smtClean="0"/>
              <a:t>apical</a:t>
            </a:r>
            <a:r>
              <a:rPr lang="nb-NO" sz="1000" dirty="0" smtClean="0"/>
              <a:t> </a:t>
            </a:r>
            <a:r>
              <a:rPr lang="nb-NO" sz="1000" dirty="0" err="1" smtClean="0"/>
              <a:t>periodontitis</a:t>
            </a:r>
            <a:endParaRPr lang="nb-NO" sz="1000" dirty="0" smtClean="0"/>
          </a:p>
          <a:p>
            <a:pPr eaLnBrk="1" fontAlgn="auto" hangingPunct="1">
              <a:spcAft>
                <a:spcPts val="0"/>
              </a:spcAft>
              <a:buFont typeface="Arial" pitchFamily="34" charset="0"/>
              <a:buChar char="•"/>
              <a:defRPr/>
            </a:pPr>
            <a:r>
              <a:rPr lang="nb-NO" sz="1000" dirty="0" smtClean="0"/>
              <a:t>Persistent </a:t>
            </a:r>
            <a:r>
              <a:rPr lang="nb-NO" sz="1000" dirty="0" err="1" smtClean="0"/>
              <a:t>apical</a:t>
            </a:r>
            <a:r>
              <a:rPr lang="nb-NO" sz="1000" dirty="0" smtClean="0"/>
              <a:t> </a:t>
            </a:r>
            <a:r>
              <a:rPr lang="nb-NO" sz="1000" dirty="0" err="1" smtClean="0"/>
              <a:t>periodontitis</a:t>
            </a:r>
            <a:endParaRPr lang="nb-NO" sz="1000" dirty="0" smtClean="0"/>
          </a:p>
          <a:p>
            <a:pPr eaLnBrk="1" fontAlgn="auto" hangingPunct="1">
              <a:spcAft>
                <a:spcPts val="0"/>
              </a:spcAft>
              <a:buFont typeface="Arial" pitchFamily="34" charset="0"/>
              <a:buChar char="•"/>
              <a:defRPr/>
            </a:pPr>
            <a:r>
              <a:rPr lang="nb-NO" sz="1000" dirty="0" err="1" smtClean="0"/>
              <a:t>Root</a:t>
            </a:r>
            <a:r>
              <a:rPr lang="nb-NO" sz="1000" dirty="0" smtClean="0"/>
              <a:t> </a:t>
            </a:r>
            <a:r>
              <a:rPr lang="nb-NO" sz="1000" dirty="0" err="1" smtClean="0"/>
              <a:t>resorptions</a:t>
            </a:r>
            <a:endParaRPr lang="nb-NO" sz="1000" dirty="0" smtClean="0"/>
          </a:p>
          <a:p>
            <a:pPr lvl="1" eaLnBrk="1" fontAlgn="auto" hangingPunct="1">
              <a:spcAft>
                <a:spcPts val="0"/>
              </a:spcAft>
              <a:buFont typeface="Arial" pitchFamily="34" charset="0"/>
              <a:buChar char="–"/>
              <a:defRPr/>
            </a:pPr>
            <a:r>
              <a:rPr lang="nb-NO" sz="900" dirty="0" err="1" smtClean="0"/>
              <a:t>Traumatic</a:t>
            </a:r>
            <a:r>
              <a:rPr lang="nb-NO" sz="900" dirty="0" smtClean="0"/>
              <a:t>, </a:t>
            </a:r>
            <a:r>
              <a:rPr lang="nb-NO" sz="900" dirty="0" err="1" smtClean="0"/>
              <a:t>infectious</a:t>
            </a:r>
            <a:endParaRPr lang="nb-NO" sz="900" dirty="0" smtClean="0"/>
          </a:p>
          <a:p>
            <a:pPr lvl="2" eaLnBrk="1" fontAlgn="auto" hangingPunct="1">
              <a:spcAft>
                <a:spcPts val="0"/>
              </a:spcAft>
              <a:buFont typeface="Arial" pitchFamily="34" charset="0"/>
              <a:buChar char="•"/>
              <a:defRPr/>
            </a:pPr>
            <a:r>
              <a:rPr lang="nb-NO" sz="800" dirty="0" err="1" smtClean="0"/>
              <a:t>Inflammatory</a:t>
            </a:r>
            <a:r>
              <a:rPr lang="nb-NO" sz="800" dirty="0" smtClean="0"/>
              <a:t> and </a:t>
            </a:r>
            <a:r>
              <a:rPr lang="nb-NO" sz="800" dirty="0" err="1" smtClean="0"/>
              <a:t>replacement</a:t>
            </a:r>
            <a:r>
              <a:rPr lang="nb-NO" sz="800" dirty="0" smtClean="0"/>
              <a:t> </a:t>
            </a:r>
            <a:r>
              <a:rPr lang="nb-NO" sz="800" dirty="0" err="1" smtClean="0"/>
              <a:t>resorption</a:t>
            </a:r>
            <a:endParaRPr lang="nb-NO" sz="800" dirty="0" smtClean="0"/>
          </a:p>
          <a:p>
            <a:pPr lvl="1" eaLnBrk="1" fontAlgn="auto" hangingPunct="1">
              <a:spcAft>
                <a:spcPts val="0"/>
              </a:spcAft>
              <a:buFont typeface="Arial" pitchFamily="34" charset="0"/>
              <a:buChar char="–"/>
              <a:defRPr/>
            </a:pPr>
            <a:r>
              <a:rPr lang="nb-NO" sz="900" dirty="0" err="1" smtClean="0"/>
              <a:t>Internal</a:t>
            </a:r>
            <a:r>
              <a:rPr lang="nb-NO" sz="900" dirty="0" smtClean="0"/>
              <a:t> </a:t>
            </a:r>
            <a:r>
              <a:rPr lang="nb-NO" sz="900" dirty="0" err="1" smtClean="0"/>
              <a:t>resorptions</a:t>
            </a:r>
            <a:endParaRPr lang="nb-NO" sz="900" dirty="0" smtClean="0"/>
          </a:p>
          <a:p>
            <a:pPr lvl="1" eaLnBrk="1" fontAlgn="auto" hangingPunct="1">
              <a:spcAft>
                <a:spcPts val="0"/>
              </a:spcAft>
              <a:buFont typeface="Arial" pitchFamily="34" charset="0"/>
              <a:buChar char="–"/>
              <a:defRPr/>
            </a:pPr>
            <a:r>
              <a:rPr lang="nb-NO" sz="900" dirty="0" err="1" smtClean="0"/>
              <a:t>Cervical</a:t>
            </a:r>
            <a:r>
              <a:rPr lang="nb-NO" sz="900" dirty="0" smtClean="0"/>
              <a:t> </a:t>
            </a:r>
            <a:r>
              <a:rPr lang="nb-NO" sz="900" dirty="0" err="1" smtClean="0"/>
              <a:t>resorptions</a:t>
            </a:r>
            <a:endParaRPr lang="nb-NO" sz="900" dirty="0" smtClean="0"/>
          </a:p>
          <a:p>
            <a:pPr eaLnBrk="1" fontAlgn="auto" hangingPunct="1">
              <a:spcAft>
                <a:spcPts val="0"/>
              </a:spcAft>
              <a:buFont typeface="Arial" pitchFamily="34" charset="0"/>
              <a:buChar char="•"/>
              <a:defRPr/>
            </a:pPr>
            <a:r>
              <a:rPr lang="nb-NO" sz="1000" dirty="0" err="1" smtClean="0"/>
              <a:t>Medical</a:t>
            </a:r>
            <a:r>
              <a:rPr lang="nb-NO" sz="1000" dirty="0" smtClean="0"/>
              <a:t> </a:t>
            </a:r>
            <a:r>
              <a:rPr lang="nb-NO" sz="1000" dirty="0" err="1" smtClean="0"/>
              <a:t>conditions</a:t>
            </a:r>
            <a:r>
              <a:rPr lang="nb-NO" sz="1000" dirty="0" smtClean="0"/>
              <a:t> </a:t>
            </a:r>
            <a:r>
              <a:rPr lang="nb-NO" sz="1000" dirty="0" err="1" smtClean="0"/>
              <a:t>of</a:t>
            </a:r>
            <a:r>
              <a:rPr lang="nb-NO" sz="1000" dirty="0" smtClean="0"/>
              <a:t> </a:t>
            </a:r>
            <a:r>
              <a:rPr lang="nb-NO" sz="1000" dirty="0" err="1" smtClean="0"/>
              <a:t>consequence</a:t>
            </a:r>
            <a:endParaRPr lang="nb-NO" sz="1000" dirty="0" smtClean="0"/>
          </a:p>
        </p:txBody>
      </p:sp>
      <p:pic>
        <p:nvPicPr>
          <p:cNvPr id="4" name="Picture 2" descr="F:\UiO\Jobbilder\Xrayendo\ApicalRes2008.jpg"/>
          <p:cNvPicPr>
            <a:picLocks noChangeAspect="1" noChangeArrowheads="1"/>
          </p:cNvPicPr>
          <p:nvPr/>
        </p:nvPicPr>
        <p:blipFill>
          <a:blip r:embed="rId3" cstate="print"/>
          <a:srcRect/>
          <a:stretch>
            <a:fillRect/>
          </a:stretch>
        </p:blipFill>
        <p:spPr bwMode="auto">
          <a:xfrm flipH="1">
            <a:off x="5148064" y="3573016"/>
            <a:ext cx="2232248" cy="1922497"/>
          </a:xfrm>
          <a:prstGeom prst="rect">
            <a:avLst/>
          </a:prstGeom>
          <a:noFill/>
          <a:ln w="28575">
            <a:solidFill>
              <a:schemeClr val="tx1"/>
            </a:solidFill>
          </a:ln>
        </p:spPr>
      </p:pic>
      <p:pic>
        <p:nvPicPr>
          <p:cNvPr id="5" name="Picture 4" descr="F:\UiO\Jobbilder\Endogen\HISTOLOG\LAMBJERG\Hlhrtg2.jpg"/>
          <p:cNvPicPr>
            <a:picLocks noChangeAspect="1" noChangeArrowheads="1"/>
          </p:cNvPicPr>
          <p:nvPr/>
        </p:nvPicPr>
        <p:blipFill>
          <a:blip r:embed="rId4" cstate="print"/>
          <a:srcRect/>
          <a:stretch>
            <a:fillRect/>
          </a:stretch>
        </p:blipFill>
        <p:spPr bwMode="auto">
          <a:xfrm>
            <a:off x="1619672" y="2420887"/>
            <a:ext cx="2520280" cy="3412879"/>
          </a:xfrm>
          <a:prstGeom prst="rect">
            <a:avLst/>
          </a:prstGeom>
          <a:noFill/>
        </p:spPr>
      </p:pic>
      <p:cxnSp>
        <p:nvCxnSpPr>
          <p:cNvPr id="7" name="Curved Connector 6"/>
          <p:cNvCxnSpPr/>
          <p:nvPr/>
        </p:nvCxnSpPr>
        <p:spPr>
          <a:xfrm rot="16200000" flipV="1">
            <a:off x="5112062" y="2816933"/>
            <a:ext cx="1512167" cy="1008111"/>
          </a:xfrm>
          <a:prstGeom prst="curvedConnector3">
            <a:avLst>
              <a:gd name="adj1" fmla="val 50000"/>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UiO\Jobbilder\trigeminal ganglion Grey.JPG"/>
          <p:cNvPicPr>
            <a:picLocks noChangeAspect="1" noChangeArrowheads="1"/>
          </p:cNvPicPr>
          <p:nvPr/>
        </p:nvPicPr>
        <p:blipFill>
          <a:blip r:embed="rId2" cstate="print"/>
          <a:srcRect/>
          <a:stretch>
            <a:fillRect/>
          </a:stretch>
        </p:blipFill>
        <p:spPr bwMode="auto">
          <a:xfrm>
            <a:off x="4499992" y="1844824"/>
            <a:ext cx="2547367" cy="2677051"/>
          </a:xfrm>
          <a:prstGeom prst="rect">
            <a:avLst/>
          </a:prstGeom>
          <a:noFill/>
          <a:ln w="9525">
            <a:noFill/>
            <a:miter lim="800000"/>
            <a:headEnd/>
            <a:tailEnd/>
          </a:ln>
        </p:spPr>
      </p:pic>
      <p:sp>
        <p:nvSpPr>
          <p:cNvPr id="5122" name="Title 1"/>
          <p:cNvSpPr>
            <a:spLocks noGrp="1"/>
          </p:cNvSpPr>
          <p:nvPr>
            <p:ph type="title"/>
          </p:nvPr>
        </p:nvSpPr>
        <p:spPr/>
        <p:txBody>
          <a:bodyPr/>
          <a:lstStyle/>
          <a:p>
            <a:pPr eaLnBrk="1" hangingPunct="1"/>
            <a:r>
              <a:rPr lang="nb-NO" smtClean="0"/>
              <a:t>Complex endodontic infections</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nb-NO" dirty="0" err="1" smtClean="0">
                <a:solidFill>
                  <a:srgbClr val="FF0000"/>
                </a:solidFill>
              </a:rPr>
              <a:t>Partial</a:t>
            </a:r>
            <a:r>
              <a:rPr lang="nb-NO" dirty="0" smtClean="0">
                <a:solidFill>
                  <a:srgbClr val="FF0000"/>
                </a:solidFill>
              </a:rPr>
              <a:t> </a:t>
            </a:r>
            <a:r>
              <a:rPr lang="nb-NO" dirty="0" err="1" smtClean="0">
                <a:solidFill>
                  <a:srgbClr val="FF0000"/>
                </a:solidFill>
              </a:rPr>
              <a:t>pulpal</a:t>
            </a:r>
            <a:r>
              <a:rPr lang="nb-NO" dirty="0" smtClean="0">
                <a:solidFill>
                  <a:srgbClr val="FF0000"/>
                </a:solidFill>
              </a:rPr>
              <a:t> </a:t>
            </a:r>
            <a:r>
              <a:rPr lang="nb-NO" dirty="0" err="1" smtClean="0">
                <a:solidFill>
                  <a:srgbClr val="FF0000"/>
                </a:solidFill>
              </a:rPr>
              <a:t>infection</a:t>
            </a:r>
            <a:endParaRPr lang="nb-NO" dirty="0" smtClean="0">
              <a:solidFill>
                <a:srgbClr val="FF0000"/>
              </a:solidFill>
            </a:endParaRPr>
          </a:p>
          <a:p>
            <a:pPr eaLnBrk="1" fontAlgn="auto" hangingPunct="1">
              <a:spcAft>
                <a:spcPts val="0"/>
              </a:spcAft>
              <a:buFont typeface="Arial" pitchFamily="34" charset="0"/>
              <a:buChar char="•"/>
              <a:defRPr/>
            </a:pPr>
            <a:r>
              <a:rPr lang="nb-NO" sz="1000" dirty="0" err="1" smtClean="0"/>
              <a:t>Endo-perio</a:t>
            </a:r>
            <a:r>
              <a:rPr lang="nb-NO" sz="1000" dirty="0" smtClean="0"/>
              <a:t> </a:t>
            </a:r>
            <a:r>
              <a:rPr lang="nb-NO" sz="1000" dirty="0" err="1" smtClean="0"/>
              <a:t>situations</a:t>
            </a:r>
            <a:endParaRPr lang="nb-NO" sz="1000" dirty="0" smtClean="0"/>
          </a:p>
          <a:p>
            <a:pPr eaLnBrk="1" fontAlgn="auto" hangingPunct="1">
              <a:spcAft>
                <a:spcPts val="0"/>
              </a:spcAft>
              <a:buFont typeface="Arial" pitchFamily="34" charset="0"/>
              <a:buChar char="•"/>
              <a:defRPr/>
            </a:pPr>
            <a:r>
              <a:rPr lang="nb-NO" sz="1000" dirty="0" err="1" smtClean="0"/>
              <a:t>Secondary</a:t>
            </a:r>
            <a:r>
              <a:rPr lang="nb-NO" sz="1000" dirty="0" smtClean="0"/>
              <a:t> </a:t>
            </a:r>
            <a:r>
              <a:rPr lang="nb-NO" sz="1000" dirty="0" err="1" smtClean="0"/>
              <a:t>apical</a:t>
            </a:r>
            <a:r>
              <a:rPr lang="nb-NO" sz="1000" dirty="0" smtClean="0"/>
              <a:t> </a:t>
            </a:r>
            <a:r>
              <a:rPr lang="nb-NO" sz="1000" dirty="0" err="1" smtClean="0"/>
              <a:t>periodontitis</a:t>
            </a:r>
            <a:endParaRPr lang="nb-NO" sz="1000" dirty="0" smtClean="0"/>
          </a:p>
          <a:p>
            <a:pPr eaLnBrk="1" fontAlgn="auto" hangingPunct="1">
              <a:spcAft>
                <a:spcPts val="0"/>
              </a:spcAft>
              <a:buFont typeface="Arial" pitchFamily="34" charset="0"/>
              <a:buChar char="•"/>
              <a:defRPr/>
            </a:pPr>
            <a:r>
              <a:rPr lang="nb-NO" sz="1000" dirty="0" smtClean="0"/>
              <a:t>Persistent </a:t>
            </a:r>
            <a:r>
              <a:rPr lang="nb-NO" sz="1000" dirty="0" err="1" smtClean="0"/>
              <a:t>apical</a:t>
            </a:r>
            <a:r>
              <a:rPr lang="nb-NO" sz="1000" dirty="0" smtClean="0"/>
              <a:t> </a:t>
            </a:r>
            <a:r>
              <a:rPr lang="nb-NO" sz="1000" dirty="0" err="1" smtClean="0"/>
              <a:t>periodontitis</a:t>
            </a:r>
            <a:endParaRPr lang="nb-NO" sz="1000" dirty="0" smtClean="0"/>
          </a:p>
          <a:p>
            <a:pPr eaLnBrk="1" fontAlgn="auto" hangingPunct="1">
              <a:spcAft>
                <a:spcPts val="0"/>
              </a:spcAft>
              <a:buFont typeface="Arial" pitchFamily="34" charset="0"/>
              <a:buChar char="•"/>
              <a:defRPr/>
            </a:pPr>
            <a:r>
              <a:rPr lang="nb-NO" sz="1000" dirty="0" err="1" smtClean="0"/>
              <a:t>Root</a:t>
            </a:r>
            <a:r>
              <a:rPr lang="nb-NO" sz="1000" dirty="0" smtClean="0"/>
              <a:t> </a:t>
            </a:r>
            <a:r>
              <a:rPr lang="nb-NO" sz="1000" dirty="0" err="1" smtClean="0"/>
              <a:t>resorptions</a:t>
            </a:r>
            <a:endParaRPr lang="nb-NO" sz="1000" dirty="0" smtClean="0"/>
          </a:p>
          <a:p>
            <a:pPr lvl="1" eaLnBrk="1" fontAlgn="auto" hangingPunct="1">
              <a:spcAft>
                <a:spcPts val="0"/>
              </a:spcAft>
              <a:buFont typeface="Arial" pitchFamily="34" charset="0"/>
              <a:buChar char="–"/>
              <a:defRPr/>
            </a:pPr>
            <a:r>
              <a:rPr lang="nb-NO" sz="900" dirty="0" err="1" smtClean="0"/>
              <a:t>Traumatic</a:t>
            </a:r>
            <a:r>
              <a:rPr lang="nb-NO" sz="900" dirty="0" smtClean="0"/>
              <a:t>, </a:t>
            </a:r>
            <a:r>
              <a:rPr lang="nb-NO" sz="900" dirty="0" err="1" smtClean="0"/>
              <a:t>infectious</a:t>
            </a:r>
            <a:endParaRPr lang="nb-NO" sz="900" dirty="0" smtClean="0"/>
          </a:p>
          <a:p>
            <a:pPr lvl="2" eaLnBrk="1" fontAlgn="auto" hangingPunct="1">
              <a:spcAft>
                <a:spcPts val="0"/>
              </a:spcAft>
              <a:buFont typeface="Arial" pitchFamily="34" charset="0"/>
              <a:buChar char="•"/>
              <a:defRPr/>
            </a:pPr>
            <a:r>
              <a:rPr lang="nb-NO" sz="800" dirty="0" err="1" smtClean="0"/>
              <a:t>Inflammatory</a:t>
            </a:r>
            <a:r>
              <a:rPr lang="nb-NO" sz="800" dirty="0" smtClean="0"/>
              <a:t> and </a:t>
            </a:r>
            <a:r>
              <a:rPr lang="nb-NO" sz="800" dirty="0" err="1" smtClean="0"/>
              <a:t>replacement</a:t>
            </a:r>
            <a:r>
              <a:rPr lang="nb-NO" sz="800" dirty="0" smtClean="0"/>
              <a:t> </a:t>
            </a:r>
            <a:r>
              <a:rPr lang="nb-NO" sz="800" dirty="0" err="1" smtClean="0"/>
              <a:t>resorption</a:t>
            </a:r>
            <a:endParaRPr lang="nb-NO" sz="800" dirty="0" smtClean="0"/>
          </a:p>
          <a:p>
            <a:pPr lvl="1" eaLnBrk="1" fontAlgn="auto" hangingPunct="1">
              <a:spcAft>
                <a:spcPts val="0"/>
              </a:spcAft>
              <a:buFont typeface="Arial" pitchFamily="34" charset="0"/>
              <a:buChar char="–"/>
              <a:defRPr/>
            </a:pPr>
            <a:r>
              <a:rPr lang="nb-NO" sz="900" dirty="0" err="1" smtClean="0"/>
              <a:t>Internal</a:t>
            </a:r>
            <a:r>
              <a:rPr lang="nb-NO" sz="900" dirty="0" smtClean="0"/>
              <a:t> </a:t>
            </a:r>
            <a:r>
              <a:rPr lang="nb-NO" sz="900" dirty="0" err="1" smtClean="0"/>
              <a:t>resorptions</a:t>
            </a:r>
            <a:endParaRPr lang="nb-NO" sz="900" dirty="0" smtClean="0"/>
          </a:p>
          <a:p>
            <a:pPr lvl="1" eaLnBrk="1" fontAlgn="auto" hangingPunct="1">
              <a:spcAft>
                <a:spcPts val="0"/>
              </a:spcAft>
              <a:buFont typeface="Arial" pitchFamily="34" charset="0"/>
              <a:buChar char="–"/>
              <a:defRPr/>
            </a:pPr>
            <a:r>
              <a:rPr lang="nb-NO" sz="900" dirty="0" err="1" smtClean="0"/>
              <a:t>Cervical</a:t>
            </a:r>
            <a:r>
              <a:rPr lang="nb-NO" sz="900" dirty="0" smtClean="0"/>
              <a:t> </a:t>
            </a:r>
            <a:r>
              <a:rPr lang="nb-NO" sz="900" dirty="0" err="1" smtClean="0"/>
              <a:t>resorptions</a:t>
            </a:r>
            <a:endParaRPr lang="nb-NO" sz="900" dirty="0" smtClean="0"/>
          </a:p>
          <a:p>
            <a:pPr eaLnBrk="1" fontAlgn="auto" hangingPunct="1">
              <a:spcAft>
                <a:spcPts val="0"/>
              </a:spcAft>
              <a:buFont typeface="Arial" pitchFamily="34" charset="0"/>
              <a:buChar char="•"/>
              <a:defRPr/>
            </a:pPr>
            <a:r>
              <a:rPr lang="nb-NO" sz="1000" dirty="0" err="1" smtClean="0"/>
              <a:t>Medical</a:t>
            </a:r>
            <a:r>
              <a:rPr lang="nb-NO" sz="1000" dirty="0" smtClean="0"/>
              <a:t> </a:t>
            </a:r>
            <a:r>
              <a:rPr lang="nb-NO" sz="1000" dirty="0" err="1" smtClean="0"/>
              <a:t>conditions</a:t>
            </a:r>
            <a:r>
              <a:rPr lang="nb-NO" sz="1000" dirty="0" smtClean="0"/>
              <a:t> </a:t>
            </a:r>
            <a:r>
              <a:rPr lang="nb-NO" sz="1000" dirty="0" err="1" smtClean="0"/>
              <a:t>of</a:t>
            </a:r>
            <a:r>
              <a:rPr lang="nb-NO" sz="1000" dirty="0" smtClean="0"/>
              <a:t> </a:t>
            </a:r>
            <a:r>
              <a:rPr lang="nb-NO" sz="1000" dirty="0" err="1" smtClean="0"/>
              <a:t>consequence</a:t>
            </a:r>
            <a:endParaRPr lang="nb-NO" sz="1000" dirty="0" smtClean="0"/>
          </a:p>
        </p:txBody>
      </p:sp>
      <p:pic>
        <p:nvPicPr>
          <p:cNvPr id="4" name="Picture 2" descr="F:\UiO\Jobbilder\Xrayendo\ApicalRes2008.jpg"/>
          <p:cNvPicPr>
            <a:picLocks noChangeAspect="1" noChangeArrowheads="1"/>
          </p:cNvPicPr>
          <p:nvPr/>
        </p:nvPicPr>
        <p:blipFill>
          <a:blip r:embed="rId3" cstate="print"/>
          <a:srcRect/>
          <a:stretch>
            <a:fillRect/>
          </a:stretch>
        </p:blipFill>
        <p:spPr bwMode="auto">
          <a:xfrm flipH="1">
            <a:off x="5148064" y="3573016"/>
            <a:ext cx="2232248" cy="1922497"/>
          </a:xfrm>
          <a:prstGeom prst="rect">
            <a:avLst/>
          </a:prstGeom>
          <a:noFill/>
          <a:ln w="28575">
            <a:solidFill>
              <a:schemeClr val="tx1"/>
            </a:solidFill>
          </a:ln>
        </p:spPr>
      </p:pic>
      <p:pic>
        <p:nvPicPr>
          <p:cNvPr id="5" name="Picture 4" descr="F:\UiO\Jobbilder\Endogen\HISTOLOG\LAMBJERG\Hlhrtg2.jpg"/>
          <p:cNvPicPr>
            <a:picLocks noChangeAspect="1" noChangeArrowheads="1"/>
          </p:cNvPicPr>
          <p:nvPr/>
        </p:nvPicPr>
        <p:blipFill>
          <a:blip r:embed="rId4" cstate="print"/>
          <a:srcRect/>
          <a:stretch>
            <a:fillRect/>
          </a:stretch>
        </p:blipFill>
        <p:spPr bwMode="auto">
          <a:xfrm>
            <a:off x="1619672" y="2420887"/>
            <a:ext cx="2520280" cy="3412879"/>
          </a:xfrm>
          <a:prstGeom prst="rect">
            <a:avLst/>
          </a:prstGeom>
          <a:noFill/>
        </p:spPr>
      </p:pic>
      <p:cxnSp>
        <p:nvCxnSpPr>
          <p:cNvPr id="7" name="Curved Connector 6"/>
          <p:cNvCxnSpPr/>
          <p:nvPr/>
        </p:nvCxnSpPr>
        <p:spPr>
          <a:xfrm rot="16200000" flipV="1">
            <a:off x="5112062" y="2816933"/>
            <a:ext cx="1512167" cy="1008111"/>
          </a:xfrm>
          <a:prstGeom prst="curvedConnector3">
            <a:avLst>
              <a:gd name="adj1" fmla="val 50000"/>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urved Connector 10"/>
          <p:cNvCxnSpPr/>
          <p:nvPr/>
        </p:nvCxnSpPr>
        <p:spPr>
          <a:xfrm rot="16200000" flipV="1">
            <a:off x="4054153" y="1282551"/>
            <a:ext cx="1755775" cy="864096"/>
          </a:xfrm>
          <a:prstGeom prst="curvedConnector3">
            <a:avLst>
              <a:gd name="adj1" fmla="val 50000"/>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UiO\Jobbilder\trigeminal ganglion Grey.JPG"/>
          <p:cNvPicPr>
            <a:picLocks noChangeAspect="1" noChangeArrowheads="1"/>
          </p:cNvPicPr>
          <p:nvPr/>
        </p:nvPicPr>
        <p:blipFill>
          <a:blip r:embed="rId2" cstate="print"/>
          <a:srcRect/>
          <a:stretch>
            <a:fillRect/>
          </a:stretch>
        </p:blipFill>
        <p:spPr bwMode="auto">
          <a:xfrm>
            <a:off x="4499992" y="1844824"/>
            <a:ext cx="2547367" cy="2677051"/>
          </a:xfrm>
          <a:prstGeom prst="rect">
            <a:avLst/>
          </a:prstGeom>
          <a:noFill/>
          <a:ln w="9525">
            <a:noFill/>
            <a:miter lim="800000"/>
            <a:headEnd/>
            <a:tailEnd/>
          </a:ln>
        </p:spPr>
      </p:pic>
      <p:sp>
        <p:nvSpPr>
          <p:cNvPr id="5122" name="Title 1"/>
          <p:cNvSpPr>
            <a:spLocks noGrp="1"/>
          </p:cNvSpPr>
          <p:nvPr>
            <p:ph type="title"/>
          </p:nvPr>
        </p:nvSpPr>
        <p:spPr/>
        <p:txBody>
          <a:bodyPr/>
          <a:lstStyle/>
          <a:p>
            <a:pPr eaLnBrk="1" hangingPunct="1"/>
            <a:r>
              <a:rPr lang="nb-NO" smtClean="0"/>
              <a:t>Complex endodontic infections</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nb-NO" dirty="0" err="1" smtClean="0">
                <a:solidFill>
                  <a:srgbClr val="FF0000"/>
                </a:solidFill>
              </a:rPr>
              <a:t>Partial</a:t>
            </a:r>
            <a:r>
              <a:rPr lang="nb-NO" dirty="0" smtClean="0">
                <a:solidFill>
                  <a:srgbClr val="FF0000"/>
                </a:solidFill>
              </a:rPr>
              <a:t> </a:t>
            </a:r>
            <a:r>
              <a:rPr lang="nb-NO" dirty="0" err="1" smtClean="0">
                <a:solidFill>
                  <a:srgbClr val="FF0000"/>
                </a:solidFill>
              </a:rPr>
              <a:t>pulpal</a:t>
            </a:r>
            <a:r>
              <a:rPr lang="nb-NO" dirty="0" smtClean="0">
                <a:solidFill>
                  <a:srgbClr val="FF0000"/>
                </a:solidFill>
              </a:rPr>
              <a:t> </a:t>
            </a:r>
            <a:r>
              <a:rPr lang="nb-NO" dirty="0" err="1" smtClean="0">
                <a:solidFill>
                  <a:srgbClr val="FF0000"/>
                </a:solidFill>
              </a:rPr>
              <a:t>infection</a:t>
            </a:r>
            <a:endParaRPr lang="nb-NO" dirty="0" smtClean="0">
              <a:solidFill>
                <a:srgbClr val="FF0000"/>
              </a:solidFill>
            </a:endParaRPr>
          </a:p>
          <a:p>
            <a:pPr eaLnBrk="1" fontAlgn="auto" hangingPunct="1">
              <a:spcAft>
                <a:spcPts val="0"/>
              </a:spcAft>
              <a:buFont typeface="Arial" pitchFamily="34" charset="0"/>
              <a:buChar char="•"/>
              <a:defRPr/>
            </a:pPr>
            <a:r>
              <a:rPr lang="nb-NO" sz="1000" dirty="0" err="1" smtClean="0"/>
              <a:t>Endo-perio</a:t>
            </a:r>
            <a:r>
              <a:rPr lang="nb-NO" sz="1000" dirty="0" smtClean="0"/>
              <a:t> </a:t>
            </a:r>
            <a:r>
              <a:rPr lang="nb-NO" sz="1000" dirty="0" err="1" smtClean="0"/>
              <a:t>situations</a:t>
            </a:r>
            <a:endParaRPr lang="nb-NO" sz="1000" dirty="0" smtClean="0"/>
          </a:p>
          <a:p>
            <a:pPr eaLnBrk="1" fontAlgn="auto" hangingPunct="1">
              <a:spcAft>
                <a:spcPts val="0"/>
              </a:spcAft>
              <a:buFont typeface="Arial" pitchFamily="34" charset="0"/>
              <a:buChar char="•"/>
              <a:defRPr/>
            </a:pPr>
            <a:r>
              <a:rPr lang="nb-NO" sz="1000" dirty="0" err="1" smtClean="0"/>
              <a:t>Secondary</a:t>
            </a:r>
            <a:r>
              <a:rPr lang="nb-NO" sz="1000" dirty="0" smtClean="0"/>
              <a:t> </a:t>
            </a:r>
            <a:r>
              <a:rPr lang="nb-NO" sz="1000" dirty="0" err="1" smtClean="0"/>
              <a:t>apical</a:t>
            </a:r>
            <a:r>
              <a:rPr lang="nb-NO" sz="1000" dirty="0" smtClean="0"/>
              <a:t> </a:t>
            </a:r>
            <a:r>
              <a:rPr lang="nb-NO" sz="1000" dirty="0" err="1" smtClean="0"/>
              <a:t>periodontitis</a:t>
            </a:r>
            <a:endParaRPr lang="nb-NO" sz="1000" dirty="0" smtClean="0"/>
          </a:p>
          <a:p>
            <a:pPr eaLnBrk="1" fontAlgn="auto" hangingPunct="1">
              <a:spcAft>
                <a:spcPts val="0"/>
              </a:spcAft>
              <a:buFont typeface="Arial" pitchFamily="34" charset="0"/>
              <a:buChar char="•"/>
              <a:defRPr/>
            </a:pPr>
            <a:r>
              <a:rPr lang="nb-NO" sz="1000" dirty="0" smtClean="0"/>
              <a:t>Persistent </a:t>
            </a:r>
            <a:r>
              <a:rPr lang="nb-NO" sz="1000" dirty="0" err="1" smtClean="0"/>
              <a:t>apical</a:t>
            </a:r>
            <a:r>
              <a:rPr lang="nb-NO" sz="1000" dirty="0" smtClean="0"/>
              <a:t> </a:t>
            </a:r>
            <a:r>
              <a:rPr lang="nb-NO" sz="1000" dirty="0" err="1" smtClean="0"/>
              <a:t>periodontitis</a:t>
            </a:r>
            <a:endParaRPr lang="nb-NO" sz="1000" dirty="0" smtClean="0"/>
          </a:p>
          <a:p>
            <a:pPr eaLnBrk="1" fontAlgn="auto" hangingPunct="1">
              <a:spcAft>
                <a:spcPts val="0"/>
              </a:spcAft>
              <a:buFont typeface="Arial" pitchFamily="34" charset="0"/>
              <a:buChar char="•"/>
              <a:defRPr/>
            </a:pPr>
            <a:r>
              <a:rPr lang="nb-NO" sz="1000" dirty="0" err="1" smtClean="0"/>
              <a:t>Root</a:t>
            </a:r>
            <a:r>
              <a:rPr lang="nb-NO" sz="1000" dirty="0" smtClean="0"/>
              <a:t> </a:t>
            </a:r>
            <a:r>
              <a:rPr lang="nb-NO" sz="1000" dirty="0" err="1" smtClean="0"/>
              <a:t>resorptions</a:t>
            </a:r>
            <a:endParaRPr lang="nb-NO" sz="1000" dirty="0" smtClean="0"/>
          </a:p>
          <a:p>
            <a:pPr lvl="1" eaLnBrk="1" fontAlgn="auto" hangingPunct="1">
              <a:spcAft>
                <a:spcPts val="0"/>
              </a:spcAft>
              <a:buFont typeface="Arial" pitchFamily="34" charset="0"/>
              <a:buChar char="–"/>
              <a:defRPr/>
            </a:pPr>
            <a:r>
              <a:rPr lang="nb-NO" sz="900" dirty="0" err="1" smtClean="0"/>
              <a:t>Traumatic</a:t>
            </a:r>
            <a:r>
              <a:rPr lang="nb-NO" sz="900" dirty="0" smtClean="0"/>
              <a:t>, </a:t>
            </a:r>
            <a:r>
              <a:rPr lang="nb-NO" sz="900" dirty="0" err="1" smtClean="0"/>
              <a:t>infectious</a:t>
            </a:r>
            <a:endParaRPr lang="nb-NO" sz="900" dirty="0" smtClean="0"/>
          </a:p>
          <a:p>
            <a:pPr lvl="2" eaLnBrk="1" fontAlgn="auto" hangingPunct="1">
              <a:spcAft>
                <a:spcPts val="0"/>
              </a:spcAft>
              <a:buFont typeface="Arial" pitchFamily="34" charset="0"/>
              <a:buChar char="•"/>
              <a:defRPr/>
            </a:pPr>
            <a:r>
              <a:rPr lang="nb-NO" sz="800" dirty="0" err="1" smtClean="0"/>
              <a:t>Inflammatory</a:t>
            </a:r>
            <a:r>
              <a:rPr lang="nb-NO" sz="800" dirty="0" smtClean="0"/>
              <a:t> and </a:t>
            </a:r>
            <a:r>
              <a:rPr lang="nb-NO" sz="800" dirty="0" err="1" smtClean="0"/>
              <a:t>replacement</a:t>
            </a:r>
            <a:r>
              <a:rPr lang="nb-NO" sz="800" dirty="0" smtClean="0"/>
              <a:t> </a:t>
            </a:r>
            <a:r>
              <a:rPr lang="nb-NO" sz="800" dirty="0" err="1" smtClean="0"/>
              <a:t>resorption</a:t>
            </a:r>
            <a:endParaRPr lang="nb-NO" sz="800" dirty="0" smtClean="0"/>
          </a:p>
          <a:p>
            <a:pPr lvl="1" eaLnBrk="1" fontAlgn="auto" hangingPunct="1">
              <a:spcAft>
                <a:spcPts val="0"/>
              </a:spcAft>
              <a:buFont typeface="Arial" pitchFamily="34" charset="0"/>
              <a:buChar char="–"/>
              <a:defRPr/>
            </a:pPr>
            <a:r>
              <a:rPr lang="nb-NO" sz="900" dirty="0" err="1" smtClean="0"/>
              <a:t>Internal</a:t>
            </a:r>
            <a:r>
              <a:rPr lang="nb-NO" sz="900" dirty="0" smtClean="0"/>
              <a:t> </a:t>
            </a:r>
            <a:r>
              <a:rPr lang="nb-NO" sz="900" dirty="0" err="1" smtClean="0"/>
              <a:t>resorptions</a:t>
            </a:r>
            <a:endParaRPr lang="nb-NO" sz="900" dirty="0" smtClean="0"/>
          </a:p>
          <a:p>
            <a:pPr lvl="1" eaLnBrk="1" fontAlgn="auto" hangingPunct="1">
              <a:spcAft>
                <a:spcPts val="0"/>
              </a:spcAft>
              <a:buFont typeface="Arial" pitchFamily="34" charset="0"/>
              <a:buChar char="–"/>
              <a:defRPr/>
            </a:pPr>
            <a:r>
              <a:rPr lang="nb-NO" sz="900" dirty="0" err="1" smtClean="0"/>
              <a:t>Cervical</a:t>
            </a:r>
            <a:r>
              <a:rPr lang="nb-NO" sz="900" dirty="0" smtClean="0"/>
              <a:t> </a:t>
            </a:r>
            <a:r>
              <a:rPr lang="nb-NO" sz="900" dirty="0" err="1" smtClean="0"/>
              <a:t>resorptions</a:t>
            </a:r>
            <a:endParaRPr lang="nb-NO" sz="900" dirty="0" smtClean="0"/>
          </a:p>
          <a:p>
            <a:pPr eaLnBrk="1" fontAlgn="auto" hangingPunct="1">
              <a:spcAft>
                <a:spcPts val="0"/>
              </a:spcAft>
              <a:buFont typeface="Arial" pitchFamily="34" charset="0"/>
              <a:buChar char="•"/>
              <a:defRPr/>
            </a:pPr>
            <a:r>
              <a:rPr lang="nb-NO" sz="1000" dirty="0" err="1" smtClean="0"/>
              <a:t>Medical</a:t>
            </a:r>
            <a:r>
              <a:rPr lang="nb-NO" sz="1000" dirty="0" smtClean="0"/>
              <a:t> </a:t>
            </a:r>
            <a:r>
              <a:rPr lang="nb-NO" sz="1000" dirty="0" err="1" smtClean="0"/>
              <a:t>conditions</a:t>
            </a:r>
            <a:r>
              <a:rPr lang="nb-NO" sz="1000" dirty="0" smtClean="0"/>
              <a:t> </a:t>
            </a:r>
            <a:r>
              <a:rPr lang="nb-NO" sz="1000" dirty="0" err="1" smtClean="0"/>
              <a:t>of</a:t>
            </a:r>
            <a:r>
              <a:rPr lang="nb-NO" sz="1000" dirty="0" smtClean="0"/>
              <a:t> </a:t>
            </a:r>
            <a:r>
              <a:rPr lang="nb-NO" sz="1000" dirty="0" err="1" smtClean="0"/>
              <a:t>consequence</a:t>
            </a:r>
            <a:endParaRPr lang="nb-NO" sz="1000" dirty="0" smtClean="0"/>
          </a:p>
        </p:txBody>
      </p:sp>
      <p:pic>
        <p:nvPicPr>
          <p:cNvPr id="4" name="Picture 2" descr="F:\UiO\Jobbilder\Xrayendo\ApicalRes2008.jpg"/>
          <p:cNvPicPr>
            <a:picLocks noChangeAspect="1" noChangeArrowheads="1"/>
          </p:cNvPicPr>
          <p:nvPr/>
        </p:nvPicPr>
        <p:blipFill>
          <a:blip r:embed="rId3" cstate="print"/>
          <a:srcRect/>
          <a:stretch>
            <a:fillRect/>
          </a:stretch>
        </p:blipFill>
        <p:spPr bwMode="auto">
          <a:xfrm flipH="1">
            <a:off x="5148064" y="3573016"/>
            <a:ext cx="2232248" cy="1922497"/>
          </a:xfrm>
          <a:prstGeom prst="rect">
            <a:avLst/>
          </a:prstGeom>
          <a:noFill/>
          <a:ln w="28575">
            <a:solidFill>
              <a:schemeClr val="tx1"/>
            </a:solidFill>
          </a:ln>
        </p:spPr>
      </p:pic>
      <p:pic>
        <p:nvPicPr>
          <p:cNvPr id="5" name="Picture 4" descr="F:\UiO\Jobbilder\Endogen\HISTOLOG\LAMBJERG\Hlhrtg2.jpg"/>
          <p:cNvPicPr>
            <a:picLocks noChangeAspect="1" noChangeArrowheads="1"/>
          </p:cNvPicPr>
          <p:nvPr/>
        </p:nvPicPr>
        <p:blipFill>
          <a:blip r:embed="rId4" cstate="print"/>
          <a:srcRect/>
          <a:stretch>
            <a:fillRect/>
          </a:stretch>
        </p:blipFill>
        <p:spPr bwMode="auto">
          <a:xfrm>
            <a:off x="1619672" y="2420887"/>
            <a:ext cx="2520280" cy="3412879"/>
          </a:xfrm>
          <a:prstGeom prst="rect">
            <a:avLst/>
          </a:prstGeom>
          <a:noFill/>
        </p:spPr>
      </p:pic>
      <p:cxnSp>
        <p:nvCxnSpPr>
          <p:cNvPr id="7" name="Curved Connector 6"/>
          <p:cNvCxnSpPr/>
          <p:nvPr/>
        </p:nvCxnSpPr>
        <p:spPr>
          <a:xfrm rot="16200000" flipV="1">
            <a:off x="5112062" y="2816933"/>
            <a:ext cx="1512167" cy="1008111"/>
          </a:xfrm>
          <a:prstGeom prst="curvedConnector3">
            <a:avLst>
              <a:gd name="adj1" fmla="val 50000"/>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urved Connector 10"/>
          <p:cNvCxnSpPr/>
          <p:nvPr/>
        </p:nvCxnSpPr>
        <p:spPr>
          <a:xfrm rot="16200000" flipV="1">
            <a:off x="4054153" y="1282551"/>
            <a:ext cx="1755775" cy="864096"/>
          </a:xfrm>
          <a:prstGeom prst="curvedConnector3">
            <a:avLst>
              <a:gd name="adj1" fmla="val 50000"/>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rot="16200000" flipH="1">
            <a:off x="3491880" y="1916832"/>
            <a:ext cx="3888432" cy="1872208"/>
          </a:xfrm>
          <a:prstGeom prst="curvedConnector3">
            <a:avLst>
              <a:gd name="adj1" fmla="val 50000"/>
            </a:avLst>
          </a:prstGeom>
          <a:ln w="635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Curved Connector 16"/>
          <p:cNvCxnSpPr/>
          <p:nvPr/>
        </p:nvCxnSpPr>
        <p:spPr>
          <a:xfrm rot="5400000">
            <a:off x="5364088" y="3933056"/>
            <a:ext cx="1080120" cy="504056"/>
          </a:xfrm>
          <a:prstGeom prst="curvedConnector3">
            <a:avLst>
              <a:gd name="adj1" fmla="val 50000"/>
            </a:avLst>
          </a:prstGeom>
          <a:ln w="635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Europe"/>
          <p:cNvPicPr>
            <a:picLocks noChangeAspect="1" noChangeArrowheads="1"/>
          </p:cNvPicPr>
          <p:nvPr/>
        </p:nvPicPr>
        <p:blipFill>
          <a:blip r:embed="rId2" cstate="print"/>
          <a:srcRect/>
          <a:stretch>
            <a:fillRect/>
          </a:stretch>
        </p:blipFill>
        <p:spPr bwMode="auto">
          <a:xfrm>
            <a:off x="971600" y="476672"/>
            <a:ext cx="6912768" cy="593346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UiO\Jobbilder\trigeminal ganglion Grey.JPG"/>
          <p:cNvPicPr>
            <a:picLocks noChangeAspect="1" noChangeArrowheads="1"/>
          </p:cNvPicPr>
          <p:nvPr/>
        </p:nvPicPr>
        <p:blipFill>
          <a:blip r:embed="rId2" cstate="print"/>
          <a:srcRect/>
          <a:stretch>
            <a:fillRect/>
          </a:stretch>
        </p:blipFill>
        <p:spPr bwMode="auto">
          <a:xfrm>
            <a:off x="4499992" y="1844824"/>
            <a:ext cx="2547367" cy="2677051"/>
          </a:xfrm>
          <a:prstGeom prst="rect">
            <a:avLst/>
          </a:prstGeom>
          <a:noFill/>
          <a:ln w="9525">
            <a:noFill/>
            <a:miter lim="800000"/>
            <a:headEnd/>
            <a:tailEnd/>
          </a:ln>
        </p:spPr>
      </p:pic>
      <p:sp>
        <p:nvSpPr>
          <p:cNvPr id="5122" name="Title 1"/>
          <p:cNvSpPr>
            <a:spLocks noGrp="1"/>
          </p:cNvSpPr>
          <p:nvPr>
            <p:ph type="title"/>
          </p:nvPr>
        </p:nvSpPr>
        <p:spPr/>
        <p:txBody>
          <a:bodyPr/>
          <a:lstStyle/>
          <a:p>
            <a:pPr eaLnBrk="1" hangingPunct="1"/>
            <a:r>
              <a:rPr lang="nb-NO" smtClean="0"/>
              <a:t>Complex endodontic infections</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nb-NO" dirty="0" err="1" smtClean="0">
                <a:solidFill>
                  <a:srgbClr val="FF0000"/>
                </a:solidFill>
              </a:rPr>
              <a:t>Partial</a:t>
            </a:r>
            <a:r>
              <a:rPr lang="nb-NO" dirty="0" smtClean="0">
                <a:solidFill>
                  <a:srgbClr val="FF0000"/>
                </a:solidFill>
              </a:rPr>
              <a:t> </a:t>
            </a:r>
            <a:r>
              <a:rPr lang="nb-NO" dirty="0" err="1" smtClean="0">
                <a:solidFill>
                  <a:srgbClr val="FF0000"/>
                </a:solidFill>
              </a:rPr>
              <a:t>pulpal</a:t>
            </a:r>
            <a:r>
              <a:rPr lang="nb-NO" dirty="0" smtClean="0">
                <a:solidFill>
                  <a:srgbClr val="FF0000"/>
                </a:solidFill>
              </a:rPr>
              <a:t> </a:t>
            </a:r>
            <a:r>
              <a:rPr lang="nb-NO" dirty="0" err="1" smtClean="0">
                <a:solidFill>
                  <a:srgbClr val="FF0000"/>
                </a:solidFill>
              </a:rPr>
              <a:t>infection</a:t>
            </a:r>
            <a:endParaRPr lang="nb-NO" dirty="0" smtClean="0">
              <a:solidFill>
                <a:srgbClr val="FF0000"/>
              </a:solidFill>
            </a:endParaRPr>
          </a:p>
          <a:p>
            <a:pPr eaLnBrk="1" fontAlgn="auto" hangingPunct="1">
              <a:spcAft>
                <a:spcPts val="0"/>
              </a:spcAft>
              <a:buFont typeface="Arial" pitchFamily="34" charset="0"/>
              <a:buChar char="•"/>
              <a:defRPr/>
            </a:pPr>
            <a:r>
              <a:rPr lang="nb-NO" sz="1000" dirty="0" err="1" smtClean="0"/>
              <a:t>Endo-perio</a:t>
            </a:r>
            <a:r>
              <a:rPr lang="nb-NO" sz="1000" dirty="0" smtClean="0"/>
              <a:t> </a:t>
            </a:r>
            <a:r>
              <a:rPr lang="nb-NO" sz="1000" dirty="0" err="1" smtClean="0"/>
              <a:t>situations</a:t>
            </a:r>
            <a:endParaRPr lang="nb-NO" sz="1000" dirty="0" smtClean="0"/>
          </a:p>
          <a:p>
            <a:pPr eaLnBrk="1" fontAlgn="auto" hangingPunct="1">
              <a:spcAft>
                <a:spcPts val="0"/>
              </a:spcAft>
              <a:buFont typeface="Arial" pitchFamily="34" charset="0"/>
              <a:buChar char="•"/>
              <a:defRPr/>
            </a:pPr>
            <a:r>
              <a:rPr lang="nb-NO" sz="1000" dirty="0" err="1" smtClean="0"/>
              <a:t>Secondary</a:t>
            </a:r>
            <a:r>
              <a:rPr lang="nb-NO" sz="1000" dirty="0" smtClean="0"/>
              <a:t> </a:t>
            </a:r>
            <a:r>
              <a:rPr lang="nb-NO" sz="1000" dirty="0" err="1" smtClean="0"/>
              <a:t>apical</a:t>
            </a:r>
            <a:r>
              <a:rPr lang="nb-NO" sz="1000" dirty="0" smtClean="0"/>
              <a:t> </a:t>
            </a:r>
            <a:r>
              <a:rPr lang="nb-NO" sz="1000" dirty="0" err="1" smtClean="0"/>
              <a:t>periodontitis</a:t>
            </a:r>
            <a:endParaRPr lang="nb-NO" sz="1000" dirty="0" smtClean="0"/>
          </a:p>
          <a:p>
            <a:pPr eaLnBrk="1" fontAlgn="auto" hangingPunct="1">
              <a:spcAft>
                <a:spcPts val="0"/>
              </a:spcAft>
              <a:buFont typeface="Arial" pitchFamily="34" charset="0"/>
              <a:buChar char="•"/>
              <a:defRPr/>
            </a:pPr>
            <a:r>
              <a:rPr lang="nb-NO" sz="1000" dirty="0" smtClean="0"/>
              <a:t>Persistent </a:t>
            </a:r>
            <a:r>
              <a:rPr lang="nb-NO" sz="1000" dirty="0" err="1" smtClean="0"/>
              <a:t>apical</a:t>
            </a:r>
            <a:r>
              <a:rPr lang="nb-NO" sz="1000" dirty="0" smtClean="0"/>
              <a:t> </a:t>
            </a:r>
            <a:r>
              <a:rPr lang="nb-NO" sz="1000" dirty="0" err="1" smtClean="0"/>
              <a:t>periodontitis</a:t>
            </a:r>
            <a:endParaRPr lang="nb-NO" sz="1000" dirty="0" smtClean="0"/>
          </a:p>
          <a:p>
            <a:pPr eaLnBrk="1" fontAlgn="auto" hangingPunct="1">
              <a:spcAft>
                <a:spcPts val="0"/>
              </a:spcAft>
              <a:buFont typeface="Arial" pitchFamily="34" charset="0"/>
              <a:buChar char="•"/>
              <a:defRPr/>
            </a:pPr>
            <a:r>
              <a:rPr lang="nb-NO" sz="1000" dirty="0" err="1" smtClean="0"/>
              <a:t>Root</a:t>
            </a:r>
            <a:r>
              <a:rPr lang="nb-NO" sz="1000" dirty="0" smtClean="0"/>
              <a:t> </a:t>
            </a:r>
            <a:r>
              <a:rPr lang="nb-NO" sz="1000" dirty="0" err="1" smtClean="0"/>
              <a:t>resorptions</a:t>
            </a:r>
            <a:endParaRPr lang="nb-NO" sz="1000" dirty="0" smtClean="0"/>
          </a:p>
          <a:p>
            <a:pPr lvl="1" eaLnBrk="1" fontAlgn="auto" hangingPunct="1">
              <a:spcAft>
                <a:spcPts val="0"/>
              </a:spcAft>
              <a:buFont typeface="Arial" pitchFamily="34" charset="0"/>
              <a:buChar char="–"/>
              <a:defRPr/>
            </a:pPr>
            <a:r>
              <a:rPr lang="nb-NO" sz="900" dirty="0" err="1" smtClean="0"/>
              <a:t>Traumatic</a:t>
            </a:r>
            <a:r>
              <a:rPr lang="nb-NO" sz="900" dirty="0" smtClean="0"/>
              <a:t>, </a:t>
            </a:r>
            <a:r>
              <a:rPr lang="nb-NO" sz="900" dirty="0" err="1" smtClean="0"/>
              <a:t>infectious</a:t>
            </a:r>
            <a:endParaRPr lang="nb-NO" sz="900" dirty="0" smtClean="0"/>
          </a:p>
          <a:p>
            <a:pPr lvl="2" eaLnBrk="1" fontAlgn="auto" hangingPunct="1">
              <a:spcAft>
                <a:spcPts val="0"/>
              </a:spcAft>
              <a:buFont typeface="Arial" pitchFamily="34" charset="0"/>
              <a:buChar char="•"/>
              <a:defRPr/>
            </a:pPr>
            <a:r>
              <a:rPr lang="nb-NO" sz="800" dirty="0" err="1" smtClean="0"/>
              <a:t>Inflammatory</a:t>
            </a:r>
            <a:r>
              <a:rPr lang="nb-NO" sz="800" dirty="0" smtClean="0"/>
              <a:t> and </a:t>
            </a:r>
            <a:r>
              <a:rPr lang="nb-NO" sz="800" dirty="0" err="1" smtClean="0"/>
              <a:t>replacement</a:t>
            </a:r>
            <a:r>
              <a:rPr lang="nb-NO" sz="800" dirty="0" smtClean="0"/>
              <a:t> </a:t>
            </a:r>
            <a:r>
              <a:rPr lang="nb-NO" sz="800" dirty="0" err="1" smtClean="0"/>
              <a:t>resorption</a:t>
            </a:r>
            <a:endParaRPr lang="nb-NO" sz="800" dirty="0" smtClean="0"/>
          </a:p>
          <a:p>
            <a:pPr lvl="1" eaLnBrk="1" fontAlgn="auto" hangingPunct="1">
              <a:spcAft>
                <a:spcPts val="0"/>
              </a:spcAft>
              <a:buFont typeface="Arial" pitchFamily="34" charset="0"/>
              <a:buChar char="–"/>
              <a:defRPr/>
            </a:pPr>
            <a:r>
              <a:rPr lang="nb-NO" sz="900" dirty="0" err="1" smtClean="0"/>
              <a:t>Internal</a:t>
            </a:r>
            <a:r>
              <a:rPr lang="nb-NO" sz="900" dirty="0" smtClean="0"/>
              <a:t> </a:t>
            </a:r>
            <a:r>
              <a:rPr lang="nb-NO" sz="900" dirty="0" err="1" smtClean="0"/>
              <a:t>resorptions</a:t>
            </a:r>
            <a:endParaRPr lang="nb-NO" sz="900" dirty="0" smtClean="0"/>
          </a:p>
          <a:p>
            <a:pPr lvl="1" eaLnBrk="1" fontAlgn="auto" hangingPunct="1">
              <a:spcAft>
                <a:spcPts val="0"/>
              </a:spcAft>
              <a:buFont typeface="Arial" pitchFamily="34" charset="0"/>
              <a:buChar char="–"/>
              <a:defRPr/>
            </a:pPr>
            <a:r>
              <a:rPr lang="nb-NO" sz="900" dirty="0" err="1" smtClean="0"/>
              <a:t>Cervical</a:t>
            </a:r>
            <a:r>
              <a:rPr lang="nb-NO" sz="900" dirty="0" smtClean="0"/>
              <a:t> </a:t>
            </a:r>
            <a:r>
              <a:rPr lang="nb-NO" sz="900" dirty="0" err="1" smtClean="0"/>
              <a:t>resorptions</a:t>
            </a:r>
            <a:endParaRPr lang="nb-NO" sz="900" dirty="0" smtClean="0"/>
          </a:p>
          <a:p>
            <a:pPr eaLnBrk="1" fontAlgn="auto" hangingPunct="1">
              <a:spcAft>
                <a:spcPts val="0"/>
              </a:spcAft>
              <a:buFont typeface="Arial" pitchFamily="34" charset="0"/>
              <a:buChar char="•"/>
              <a:defRPr/>
            </a:pPr>
            <a:r>
              <a:rPr lang="nb-NO" sz="1000" dirty="0" err="1" smtClean="0"/>
              <a:t>Medical</a:t>
            </a:r>
            <a:r>
              <a:rPr lang="nb-NO" sz="1000" dirty="0" smtClean="0"/>
              <a:t> </a:t>
            </a:r>
            <a:r>
              <a:rPr lang="nb-NO" sz="1000" dirty="0" err="1" smtClean="0"/>
              <a:t>conditions</a:t>
            </a:r>
            <a:r>
              <a:rPr lang="nb-NO" sz="1000" dirty="0" smtClean="0"/>
              <a:t> </a:t>
            </a:r>
            <a:r>
              <a:rPr lang="nb-NO" sz="1000" dirty="0" err="1" smtClean="0"/>
              <a:t>of</a:t>
            </a:r>
            <a:r>
              <a:rPr lang="nb-NO" sz="1000" dirty="0" smtClean="0"/>
              <a:t> </a:t>
            </a:r>
            <a:r>
              <a:rPr lang="nb-NO" sz="1000" dirty="0" err="1" smtClean="0"/>
              <a:t>consequence</a:t>
            </a:r>
            <a:endParaRPr lang="nb-NO" sz="1000" dirty="0" smtClean="0"/>
          </a:p>
        </p:txBody>
      </p:sp>
      <p:pic>
        <p:nvPicPr>
          <p:cNvPr id="4" name="Picture 2" descr="F:\UiO\Jobbilder\Xrayendo\ApicalRes2008.jpg"/>
          <p:cNvPicPr>
            <a:picLocks noChangeAspect="1" noChangeArrowheads="1"/>
          </p:cNvPicPr>
          <p:nvPr/>
        </p:nvPicPr>
        <p:blipFill>
          <a:blip r:embed="rId3" cstate="print"/>
          <a:srcRect/>
          <a:stretch>
            <a:fillRect/>
          </a:stretch>
        </p:blipFill>
        <p:spPr bwMode="auto">
          <a:xfrm flipH="1">
            <a:off x="5148064" y="3573016"/>
            <a:ext cx="2232248" cy="1922497"/>
          </a:xfrm>
          <a:prstGeom prst="rect">
            <a:avLst/>
          </a:prstGeom>
          <a:noFill/>
          <a:ln w="28575">
            <a:solidFill>
              <a:schemeClr val="tx1"/>
            </a:solidFill>
          </a:ln>
        </p:spPr>
      </p:pic>
      <p:pic>
        <p:nvPicPr>
          <p:cNvPr id="5" name="Picture 4" descr="F:\UiO\Jobbilder\Endogen\HISTOLOG\LAMBJERG\Hlhrtg2.jpg"/>
          <p:cNvPicPr>
            <a:picLocks noChangeAspect="1" noChangeArrowheads="1"/>
          </p:cNvPicPr>
          <p:nvPr/>
        </p:nvPicPr>
        <p:blipFill>
          <a:blip r:embed="rId4" cstate="print"/>
          <a:srcRect/>
          <a:stretch>
            <a:fillRect/>
          </a:stretch>
        </p:blipFill>
        <p:spPr bwMode="auto">
          <a:xfrm>
            <a:off x="1619672" y="2420887"/>
            <a:ext cx="2520280" cy="3412879"/>
          </a:xfrm>
          <a:prstGeom prst="rect">
            <a:avLst/>
          </a:prstGeom>
          <a:noFill/>
        </p:spPr>
      </p:pic>
      <p:cxnSp>
        <p:nvCxnSpPr>
          <p:cNvPr id="7" name="Curved Connector 6"/>
          <p:cNvCxnSpPr/>
          <p:nvPr/>
        </p:nvCxnSpPr>
        <p:spPr>
          <a:xfrm rot="16200000" flipV="1">
            <a:off x="5112062" y="2816933"/>
            <a:ext cx="1512167" cy="1008111"/>
          </a:xfrm>
          <a:prstGeom prst="curvedConnector3">
            <a:avLst>
              <a:gd name="adj1" fmla="val 50000"/>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urved Connector 10"/>
          <p:cNvCxnSpPr/>
          <p:nvPr/>
        </p:nvCxnSpPr>
        <p:spPr>
          <a:xfrm rot="16200000" flipV="1">
            <a:off x="4054153" y="1282551"/>
            <a:ext cx="1755775" cy="864096"/>
          </a:xfrm>
          <a:prstGeom prst="curvedConnector3">
            <a:avLst>
              <a:gd name="adj1" fmla="val 50000"/>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rot="16200000" flipH="1">
            <a:off x="3491880" y="1916832"/>
            <a:ext cx="3888432" cy="1872208"/>
          </a:xfrm>
          <a:prstGeom prst="curvedConnector3">
            <a:avLst>
              <a:gd name="adj1" fmla="val 50000"/>
            </a:avLst>
          </a:prstGeom>
          <a:ln w="635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Curved Connector 16"/>
          <p:cNvCxnSpPr/>
          <p:nvPr/>
        </p:nvCxnSpPr>
        <p:spPr>
          <a:xfrm rot="5400000">
            <a:off x="5364088" y="3933056"/>
            <a:ext cx="1080120" cy="504056"/>
          </a:xfrm>
          <a:prstGeom prst="curvedConnector3">
            <a:avLst>
              <a:gd name="adj1" fmla="val 50000"/>
            </a:avLst>
          </a:prstGeom>
          <a:ln w="635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372200" y="5661248"/>
            <a:ext cx="2621230" cy="369332"/>
          </a:xfrm>
          <a:prstGeom prst="rect">
            <a:avLst/>
          </a:prstGeom>
          <a:noFill/>
        </p:spPr>
        <p:txBody>
          <a:bodyPr wrap="none" rtlCol="0">
            <a:spAutoFit/>
          </a:bodyPr>
          <a:lstStyle/>
          <a:p>
            <a:r>
              <a:rPr lang="nb-NO" dirty="0" err="1" smtClean="0">
                <a:solidFill>
                  <a:srgbClr val="FFFF00"/>
                </a:solidFill>
              </a:rPr>
              <a:t>Neuropathy</a:t>
            </a:r>
            <a:r>
              <a:rPr lang="nb-NO" dirty="0" smtClean="0">
                <a:solidFill>
                  <a:srgbClr val="FFFF00"/>
                </a:solidFill>
              </a:rPr>
              <a:t> </a:t>
            </a:r>
            <a:r>
              <a:rPr lang="nb-NO" dirty="0" err="1" smtClean="0">
                <a:solidFill>
                  <a:srgbClr val="FFFF00"/>
                </a:solidFill>
              </a:rPr>
              <a:t>mechanism</a:t>
            </a:r>
            <a:endParaRPr lang="nb-NO" dirty="0">
              <a:solidFill>
                <a:srgbClr val="FFFF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nb-NO" smtClean="0"/>
              <a:t>Complex endodontic infections</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nb-NO" sz="1600" dirty="0" err="1" smtClean="0"/>
              <a:t>Partial</a:t>
            </a:r>
            <a:r>
              <a:rPr lang="nb-NO" sz="1600" dirty="0" smtClean="0"/>
              <a:t> </a:t>
            </a:r>
            <a:r>
              <a:rPr lang="nb-NO" sz="1600" dirty="0" err="1" smtClean="0"/>
              <a:t>pulpal</a:t>
            </a:r>
            <a:r>
              <a:rPr lang="nb-NO" sz="1600" dirty="0" smtClean="0"/>
              <a:t> </a:t>
            </a:r>
            <a:r>
              <a:rPr lang="nb-NO" sz="1600" dirty="0" err="1" smtClean="0"/>
              <a:t>infection</a:t>
            </a:r>
            <a:endParaRPr lang="nb-NO" sz="1600" dirty="0" smtClean="0"/>
          </a:p>
          <a:p>
            <a:pPr eaLnBrk="1" fontAlgn="auto" hangingPunct="1">
              <a:spcAft>
                <a:spcPts val="0"/>
              </a:spcAft>
              <a:buFont typeface="Arial" pitchFamily="34" charset="0"/>
              <a:buChar char="•"/>
              <a:defRPr/>
            </a:pPr>
            <a:r>
              <a:rPr lang="nb-NO" dirty="0" err="1" smtClean="0">
                <a:solidFill>
                  <a:srgbClr val="FF0000"/>
                </a:solidFill>
              </a:rPr>
              <a:t>Endo-perio</a:t>
            </a:r>
            <a:r>
              <a:rPr lang="nb-NO" dirty="0" smtClean="0">
                <a:solidFill>
                  <a:srgbClr val="FF0000"/>
                </a:solidFill>
              </a:rPr>
              <a:t> </a:t>
            </a:r>
            <a:r>
              <a:rPr lang="nb-NO" dirty="0" err="1" smtClean="0">
                <a:solidFill>
                  <a:srgbClr val="FF0000"/>
                </a:solidFill>
              </a:rPr>
              <a:t>situations</a:t>
            </a:r>
            <a:endParaRPr lang="nb-NO" dirty="0" smtClean="0">
              <a:solidFill>
                <a:srgbClr val="FF0000"/>
              </a:solidFill>
            </a:endParaRPr>
          </a:p>
          <a:p>
            <a:pPr eaLnBrk="1" fontAlgn="auto" hangingPunct="1">
              <a:spcAft>
                <a:spcPts val="0"/>
              </a:spcAft>
              <a:buFont typeface="Arial" pitchFamily="34" charset="0"/>
              <a:buChar char="•"/>
              <a:defRPr/>
            </a:pPr>
            <a:r>
              <a:rPr lang="nb-NO" sz="1600" dirty="0" err="1" smtClean="0"/>
              <a:t>Secondary</a:t>
            </a:r>
            <a:r>
              <a:rPr lang="nb-NO" sz="1600" dirty="0" smtClean="0"/>
              <a:t> </a:t>
            </a:r>
            <a:r>
              <a:rPr lang="nb-NO" sz="1600" dirty="0" err="1" smtClean="0"/>
              <a:t>apical</a:t>
            </a:r>
            <a:r>
              <a:rPr lang="nb-NO" sz="1600" dirty="0" smtClean="0"/>
              <a:t> </a:t>
            </a:r>
            <a:r>
              <a:rPr lang="nb-NO" sz="1600" dirty="0" err="1" smtClean="0"/>
              <a:t>periodontitis</a:t>
            </a:r>
            <a:endParaRPr lang="nb-NO" sz="1600" dirty="0" smtClean="0"/>
          </a:p>
          <a:p>
            <a:pPr eaLnBrk="1" fontAlgn="auto" hangingPunct="1">
              <a:spcAft>
                <a:spcPts val="0"/>
              </a:spcAft>
              <a:buFont typeface="Arial" pitchFamily="34" charset="0"/>
              <a:buChar char="•"/>
              <a:defRPr/>
            </a:pPr>
            <a:r>
              <a:rPr lang="nb-NO" sz="1600" dirty="0" smtClean="0"/>
              <a:t>Persistent </a:t>
            </a:r>
            <a:r>
              <a:rPr lang="nb-NO" sz="1600" dirty="0" err="1" smtClean="0"/>
              <a:t>apical</a:t>
            </a:r>
            <a:r>
              <a:rPr lang="nb-NO" sz="1600" dirty="0" smtClean="0"/>
              <a:t> </a:t>
            </a:r>
            <a:r>
              <a:rPr lang="nb-NO" sz="1600" dirty="0" err="1" smtClean="0"/>
              <a:t>periodontitis</a:t>
            </a:r>
            <a:endParaRPr lang="nb-NO" sz="1600" dirty="0" smtClean="0"/>
          </a:p>
          <a:p>
            <a:pPr eaLnBrk="1" fontAlgn="auto" hangingPunct="1">
              <a:spcAft>
                <a:spcPts val="0"/>
              </a:spcAft>
              <a:buFont typeface="Arial" pitchFamily="34" charset="0"/>
              <a:buChar char="•"/>
              <a:defRPr/>
            </a:pPr>
            <a:r>
              <a:rPr lang="nb-NO" sz="1600" dirty="0" err="1" smtClean="0"/>
              <a:t>Root</a:t>
            </a:r>
            <a:r>
              <a:rPr lang="nb-NO" sz="1600" dirty="0" smtClean="0"/>
              <a:t> </a:t>
            </a:r>
            <a:r>
              <a:rPr lang="nb-NO" sz="1600" dirty="0" err="1" smtClean="0"/>
              <a:t>resorptions</a:t>
            </a:r>
            <a:endParaRPr lang="nb-NO" sz="1600" dirty="0" smtClean="0"/>
          </a:p>
          <a:p>
            <a:pPr lvl="1" eaLnBrk="1" fontAlgn="auto" hangingPunct="1">
              <a:spcAft>
                <a:spcPts val="0"/>
              </a:spcAft>
              <a:buFont typeface="Arial" pitchFamily="34" charset="0"/>
              <a:buChar char="–"/>
              <a:defRPr/>
            </a:pPr>
            <a:r>
              <a:rPr lang="nb-NO" sz="1400" dirty="0" err="1" smtClean="0"/>
              <a:t>Traumatic</a:t>
            </a:r>
            <a:r>
              <a:rPr lang="nb-NO" sz="1400" dirty="0" smtClean="0"/>
              <a:t>, </a:t>
            </a:r>
            <a:r>
              <a:rPr lang="nb-NO" sz="1400" dirty="0" err="1" smtClean="0"/>
              <a:t>infectious</a:t>
            </a:r>
            <a:endParaRPr lang="nb-NO" sz="1400" dirty="0" smtClean="0"/>
          </a:p>
          <a:p>
            <a:pPr lvl="2" eaLnBrk="1" fontAlgn="auto" hangingPunct="1">
              <a:spcAft>
                <a:spcPts val="0"/>
              </a:spcAft>
              <a:buFont typeface="Arial" pitchFamily="34" charset="0"/>
              <a:buChar char="•"/>
              <a:defRPr/>
            </a:pPr>
            <a:r>
              <a:rPr lang="nb-NO" sz="1200" dirty="0" err="1" smtClean="0"/>
              <a:t>Inflammatory</a:t>
            </a:r>
            <a:r>
              <a:rPr lang="nb-NO" sz="1200" dirty="0" smtClean="0"/>
              <a:t> and </a:t>
            </a:r>
            <a:r>
              <a:rPr lang="nb-NO" sz="1200" dirty="0" err="1" smtClean="0"/>
              <a:t>replacement</a:t>
            </a:r>
            <a:r>
              <a:rPr lang="nb-NO" sz="1200" dirty="0" smtClean="0"/>
              <a:t> </a:t>
            </a:r>
            <a:r>
              <a:rPr lang="nb-NO" sz="1200" dirty="0" err="1" smtClean="0"/>
              <a:t>resorption</a:t>
            </a:r>
            <a:endParaRPr lang="nb-NO" sz="1200" dirty="0" smtClean="0"/>
          </a:p>
          <a:p>
            <a:pPr lvl="1" eaLnBrk="1" fontAlgn="auto" hangingPunct="1">
              <a:spcAft>
                <a:spcPts val="0"/>
              </a:spcAft>
              <a:buFont typeface="Arial" pitchFamily="34" charset="0"/>
              <a:buChar char="–"/>
              <a:defRPr/>
            </a:pPr>
            <a:r>
              <a:rPr lang="nb-NO" sz="1400" dirty="0" err="1" smtClean="0"/>
              <a:t>Internal</a:t>
            </a:r>
            <a:r>
              <a:rPr lang="nb-NO" sz="1400" dirty="0" smtClean="0"/>
              <a:t> </a:t>
            </a:r>
            <a:r>
              <a:rPr lang="nb-NO" sz="1400" dirty="0" err="1" smtClean="0"/>
              <a:t>resorptions</a:t>
            </a:r>
            <a:endParaRPr lang="nb-NO" sz="1400" dirty="0" smtClean="0"/>
          </a:p>
          <a:p>
            <a:pPr lvl="1" eaLnBrk="1" fontAlgn="auto" hangingPunct="1">
              <a:spcAft>
                <a:spcPts val="0"/>
              </a:spcAft>
              <a:buFont typeface="Arial" pitchFamily="34" charset="0"/>
              <a:buChar char="–"/>
              <a:defRPr/>
            </a:pPr>
            <a:r>
              <a:rPr lang="nb-NO" sz="1400" dirty="0" err="1" smtClean="0"/>
              <a:t>Cervical</a:t>
            </a:r>
            <a:r>
              <a:rPr lang="nb-NO" sz="1400" dirty="0" smtClean="0"/>
              <a:t> </a:t>
            </a:r>
            <a:r>
              <a:rPr lang="nb-NO" sz="1400" dirty="0" err="1" smtClean="0"/>
              <a:t>resorptions</a:t>
            </a:r>
            <a:endParaRPr lang="nb-NO" sz="1400" dirty="0" smtClean="0"/>
          </a:p>
          <a:p>
            <a:pPr eaLnBrk="1" fontAlgn="auto" hangingPunct="1">
              <a:spcAft>
                <a:spcPts val="0"/>
              </a:spcAft>
              <a:buFont typeface="Arial" pitchFamily="34" charset="0"/>
              <a:buChar char="•"/>
              <a:defRPr/>
            </a:pPr>
            <a:r>
              <a:rPr lang="nb-NO" sz="1600" dirty="0" err="1" smtClean="0"/>
              <a:t>Medical</a:t>
            </a:r>
            <a:r>
              <a:rPr lang="nb-NO" sz="1600" dirty="0" smtClean="0"/>
              <a:t> </a:t>
            </a:r>
            <a:r>
              <a:rPr lang="nb-NO" sz="1600" dirty="0" err="1" smtClean="0"/>
              <a:t>conditions</a:t>
            </a:r>
            <a:r>
              <a:rPr lang="nb-NO" sz="1600" dirty="0" smtClean="0"/>
              <a:t> </a:t>
            </a:r>
            <a:r>
              <a:rPr lang="nb-NO" sz="1600" dirty="0" err="1" smtClean="0"/>
              <a:t>of</a:t>
            </a:r>
            <a:r>
              <a:rPr lang="nb-NO" sz="1600" dirty="0" smtClean="0"/>
              <a:t> </a:t>
            </a:r>
            <a:r>
              <a:rPr lang="nb-NO" sz="1600" dirty="0" err="1" smtClean="0"/>
              <a:t>consequence</a:t>
            </a:r>
            <a:endParaRPr lang="nb-NO" sz="160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I:\DSO\ARBEID\BILDER\XRAYENDO\PAS_CASE\BREDVIKB\971116.BMP"/>
          <p:cNvPicPr>
            <a:picLocks noChangeAspect="1" noChangeArrowheads="1"/>
          </p:cNvPicPr>
          <p:nvPr/>
        </p:nvPicPr>
        <p:blipFill>
          <a:blip r:embed="rId2" cstate="print"/>
          <a:srcRect r="14174"/>
          <a:stretch>
            <a:fillRect/>
          </a:stretch>
        </p:blipFill>
        <p:spPr bwMode="auto">
          <a:xfrm>
            <a:off x="1443568" y="549216"/>
            <a:ext cx="2809838" cy="2824222"/>
          </a:xfrm>
          <a:prstGeom prst="rect">
            <a:avLst/>
          </a:prstGeom>
          <a:noFill/>
          <a:ln w="9525">
            <a:noFill/>
            <a:miter lim="800000"/>
            <a:headEnd/>
            <a:tailEnd/>
          </a:ln>
        </p:spPr>
      </p:pic>
      <p:pic>
        <p:nvPicPr>
          <p:cNvPr id="3075" name="Picture 5" descr="I:\DSO\ARBEID\BILDER\XRAYENDO\PAS_CASE\BREDVIKB\971209.BMP"/>
          <p:cNvPicPr>
            <a:picLocks noChangeAspect="1" noChangeArrowheads="1"/>
          </p:cNvPicPr>
          <p:nvPr/>
        </p:nvPicPr>
        <p:blipFill>
          <a:blip r:embed="rId3" cstate="print"/>
          <a:srcRect/>
          <a:stretch>
            <a:fillRect/>
          </a:stretch>
        </p:blipFill>
        <p:spPr bwMode="auto">
          <a:xfrm>
            <a:off x="4800600" y="548238"/>
            <a:ext cx="2939752" cy="2817262"/>
          </a:xfrm>
          <a:prstGeom prst="rect">
            <a:avLst/>
          </a:prstGeom>
          <a:noFill/>
          <a:ln w="9525">
            <a:noFill/>
            <a:miter lim="800000"/>
            <a:headEnd/>
            <a:tailEnd/>
          </a:ln>
        </p:spPr>
      </p:pic>
      <p:pic>
        <p:nvPicPr>
          <p:cNvPr id="3076" name="Picture 6" descr="I:\DSO\ARBEID\BILDER\XRAYENDO\PAS_CASE\BREDVIKB\981209.BMP"/>
          <p:cNvPicPr>
            <a:picLocks noChangeAspect="1" noChangeArrowheads="1"/>
          </p:cNvPicPr>
          <p:nvPr/>
        </p:nvPicPr>
        <p:blipFill>
          <a:blip r:embed="rId4" cstate="print"/>
          <a:srcRect/>
          <a:stretch>
            <a:fillRect/>
          </a:stretch>
        </p:blipFill>
        <p:spPr bwMode="auto">
          <a:xfrm>
            <a:off x="4800600" y="3906432"/>
            <a:ext cx="2939752" cy="2799167"/>
          </a:xfrm>
          <a:prstGeom prst="rect">
            <a:avLst/>
          </a:prstGeom>
          <a:noFill/>
          <a:ln w="9525">
            <a:noFill/>
            <a:miter lim="800000"/>
            <a:headEnd/>
            <a:tailEnd/>
          </a:ln>
        </p:spPr>
      </p:pic>
      <p:sp>
        <p:nvSpPr>
          <p:cNvPr id="3077" name="Text Box 7"/>
          <p:cNvSpPr txBox="1">
            <a:spLocks noChangeArrowheads="1"/>
          </p:cNvSpPr>
          <p:nvPr/>
        </p:nvSpPr>
        <p:spPr bwMode="auto">
          <a:xfrm>
            <a:off x="838200" y="5334000"/>
            <a:ext cx="3890809" cy="646331"/>
          </a:xfrm>
          <a:prstGeom prst="rect">
            <a:avLst/>
          </a:prstGeom>
          <a:noFill/>
          <a:ln w="9525">
            <a:noFill/>
            <a:miter lim="800000"/>
            <a:headEnd/>
            <a:tailEnd/>
          </a:ln>
        </p:spPr>
        <p:txBody>
          <a:bodyPr wrap="none">
            <a:spAutoFit/>
          </a:bodyPr>
          <a:lstStyle/>
          <a:p>
            <a:r>
              <a:rPr lang="nb-NO" dirty="0">
                <a:solidFill>
                  <a:schemeClr val="bg1"/>
                </a:solidFill>
                <a:latin typeface="Arial" pitchFamily="34" charset="0"/>
              </a:rPr>
              <a:t>Large </a:t>
            </a:r>
            <a:r>
              <a:rPr lang="nb-NO" dirty="0" err="1">
                <a:solidFill>
                  <a:schemeClr val="bg1"/>
                </a:solidFill>
                <a:latin typeface="Arial" pitchFamily="34" charset="0"/>
              </a:rPr>
              <a:t>lesion</a:t>
            </a:r>
            <a:r>
              <a:rPr lang="nb-NO" dirty="0" smtClean="0">
                <a:solidFill>
                  <a:schemeClr val="bg1"/>
                </a:solidFill>
                <a:latin typeface="Arial" pitchFamily="34" charset="0"/>
              </a:rPr>
              <a:t>, </a:t>
            </a:r>
            <a:r>
              <a:rPr lang="nb-NO" dirty="0" err="1" smtClean="0">
                <a:solidFill>
                  <a:schemeClr val="bg1"/>
                </a:solidFill>
                <a:latin typeface="Arial" pitchFamily="34" charset="0"/>
              </a:rPr>
              <a:t>periodontal</a:t>
            </a:r>
            <a:r>
              <a:rPr lang="nb-NO" dirty="0" smtClean="0">
                <a:solidFill>
                  <a:schemeClr val="bg1"/>
                </a:solidFill>
                <a:latin typeface="Arial" pitchFamily="34" charset="0"/>
              </a:rPr>
              <a:t> sinus </a:t>
            </a:r>
            <a:r>
              <a:rPr lang="nb-NO" dirty="0" err="1" smtClean="0">
                <a:solidFill>
                  <a:schemeClr val="bg1"/>
                </a:solidFill>
                <a:latin typeface="Arial" pitchFamily="34" charset="0"/>
              </a:rPr>
              <a:t>tract</a:t>
            </a:r>
            <a:r>
              <a:rPr lang="nb-NO" dirty="0" smtClean="0">
                <a:solidFill>
                  <a:schemeClr val="bg1"/>
                </a:solidFill>
                <a:latin typeface="Arial" pitchFamily="34" charset="0"/>
              </a:rPr>
              <a:t>,</a:t>
            </a:r>
            <a:endParaRPr lang="nb-NO" dirty="0">
              <a:solidFill>
                <a:schemeClr val="bg1"/>
              </a:solidFill>
              <a:latin typeface="Arial" pitchFamily="34" charset="0"/>
            </a:endParaRPr>
          </a:p>
          <a:p>
            <a:r>
              <a:rPr lang="nb-NO" dirty="0" err="1" smtClean="0">
                <a:solidFill>
                  <a:schemeClr val="bg1"/>
                </a:solidFill>
                <a:latin typeface="Arial" pitchFamily="34" charset="0"/>
              </a:rPr>
              <a:t>fractured</a:t>
            </a:r>
            <a:r>
              <a:rPr lang="nb-NO" dirty="0" smtClean="0">
                <a:solidFill>
                  <a:schemeClr val="bg1"/>
                </a:solidFill>
                <a:latin typeface="Arial" pitchFamily="34" charset="0"/>
              </a:rPr>
              <a:t> </a:t>
            </a:r>
            <a:r>
              <a:rPr lang="nb-NO" dirty="0">
                <a:solidFill>
                  <a:schemeClr val="bg1"/>
                </a:solidFill>
                <a:latin typeface="Arial" pitchFamily="34" charset="0"/>
              </a:rPr>
              <a:t>file</a:t>
            </a:r>
          </a:p>
        </p:txBody>
      </p:sp>
      <p:sp>
        <p:nvSpPr>
          <p:cNvPr id="3078" name="Text Box 8"/>
          <p:cNvSpPr txBox="1">
            <a:spLocks noChangeArrowheads="1"/>
          </p:cNvSpPr>
          <p:nvPr/>
        </p:nvSpPr>
        <p:spPr bwMode="auto">
          <a:xfrm>
            <a:off x="1600200" y="3639769"/>
            <a:ext cx="2899792" cy="923330"/>
          </a:xfrm>
          <a:prstGeom prst="rect">
            <a:avLst/>
          </a:prstGeom>
          <a:noFill/>
          <a:ln w="9525">
            <a:noFill/>
            <a:miter lim="800000"/>
            <a:headEnd/>
            <a:tailEnd/>
          </a:ln>
        </p:spPr>
        <p:txBody>
          <a:bodyPr wrap="square">
            <a:spAutoFit/>
          </a:bodyPr>
          <a:lstStyle/>
          <a:p>
            <a:r>
              <a:rPr lang="nb-NO" dirty="0">
                <a:solidFill>
                  <a:schemeClr val="bg1"/>
                </a:solidFill>
                <a:latin typeface="Arial" pitchFamily="34" charset="0"/>
              </a:rPr>
              <a:t>971116	</a:t>
            </a:r>
            <a:r>
              <a:rPr lang="nb-NO" dirty="0" smtClean="0">
                <a:solidFill>
                  <a:schemeClr val="bg1"/>
                </a:solidFill>
                <a:latin typeface="Arial" pitchFamily="34" charset="0"/>
              </a:rPr>
              <a:t>	971209</a:t>
            </a:r>
            <a:endParaRPr lang="nb-NO" dirty="0">
              <a:solidFill>
                <a:schemeClr val="bg1"/>
              </a:solidFill>
              <a:latin typeface="Arial" pitchFamily="34" charset="0"/>
            </a:endParaRPr>
          </a:p>
          <a:p>
            <a:r>
              <a:rPr lang="nb-NO" dirty="0">
                <a:solidFill>
                  <a:schemeClr val="bg1"/>
                </a:solidFill>
                <a:latin typeface="Arial" pitchFamily="34" charset="0"/>
              </a:rPr>
              <a:t>		</a:t>
            </a:r>
          </a:p>
          <a:p>
            <a:r>
              <a:rPr lang="nb-NO" dirty="0">
                <a:solidFill>
                  <a:schemeClr val="bg1"/>
                </a:solidFill>
                <a:latin typeface="Arial" pitchFamily="34" charset="0"/>
              </a:rPr>
              <a:t>		981209</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pc\Dokumenter\My Pictures\0067211EndoPerio1.JPG"/>
          <p:cNvPicPr>
            <a:picLocks noChangeAspect="1" noChangeArrowheads="1"/>
          </p:cNvPicPr>
          <p:nvPr/>
        </p:nvPicPr>
        <p:blipFill>
          <a:blip r:embed="rId2" cstate="print"/>
          <a:srcRect l="3208" t="2666" r="3208" b="4000"/>
          <a:stretch>
            <a:fillRect/>
          </a:stretch>
        </p:blipFill>
        <p:spPr bwMode="auto">
          <a:xfrm>
            <a:off x="2555776" y="1556792"/>
            <a:ext cx="6302136" cy="5040633"/>
          </a:xfrm>
          <a:prstGeom prst="rect">
            <a:avLst/>
          </a:prstGeom>
          <a:noFill/>
        </p:spPr>
      </p:pic>
      <p:pic>
        <p:nvPicPr>
          <p:cNvPr id="5123" name="Picture 3" descr="m:\pc\Dokumenter\My Pictures\0067211EndoPerio2.JPG"/>
          <p:cNvPicPr>
            <a:picLocks noChangeAspect="1" noChangeArrowheads="1"/>
          </p:cNvPicPr>
          <p:nvPr/>
        </p:nvPicPr>
        <p:blipFill>
          <a:blip r:embed="rId3" cstate="print"/>
          <a:srcRect l="4804" t="3333" r="2135" b="11332"/>
          <a:stretch>
            <a:fillRect/>
          </a:stretch>
        </p:blipFill>
        <p:spPr bwMode="auto">
          <a:xfrm>
            <a:off x="1187624" y="836712"/>
            <a:ext cx="7354228" cy="5400657"/>
          </a:xfrm>
          <a:prstGeom prst="rect">
            <a:avLst/>
          </a:prstGeom>
          <a:noFill/>
        </p:spPr>
      </p:pic>
      <p:sp>
        <p:nvSpPr>
          <p:cNvPr id="5" name="TextBox 4"/>
          <p:cNvSpPr txBox="1"/>
          <p:nvPr/>
        </p:nvSpPr>
        <p:spPr>
          <a:xfrm>
            <a:off x="611560" y="404664"/>
            <a:ext cx="5256584" cy="5755422"/>
          </a:xfrm>
          <a:prstGeom prst="rect">
            <a:avLst/>
          </a:prstGeom>
          <a:solidFill>
            <a:schemeClr val="tx1">
              <a:lumMod val="65000"/>
              <a:lumOff val="35000"/>
              <a:alpha val="57000"/>
            </a:schemeClr>
          </a:solidFill>
          <a:ln w="34925">
            <a:solidFill>
              <a:schemeClr val="accent6">
                <a:lumMod val="50000"/>
              </a:schemeClr>
            </a:solidFill>
          </a:ln>
        </p:spPr>
        <p:txBody>
          <a:bodyPr wrap="square" rtlCol="0">
            <a:spAutoFit/>
          </a:bodyPr>
          <a:lstStyle/>
          <a:p>
            <a:r>
              <a:rPr lang="nb-NO" sz="3200" b="1" dirty="0" err="1" smtClean="0">
                <a:solidFill>
                  <a:srgbClr val="FFFF00"/>
                </a:solidFill>
              </a:rPr>
              <a:t>Endo-perio</a:t>
            </a:r>
            <a:r>
              <a:rPr lang="nb-NO" sz="3200" b="1" dirty="0" smtClean="0">
                <a:solidFill>
                  <a:srgbClr val="FFFF00"/>
                </a:solidFill>
              </a:rPr>
              <a:t>:</a:t>
            </a:r>
          </a:p>
          <a:p>
            <a:r>
              <a:rPr lang="nb-NO" sz="2800" dirty="0" smtClean="0">
                <a:solidFill>
                  <a:srgbClr val="FFFF00"/>
                </a:solidFill>
              </a:rPr>
              <a:t>The golden </a:t>
            </a:r>
            <a:r>
              <a:rPr lang="nb-NO" sz="2800" dirty="0" err="1" smtClean="0">
                <a:solidFill>
                  <a:srgbClr val="FFFF00"/>
                </a:solidFill>
              </a:rPr>
              <a:t>rule</a:t>
            </a:r>
            <a:r>
              <a:rPr lang="nb-NO" sz="2800" dirty="0" smtClean="0">
                <a:solidFill>
                  <a:srgbClr val="FFFF00"/>
                </a:solidFill>
              </a:rPr>
              <a:t>:</a:t>
            </a:r>
          </a:p>
          <a:p>
            <a:r>
              <a:rPr lang="nb-NO" sz="2800" b="1" dirty="0" smtClean="0">
                <a:solidFill>
                  <a:schemeClr val="accent2">
                    <a:lumMod val="20000"/>
                    <a:lumOff val="80000"/>
                  </a:schemeClr>
                </a:solidFill>
              </a:rPr>
              <a:t>Separate diagnoses,</a:t>
            </a:r>
            <a:r>
              <a:rPr lang="nb-NO" sz="2800" dirty="0" smtClean="0">
                <a:solidFill>
                  <a:srgbClr val="FFFF00"/>
                </a:solidFill>
              </a:rPr>
              <a:t/>
            </a:r>
            <a:br>
              <a:rPr lang="nb-NO" sz="2800" dirty="0" smtClean="0">
                <a:solidFill>
                  <a:srgbClr val="FFFF00"/>
                </a:solidFill>
              </a:rPr>
            </a:br>
            <a:r>
              <a:rPr lang="nb-NO" sz="2800" dirty="0" err="1" smtClean="0">
                <a:solidFill>
                  <a:srgbClr val="FFFF00"/>
                </a:solidFill>
              </a:rPr>
              <a:t>one</a:t>
            </a:r>
            <a:r>
              <a:rPr lang="nb-NO" sz="2800" dirty="0" smtClean="0">
                <a:solidFill>
                  <a:srgbClr val="FFFF00"/>
                </a:solidFill>
              </a:rPr>
              <a:t> for </a:t>
            </a:r>
            <a:r>
              <a:rPr lang="nb-NO" sz="2800" dirty="0" err="1" smtClean="0">
                <a:solidFill>
                  <a:srgbClr val="FFFF00"/>
                </a:solidFill>
              </a:rPr>
              <a:t>perio</a:t>
            </a:r>
            <a:r>
              <a:rPr lang="nb-NO" sz="2800" dirty="0" smtClean="0">
                <a:solidFill>
                  <a:srgbClr val="FFFF00"/>
                </a:solidFill>
              </a:rPr>
              <a:t>, </a:t>
            </a:r>
            <a:br>
              <a:rPr lang="nb-NO" sz="2800" dirty="0" smtClean="0">
                <a:solidFill>
                  <a:srgbClr val="FFFF00"/>
                </a:solidFill>
              </a:rPr>
            </a:br>
            <a:r>
              <a:rPr lang="nb-NO" sz="2800" dirty="0" smtClean="0">
                <a:solidFill>
                  <a:srgbClr val="FFFF00"/>
                </a:solidFill>
              </a:rPr>
              <a:t>	and </a:t>
            </a:r>
            <a:r>
              <a:rPr lang="nb-NO" sz="2800" dirty="0" err="1" smtClean="0">
                <a:solidFill>
                  <a:srgbClr val="FFFF00"/>
                </a:solidFill>
              </a:rPr>
              <a:t>above</a:t>
            </a:r>
            <a:r>
              <a:rPr lang="nb-NO" sz="2800" dirty="0" smtClean="0">
                <a:solidFill>
                  <a:srgbClr val="FFFF00"/>
                </a:solidFill>
              </a:rPr>
              <a:t> all, </a:t>
            </a:r>
            <a:br>
              <a:rPr lang="nb-NO" sz="2800" dirty="0" smtClean="0">
                <a:solidFill>
                  <a:srgbClr val="FFFF00"/>
                </a:solidFill>
              </a:rPr>
            </a:br>
            <a:r>
              <a:rPr lang="nb-NO" sz="2800" dirty="0" err="1" smtClean="0">
                <a:solidFill>
                  <a:srgbClr val="FFFF00"/>
                </a:solidFill>
              </a:rPr>
              <a:t>one</a:t>
            </a:r>
            <a:r>
              <a:rPr lang="nb-NO" sz="2800" dirty="0" smtClean="0">
                <a:solidFill>
                  <a:srgbClr val="FFFF00"/>
                </a:solidFill>
              </a:rPr>
              <a:t> for </a:t>
            </a:r>
            <a:r>
              <a:rPr lang="nb-NO" sz="2800" dirty="0" err="1" smtClean="0">
                <a:solidFill>
                  <a:srgbClr val="FFFF00"/>
                </a:solidFill>
              </a:rPr>
              <a:t>endo</a:t>
            </a:r>
            <a:endParaRPr lang="nb-NO" sz="2800" dirty="0" smtClean="0">
              <a:solidFill>
                <a:srgbClr val="FFFF00"/>
              </a:solidFill>
            </a:endParaRPr>
          </a:p>
          <a:p>
            <a:endParaRPr lang="nb-NO" sz="2800" dirty="0" smtClean="0">
              <a:solidFill>
                <a:srgbClr val="FFFF00"/>
              </a:solidFill>
            </a:endParaRPr>
          </a:p>
          <a:p>
            <a:r>
              <a:rPr lang="nb-NO" sz="2800" dirty="0" err="1" smtClean="0">
                <a:solidFill>
                  <a:srgbClr val="FFFF00"/>
                </a:solidFill>
              </a:rPr>
              <a:t>If</a:t>
            </a:r>
            <a:r>
              <a:rPr lang="nb-NO" sz="2800" dirty="0" smtClean="0">
                <a:solidFill>
                  <a:srgbClr val="FFFF00"/>
                </a:solidFill>
              </a:rPr>
              <a:t> pulp </a:t>
            </a:r>
            <a:r>
              <a:rPr lang="nb-NO" sz="2800" dirty="0" err="1" smtClean="0">
                <a:solidFill>
                  <a:srgbClr val="FFFF00"/>
                </a:solidFill>
              </a:rPr>
              <a:t>necrotic</a:t>
            </a:r>
            <a:r>
              <a:rPr lang="nb-NO" sz="2800" dirty="0" smtClean="0">
                <a:solidFill>
                  <a:srgbClr val="FFFF00"/>
                </a:solidFill>
              </a:rPr>
              <a:t>; </a:t>
            </a:r>
            <a:r>
              <a:rPr lang="nb-NO" sz="2800" dirty="0" err="1" smtClean="0">
                <a:solidFill>
                  <a:srgbClr val="FFFF00"/>
                </a:solidFill>
              </a:rPr>
              <a:t>endo</a:t>
            </a:r>
            <a:r>
              <a:rPr lang="nb-NO" sz="2800" dirty="0" smtClean="0">
                <a:solidFill>
                  <a:srgbClr val="FFFF00"/>
                </a:solidFill>
              </a:rPr>
              <a:t> first, </a:t>
            </a:r>
            <a:r>
              <a:rPr lang="nb-NO" sz="2800" dirty="0" err="1" smtClean="0">
                <a:solidFill>
                  <a:srgbClr val="FFFF00"/>
                </a:solidFill>
              </a:rPr>
              <a:t>no</a:t>
            </a:r>
            <a:r>
              <a:rPr lang="nb-NO" sz="2800" dirty="0" smtClean="0">
                <a:solidFill>
                  <a:srgbClr val="FFFF00"/>
                </a:solidFill>
              </a:rPr>
              <a:t> problem.</a:t>
            </a:r>
          </a:p>
          <a:p>
            <a:endParaRPr lang="nb-NO" sz="2800" dirty="0" smtClean="0">
              <a:solidFill>
                <a:srgbClr val="FFFF00"/>
              </a:solidFill>
            </a:endParaRPr>
          </a:p>
          <a:p>
            <a:r>
              <a:rPr lang="nb-NO" sz="2800" dirty="0" err="1" smtClean="0">
                <a:solidFill>
                  <a:srgbClr val="FFFF00"/>
                </a:solidFill>
              </a:rPr>
              <a:t>If</a:t>
            </a:r>
            <a:r>
              <a:rPr lang="nb-NO" sz="2800" dirty="0" smtClean="0">
                <a:solidFill>
                  <a:srgbClr val="FFFF00"/>
                </a:solidFill>
              </a:rPr>
              <a:t> pulp </a:t>
            </a:r>
            <a:r>
              <a:rPr lang="nb-NO" sz="2800" dirty="0" err="1" smtClean="0">
                <a:solidFill>
                  <a:srgbClr val="FFFF00"/>
                </a:solidFill>
              </a:rPr>
              <a:t>responds</a:t>
            </a:r>
            <a:r>
              <a:rPr lang="nb-NO" sz="2800" dirty="0" smtClean="0">
                <a:solidFill>
                  <a:srgbClr val="FFFF00"/>
                </a:solidFill>
              </a:rPr>
              <a:t>, NO </a:t>
            </a:r>
            <a:r>
              <a:rPr lang="nb-NO" sz="2800" dirty="0" err="1" smtClean="0">
                <a:solidFill>
                  <a:srgbClr val="FFFF00"/>
                </a:solidFill>
              </a:rPr>
              <a:t>endo</a:t>
            </a:r>
            <a:r>
              <a:rPr lang="nb-NO" sz="2800" dirty="0" smtClean="0">
                <a:solidFill>
                  <a:srgbClr val="FFFF00"/>
                </a:solidFill>
              </a:rPr>
              <a:t>,</a:t>
            </a:r>
            <a:br>
              <a:rPr lang="nb-NO" sz="2800" dirty="0" smtClean="0">
                <a:solidFill>
                  <a:srgbClr val="FFFF00"/>
                </a:solidFill>
              </a:rPr>
            </a:br>
            <a:r>
              <a:rPr lang="nb-NO" sz="2800" b="1" dirty="0" err="1" smtClean="0">
                <a:solidFill>
                  <a:srgbClr val="FFFF00"/>
                </a:solidFill>
              </a:rPr>
              <a:t>except</a:t>
            </a:r>
            <a:r>
              <a:rPr lang="nb-NO" sz="2800" dirty="0" smtClean="0">
                <a:solidFill>
                  <a:srgbClr val="FFFF00"/>
                </a:solidFill>
              </a:rPr>
              <a:t> as last </a:t>
            </a:r>
            <a:r>
              <a:rPr lang="nb-NO" sz="2800" dirty="0" err="1" smtClean="0">
                <a:solidFill>
                  <a:srgbClr val="FFFF00"/>
                </a:solidFill>
              </a:rPr>
              <a:t>resort</a:t>
            </a:r>
            <a:r>
              <a:rPr lang="nb-NO" sz="2800" dirty="0" smtClean="0">
                <a:solidFill>
                  <a:srgbClr val="FFFF00"/>
                </a:solidFill>
              </a:rPr>
              <a:t> in </a:t>
            </a:r>
            <a:r>
              <a:rPr lang="nb-NO" sz="2800" dirty="0" err="1" smtClean="0">
                <a:solidFill>
                  <a:srgbClr val="FFFF00"/>
                </a:solidFill>
              </a:rPr>
              <a:t>multirooted</a:t>
            </a:r>
            <a:r>
              <a:rPr lang="nb-NO" sz="2800" dirty="0" smtClean="0">
                <a:solidFill>
                  <a:srgbClr val="FFFF00"/>
                </a:solidFill>
              </a:rPr>
              <a:t> </a:t>
            </a:r>
            <a:r>
              <a:rPr lang="nb-NO" sz="2800" dirty="0" err="1" smtClean="0">
                <a:solidFill>
                  <a:srgbClr val="FFFF00"/>
                </a:solidFill>
              </a:rPr>
              <a:t>teeth</a:t>
            </a:r>
            <a:endParaRPr lang="nb-NO" sz="2800" dirty="0">
              <a:solidFill>
                <a:srgbClr val="FFFF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m:\pc\Dokumenter\My Pictures\0067211EndoPerio2.JPG"/>
          <p:cNvPicPr>
            <a:picLocks noChangeAspect="1" noChangeArrowheads="1"/>
          </p:cNvPicPr>
          <p:nvPr/>
        </p:nvPicPr>
        <p:blipFill>
          <a:blip r:embed="rId2" cstate="print"/>
          <a:srcRect l="4804" t="3333" r="2135" b="11332"/>
          <a:stretch>
            <a:fillRect/>
          </a:stretch>
        </p:blipFill>
        <p:spPr bwMode="auto">
          <a:xfrm>
            <a:off x="1187624" y="836712"/>
            <a:ext cx="7648316" cy="5616624"/>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pc\Dokumenter\My Pictures\0067211EndoPerio1.JPG"/>
          <p:cNvPicPr>
            <a:picLocks noChangeAspect="1" noChangeArrowheads="1"/>
          </p:cNvPicPr>
          <p:nvPr/>
        </p:nvPicPr>
        <p:blipFill>
          <a:blip r:embed="rId2" cstate="print"/>
          <a:srcRect l="3208" t="2666" r="3208" b="4000"/>
          <a:stretch>
            <a:fillRect/>
          </a:stretch>
        </p:blipFill>
        <p:spPr bwMode="auto">
          <a:xfrm>
            <a:off x="1565455" y="764704"/>
            <a:ext cx="7292457" cy="5832721"/>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m:\pc\Dokumenter\My Pictures\0067211EndoPerio2.JPG"/>
          <p:cNvPicPr>
            <a:picLocks noChangeAspect="1" noChangeArrowheads="1"/>
          </p:cNvPicPr>
          <p:nvPr/>
        </p:nvPicPr>
        <p:blipFill>
          <a:blip r:embed="rId2" cstate="print"/>
          <a:srcRect l="4804" t="3333" r="2135" b="11332"/>
          <a:stretch>
            <a:fillRect/>
          </a:stretch>
        </p:blipFill>
        <p:spPr bwMode="auto">
          <a:xfrm>
            <a:off x="1187624" y="836712"/>
            <a:ext cx="7648316" cy="5616624"/>
          </a:xfrm>
          <a:prstGeom prst="rect">
            <a:avLst/>
          </a:prstGeom>
          <a:noFill/>
        </p:spPr>
      </p:pic>
      <p:cxnSp>
        <p:nvCxnSpPr>
          <p:cNvPr id="3" name="Straight Connector 2"/>
          <p:cNvCxnSpPr/>
          <p:nvPr/>
        </p:nvCxnSpPr>
        <p:spPr>
          <a:xfrm rot="5400000">
            <a:off x="3131840" y="2204864"/>
            <a:ext cx="1368152" cy="936104"/>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nb-NO" smtClean="0"/>
              <a:t>Bacteriology</a:t>
            </a:r>
          </a:p>
        </p:txBody>
      </p:sp>
      <p:sp>
        <p:nvSpPr>
          <p:cNvPr id="7171" name="Content Placeholder 2"/>
          <p:cNvSpPr>
            <a:spLocks noGrp="1"/>
          </p:cNvSpPr>
          <p:nvPr>
            <p:ph sz="half" idx="1"/>
          </p:nvPr>
        </p:nvSpPr>
        <p:spPr/>
        <p:txBody>
          <a:bodyPr/>
          <a:lstStyle/>
          <a:p>
            <a:pPr eaLnBrk="1" hangingPunct="1"/>
            <a:r>
              <a:rPr lang="nb-NO" sz="3600" dirty="0" err="1" smtClean="0">
                <a:solidFill>
                  <a:srgbClr val="FF0000"/>
                </a:solidFill>
              </a:rPr>
              <a:t>Leeuwenhoek</a:t>
            </a:r>
            <a:r>
              <a:rPr lang="nb-NO" sz="3600" dirty="0" smtClean="0">
                <a:solidFill>
                  <a:srgbClr val="FF0000"/>
                </a:solidFill>
              </a:rPr>
              <a:t>: </a:t>
            </a:r>
          </a:p>
          <a:p>
            <a:pPr eaLnBrk="1" hangingPunct="1"/>
            <a:r>
              <a:rPr lang="nb-NO" sz="1600" dirty="0" smtClean="0"/>
              <a:t>Miller</a:t>
            </a:r>
          </a:p>
          <a:p>
            <a:pPr eaLnBrk="1" hangingPunct="1"/>
            <a:r>
              <a:rPr lang="nb-NO" sz="1600" dirty="0" err="1" smtClean="0"/>
              <a:t>Kakehashi</a:t>
            </a:r>
            <a:endParaRPr lang="nb-NO" sz="1600" dirty="0" smtClean="0"/>
          </a:p>
          <a:p>
            <a:pPr eaLnBrk="1" hangingPunct="1"/>
            <a:r>
              <a:rPr lang="nb-NO" sz="1600" dirty="0" err="1" smtClean="0"/>
              <a:t>Bergenholtz</a:t>
            </a:r>
            <a:endParaRPr lang="nb-NO" sz="1600" dirty="0" smtClean="0"/>
          </a:p>
          <a:p>
            <a:pPr eaLnBrk="1" hangingPunct="1"/>
            <a:r>
              <a:rPr lang="nb-NO" sz="1600" dirty="0" err="1" smtClean="0"/>
              <a:t>Katz</a:t>
            </a:r>
            <a:endParaRPr lang="nb-NO" sz="1600" dirty="0" smtClean="0"/>
          </a:p>
          <a:p>
            <a:pPr eaLnBrk="1" hangingPunct="1"/>
            <a:r>
              <a:rPr lang="nb-NO" sz="1600" dirty="0" smtClean="0"/>
              <a:t>Sundqvist</a:t>
            </a:r>
          </a:p>
          <a:p>
            <a:pPr eaLnBrk="1" hangingPunct="1"/>
            <a:r>
              <a:rPr lang="nb-NO" sz="1600" dirty="0" err="1" smtClean="0"/>
              <a:t>Möller</a:t>
            </a:r>
            <a:endParaRPr lang="nb-NO" sz="1600" dirty="0" smtClean="0"/>
          </a:p>
          <a:p>
            <a:pPr eaLnBrk="1" hangingPunct="1"/>
            <a:r>
              <a:rPr lang="nb-NO" sz="1600" dirty="0" smtClean="0"/>
              <a:t>Siqueira</a:t>
            </a:r>
          </a:p>
        </p:txBody>
      </p:sp>
      <p:sp>
        <p:nvSpPr>
          <p:cNvPr id="7172" name="Content Placeholder 3"/>
          <p:cNvSpPr>
            <a:spLocks noGrp="1"/>
          </p:cNvSpPr>
          <p:nvPr>
            <p:ph sz="half" idx="2"/>
          </p:nvPr>
        </p:nvSpPr>
        <p:spPr/>
        <p:txBody>
          <a:bodyPr/>
          <a:lstStyle/>
          <a:p>
            <a:pPr eaLnBrk="1" hangingPunct="1"/>
            <a:r>
              <a:rPr lang="nb-NO" dirty="0" smtClean="0"/>
              <a:t>Deep </a:t>
            </a:r>
            <a:r>
              <a:rPr lang="nb-NO" dirty="0" err="1" smtClean="0"/>
              <a:t>caries</a:t>
            </a:r>
            <a:endParaRPr lang="nb-NO" dirty="0" smtClean="0"/>
          </a:p>
          <a:p>
            <a:pPr eaLnBrk="1" hangingPunct="1"/>
            <a:r>
              <a:rPr lang="nb-NO" dirty="0" err="1" smtClean="0"/>
              <a:t>Pulpal</a:t>
            </a:r>
            <a:r>
              <a:rPr lang="nb-NO" dirty="0" smtClean="0"/>
              <a:t> </a:t>
            </a:r>
            <a:r>
              <a:rPr lang="nb-NO" dirty="0" err="1" smtClean="0"/>
              <a:t>contamination</a:t>
            </a:r>
            <a:endParaRPr lang="nb-NO" dirty="0" smtClean="0"/>
          </a:p>
          <a:p>
            <a:pPr eaLnBrk="1" hangingPunct="1"/>
            <a:r>
              <a:rPr lang="nb-NO" dirty="0" err="1" smtClean="0"/>
              <a:t>Pulpal</a:t>
            </a:r>
            <a:r>
              <a:rPr lang="nb-NO" dirty="0" smtClean="0"/>
              <a:t> </a:t>
            </a:r>
            <a:r>
              <a:rPr lang="nb-NO" dirty="0" err="1" smtClean="0"/>
              <a:t>infection</a:t>
            </a:r>
            <a:endParaRPr lang="nb-NO" dirty="0" smtClean="0"/>
          </a:p>
          <a:p>
            <a:pPr eaLnBrk="1" hangingPunct="1"/>
            <a:r>
              <a:rPr lang="nb-NO" dirty="0" err="1" smtClean="0"/>
              <a:t>Canal</a:t>
            </a:r>
            <a:r>
              <a:rPr lang="nb-NO" dirty="0" smtClean="0"/>
              <a:t> system </a:t>
            </a:r>
            <a:r>
              <a:rPr lang="nb-NO" dirty="0" err="1" smtClean="0"/>
              <a:t>infestation</a:t>
            </a:r>
            <a:endParaRPr lang="nb-NO" dirty="0" smtClean="0"/>
          </a:p>
          <a:p>
            <a:pPr eaLnBrk="1" hangingPunct="1"/>
            <a:r>
              <a:rPr lang="nb-NO" dirty="0" err="1" smtClean="0"/>
              <a:t>Cementum</a:t>
            </a:r>
            <a:r>
              <a:rPr lang="nb-NO" dirty="0" smtClean="0"/>
              <a:t> </a:t>
            </a:r>
            <a:r>
              <a:rPr lang="nb-NO" dirty="0" err="1" smtClean="0"/>
              <a:t>colonization</a:t>
            </a:r>
            <a:endParaRPr lang="nb-NO" dirty="0" smtClean="0"/>
          </a:p>
          <a:p>
            <a:pPr eaLnBrk="1" hangingPunct="1"/>
            <a:r>
              <a:rPr lang="nb-NO" dirty="0" err="1" smtClean="0"/>
              <a:t>Extraradicular</a:t>
            </a:r>
            <a:r>
              <a:rPr lang="nb-NO" dirty="0" smtClean="0"/>
              <a:t> locations</a:t>
            </a:r>
          </a:p>
        </p:txBody>
      </p:sp>
      <p:pic>
        <p:nvPicPr>
          <p:cNvPr id="9218" name="Picture 2" descr="http://en.citizendium.org/images/thumb/9/94/Leeuwenhoek.jpg/300px-Leeuwenhoek.jpg"/>
          <p:cNvPicPr>
            <a:picLocks noChangeAspect="1" noChangeArrowheads="1"/>
          </p:cNvPicPr>
          <p:nvPr/>
        </p:nvPicPr>
        <p:blipFill>
          <a:blip r:embed="rId2" cstate="print"/>
          <a:srcRect/>
          <a:stretch>
            <a:fillRect/>
          </a:stretch>
        </p:blipFill>
        <p:spPr bwMode="auto">
          <a:xfrm>
            <a:off x="899592" y="2276872"/>
            <a:ext cx="2857500" cy="2667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nb-NO" smtClean="0"/>
              <a:t>Bacteriology</a:t>
            </a:r>
          </a:p>
        </p:txBody>
      </p:sp>
      <p:sp>
        <p:nvSpPr>
          <p:cNvPr id="7171" name="Content Placeholder 2"/>
          <p:cNvSpPr>
            <a:spLocks noGrp="1"/>
          </p:cNvSpPr>
          <p:nvPr>
            <p:ph sz="half" idx="1"/>
          </p:nvPr>
        </p:nvSpPr>
        <p:spPr/>
        <p:txBody>
          <a:bodyPr/>
          <a:lstStyle/>
          <a:p>
            <a:pPr eaLnBrk="1" hangingPunct="1"/>
            <a:r>
              <a:rPr lang="nb-NO" sz="1600" dirty="0" err="1" smtClean="0"/>
              <a:t>Leeuwenhoek</a:t>
            </a:r>
            <a:r>
              <a:rPr lang="nb-NO" sz="1600" dirty="0" smtClean="0"/>
              <a:t> </a:t>
            </a:r>
          </a:p>
          <a:p>
            <a:pPr eaLnBrk="1" hangingPunct="1"/>
            <a:r>
              <a:rPr lang="nb-NO" b="1" dirty="0" smtClean="0">
                <a:solidFill>
                  <a:srgbClr val="FF0000"/>
                </a:solidFill>
              </a:rPr>
              <a:t>Miller 1889</a:t>
            </a:r>
            <a:r>
              <a:rPr lang="nb-NO" dirty="0" smtClean="0">
                <a:solidFill>
                  <a:srgbClr val="FF0000"/>
                </a:solidFill>
              </a:rPr>
              <a:t>:</a:t>
            </a:r>
            <a:r>
              <a:rPr lang="nb-NO" dirty="0" smtClean="0"/>
              <a:t/>
            </a:r>
            <a:br>
              <a:rPr lang="nb-NO" dirty="0" smtClean="0"/>
            </a:br>
            <a:r>
              <a:rPr lang="nb-NO" dirty="0" err="1" smtClean="0"/>
              <a:t>Delineated</a:t>
            </a:r>
            <a:r>
              <a:rPr lang="nb-NO" dirty="0" smtClean="0"/>
              <a:t> </a:t>
            </a:r>
            <a:r>
              <a:rPr lang="nb-NO" dirty="0" err="1" smtClean="0"/>
              <a:t>the</a:t>
            </a:r>
            <a:r>
              <a:rPr lang="nb-NO" dirty="0" smtClean="0"/>
              <a:t> </a:t>
            </a:r>
            <a:r>
              <a:rPr lang="nb-NO" dirty="0" err="1" smtClean="0"/>
              <a:t>pulpal</a:t>
            </a:r>
            <a:r>
              <a:rPr lang="nb-NO" dirty="0" smtClean="0"/>
              <a:t> </a:t>
            </a:r>
            <a:r>
              <a:rPr lang="nb-NO" dirty="0" err="1" smtClean="0"/>
              <a:t>infection</a:t>
            </a:r>
            <a:r>
              <a:rPr lang="nb-NO" dirty="0" smtClean="0"/>
              <a:t> </a:t>
            </a:r>
            <a:r>
              <a:rPr lang="nb-NO" dirty="0" err="1" smtClean="0"/>
              <a:t>processes</a:t>
            </a:r>
            <a:r>
              <a:rPr lang="nb-NO" dirty="0" smtClean="0"/>
              <a:t>:</a:t>
            </a:r>
          </a:p>
          <a:p>
            <a:pPr eaLnBrk="1" hangingPunct="1"/>
            <a:r>
              <a:rPr lang="nb-NO" sz="1600" dirty="0" err="1" smtClean="0"/>
              <a:t>Kakehashi</a:t>
            </a:r>
            <a:endParaRPr lang="nb-NO" sz="1600" dirty="0" smtClean="0"/>
          </a:p>
          <a:p>
            <a:pPr eaLnBrk="1" hangingPunct="1"/>
            <a:r>
              <a:rPr lang="nb-NO" sz="1600" dirty="0" err="1" smtClean="0"/>
              <a:t>Bergenholtz</a:t>
            </a:r>
            <a:endParaRPr lang="nb-NO" sz="1600" dirty="0" smtClean="0"/>
          </a:p>
          <a:p>
            <a:pPr eaLnBrk="1" hangingPunct="1"/>
            <a:r>
              <a:rPr lang="nb-NO" sz="1600" dirty="0" err="1" smtClean="0"/>
              <a:t>Katz</a:t>
            </a:r>
            <a:endParaRPr lang="nb-NO" sz="1600" dirty="0" smtClean="0"/>
          </a:p>
          <a:p>
            <a:pPr eaLnBrk="1" hangingPunct="1"/>
            <a:r>
              <a:rPr lang="nb-NO" sz="1600" dirty="0" smtClean="0"/>
              <a:t>Sundqvist</a:t>
            </a:r>
          </a:p>
          <a:p>
            <a:pPr eaLnBrk="1" hangingPunct="1"/>
            <a:r>
              <a:rPr lang="nb-NO" sz="1600" dirty="0" err="1" smtClean="0"/>
              <a:t>Möller</a:t>
            </a:r>
            <a:endParaRPr lang="nb-NO" sz="1600" dirty="0" smtClean="0"/>
          </a:p>
          <a:p>
            <a:pPr eaLnBrk="1" hangingPunct="1"/>
            <a:r>
              <a:rPr lang="nb-NO" sz="1600" dirty="0" smtClean="0"/>
              <a:t>Siqueira</a:t>
            </a:r>
          </a:p>
        </p:txBody>
      </p:sp>
      <p:sp>
        <p:nvSpPr>
          <p:cNvPr id="7172" name="Content Placeholder 3"/>
          <p:cNvSpPr>
            <a:spLocks noGrp="1"/>
          </p:cNvSpPr>
          <p:nvPr>
            <p:ph sz="half" idx="2"/>
          </p:nvPr>
        </p:nvSpPr>
        <p:spPr/>
        <p:txBody>
          <a:bodyPr/>
          <a:lstStyle/>
          <a:p>
            <a:pPr eaLnBrk="1" hangingPunct="1"/>
            <a:r>
              <a:rPr lang="nb-NO" dirty="0" smtClean="0"/>
              <a:t>Deep </a:t>
            </a:r>
            <a:r>
              <a:rPr lang="nb-NO" dirty="0" err="1" smtClean="0"/>
              <a:t>caries</a:t>
            </a:r>
            <a:endParaRPr lang="nb-NO" dirty="0" smtClean="0"/>
          </a:p>
          <a:p>
            <a:pPr eaLnBrk="1" hangingPunct="1"/>
            <a:r>
              <a:rPr lang="nb-NO" dirty="0" err="1" smtClean="0"/>
              <a:t>Pulpal</a:t>
            </a:r>
            <a:r>
              <a:rPr lang="nb-NO" dirty="0" smtClean="0"/>
              <a:t> </a:t>
            </a:r>
            <a:r>
              <a:rPr lang="nb-NO" dirty="0" err="1" smtClean="0"/>
              <a:t>contamination</a:t>
            </a:r>
            <a:endParaRPr lang="nb-NO" dirty="0" smtClean="0"/>
          </a:p>
          <a:p>
            <a:pPr eaLnBrk="1" hangingPunct="1"/>
            <a:r>
              <a:rPr lang="nb-NO" dirty="0" err="1" smtClean="0"/>
              <a:t>Pulpal</a:t>
            </a:r>
            <a:r>
              <a:rPr lang="nb-NO" dirty="0" smtClean="0"/>
              <a:t> </a:t>
            </a:r>
            <a:r>
              <a:rPr lang="nb-NO" dirty="0" err="1" smtClean="0"/>
              <a:t>infection</a:t>
            </a:r>
            <a:endParaRPr lang="nb-NO" dirty="0" smtClean="0"/>
          </a:p>
          <a:p>
            <a:pPr eaLnBrk="1" hangingPunct="1"/>
            <a:r>
              <a:rPr lang="nb-NO" dirty="0" err="1" smtClean="0"/>
              <a:t>Canal</a:t>
            </a:r>
            <a:r>
              <a:rPr lang="nb-NO" dirty="0" smtClean="0"/>
              <a:t> system </a:t>
            </a:r>
            <a:r>
              <a:rPr lang="nb-NO" dirty="0" err="1" smtClean="0"/>
              <a:t>infestation</a:t>
            </a:r>
            <a:endParaRPr lang="nb-NO" dirty="0" smtClean="0"/>
          </a:p>
          <a:p>
            <a:pPr eaLnBrk="1" hangingPunct="1"/>
            <a:r>
              <a:rPr lang="nb-NO" dirty="0" err="1" smtClean="0"/>
              <a:t>Cementum</a:t>
            </a:r>
            <a:r>
              <a:rPr lang="nb-NO" dirty="0" smtClean="0"/>
              <a:t> </a:t>
            </a:r>
            <a:r>
              <a:rPr lang="nb-NO" dirty="0" err="1" smtClean="0"/>
              <a:t>colonization</a:t>
            </a:r>
            <a:endParaRPr lang="nb-NO" dirty="0" smtClean="0"/>
          </a:p>
          <a:p>
            <a:pPr eaLnBrk="1" hangingPunct="1"/>
            <a:r>
              <a:rPr lang="nb-NO" dirty="0" err="1" smtClean="0"/>
              <a:t>Extraradicular</a:t>
            </a:r>
            <a:r>
              <a:rPr lang="nb-NO" dirty="0" smtClean="0"/>
              <a:t> locations</a:t>
            </a:r>
          </a:p>
        </p:txBody>
      </p:sp>
      <p:sp>
        <p:nvSpPr>
          <p:cNvPr id="6" name="Left Brace 5"/>
          <p:cNvSpPr/>
          <p:nvPr/>
        </p:nvSpPr>
        <p:spPr>
          <a:xfrm>
            <a:off x="4283968" y="1700808"/>
            <a:ext cx="360040" cy="187220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7" name="TextBox 6"/>
          <p:cNvSpPr txBox="1"/>
          <p:nvPr/>
        </p:nvSpPr>
        <p:spPr>
          <a:xfrm>
            <a:off x="4139952" y="3789040"/>
            <a:ext cx="4536504" cy="1477328"/>
          </a:xfrm>
          <a:prstGeom prst="rect">
            <a:avLst/>
          </a:prstGeom>
          <a:solidFill>
            <a:schemeClr val="accent2"/>
          </a:solidFill>
        </p:spPr>
        <p:txBody>
          <a:bodyPr wrap="square" rtlCol="0">
            <a:spAutoFit/>
          </a:bodyPr>
          <a:lstStyle/>
          <a:p>
            <a:pPr marL="342900" indent="-342900">
              <a:buAutoNum type="arabicPeriod"/>
            </a:pPr>
            <a:r>
              <a:rPr lang="nb-NO" dirty="0" smtClean="0"/>
              <a:t>Progressive suppurative</a:t>
            </a:r>
          </a:p>
          <a:p>
            <a:pPr marL="342900" indent="-342900">
              <a:buAutoNum type="arabicPeriod"/>
            </a:pPr>
            <a:r>
              <a:rPr lang="nb-NO" dirty="0" smtClean="0"/>
              <a:t>Total </a:t>
            </a:r>
            <a:r>
              <a:rPr lang="nb-NO" dirty="0" err="1" smtClean="0"/>
              <a:t>purulent</a:t>
            </a:r>
            <a:r>
              <a:rPr lang="nb-NO" dirty="0" smtClean="0"/>
              <a:t>: </a:t>
            </a:r>
            <a:r>
              <a:rPr lang="nb-NO" dirty="0" err="1" smtClean="0"/>
              <a:t>classical</a:t>
            </a:r>
            <a:r>
              <a:rPr lang="nb-NO" dirty="0" smtClean="0"/>
              <a:t> </a:t>
            </a:r>
            <a:r>
              <a:rPr lang="nb-NO" dirty="0" err="1" smtClean="0"/>
              <a:t>acute</a:t>
            </a:r>
            <a:r>
              <a:rPr lang="nb-NO" dirty="0" smtClean="0"/>
              <a:t> </a:t>
            </a:r>
            <a:r>
              <a:rPr lang="nb-NO" dirty="0" err="1" smtClean="0"/>
              <a:t>pulpitis</a:t>
            </a:r>
            <a:endParaRPr lang="nb-NO" dirty="0" smtClean="0"/>
          </a:p>
          <a:p>
            <a:pPr marL="342900" indent="-342900">
              <a:buAutoNum type="arabicPeriod"/>
            </a:pPr>
            <a:r>
              <a:rPr lang="nb-NO" dirty="0" err="1" smtClean="0"/>
              <a:t>Necrosis</a:t>
            </a:r>
            <a:r>
              <a:rPr lang="nb-NO" dirty="0" smtClean="0"/>
              <a:t>, </a:t>
            </a:r>
            <a:r>
              <a:rPr lang="nb-NO" dirty="0" err="1" smtClean="0"/>
              <a:t>then</a:t>
            </a:r>
            <a:r>
              <a:rPr lang="nb-NO" dirty="0" smtClean="0"/>
              <a:t> </a:t>
            </a:r>
            <a:r>
              <a:rPr lang="nb-NO" dirty="0" err="1" smtClean="0"/>
              <a:t>infection</a:t>
            </a:r>
            <a:endParaRPr lang="nb-NO" dirty="0" smtClean="0"/>
          </a:p>
          <a:p>
            <a:pPr marL="342900" indent="-342900">
              <a:buAutoNum type="arabicPeriod"/>
            </a:pPr>
            <a:r>
              <a:rPr lang="nb-NO" dirty="0" smtClean="0"/>
              <a:t>Seeding to </a:t>
            </a:r>
            <a:r>
              <a:rPr lang="nb-NO" dirty="0" err="1" smtClean="0"/>
              <a:t>bloodstream</a:t>
            </a:r>
            <a:endParaRPr lang="nb-NO" dirty="0" smtClean="0"/>
          </a:p>
          <a:p>
            <a:pPr marL="342900" indent="-342900">
              <a:buAutoNum type="arabicPeriod"/>
            </a:pPr>
            <a:r>
              <a:rPr lang="nb-NO" dirty="0" err="1" smtClean="0"/>
              <a:t>Anachoresis</a:t>
            </a:r>
            <a:endParaRPr lang="nb-NO" dirty="0"/>
          </a:p>
        </p:txBody>
      </p:sp>
      <p:cxnSp>
        <p:nvCxnSpPr>
          <p:cNvPr id="9" name="Curved Connector 8"/>
          <p:cNvCxnSpPr/>
          <p:nvPr/>
        </p:nvCxnSpPr>
        <p:spPr>
          <a:xfrm rot="16200000" flipH="1">
            <a:off x="2015716" y="2240868"/>
            <a:ext cx="2016224" cy="1944216"/>
          </a:xfrm>
          <a:prstGeom prst="curvedConnector3">
            <a:avLst>
              <a:gd name="adj1" fmla="val 100636"/>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547664" y="5661248"/>
            <a:ext cx="6192688" cy="646331"/>
          </a:xfrm>
          <a:prstGeom prst="rect">
            <a:avLst/>
          </a:prstGeom>
          <a:noFill/>
        </p:spPr>
        <p:txBody>
          <a:bodyPr wrap="square" rtlCol="0">
            <a:spAutoFit/>
          </a:bodyPr>
          <a:lstStyle/>
          <a:p>
            <a:r>
              <a:rPr lang="nb-NO" dirty="0" smtClean="0">
                <a:solidFill>
                  <a:srgbClr val="FFFF00"/>
                </a:solidFill>
              </a:rPr>
              <a:t>From 1914 to 1966 and more : 50 </a:t>
            </a:r>
            <a:r>
              <a:rPr lang="nb-NO" dirty="0" err="1" smtClean="0">
                <a:solidFill>
                  <a:srgbClr val="FFFF00"/>
                </a:solidFill>
              </a:rPr>
              <a:t>years</a:t>
            </a:r>
            <a:r>
              <a:rPr lang="nb-NO" dirty="0" smtClean="0">
                <a:solidFill>
                  <a:srgbClr val="FFFF00"/>
                </a:solidFill>
              </a:rPr>
              <a:t> </a:t>
            </a:r>
            <a:r>
              <a:rPr lang="nb-NO" dirty="0" err="1" smtClean="0">
                <a:solidFill>
                  <a:srgbClr val="FFFF00"/>
                </a:solidFill>
              </a:rPr>
              <a:t>of</a:t>
            </a:r>
            <a:r>
              <a:rPr lang="nb-NO" dirty="0" smtClean="0">
                <a:solidFill>
                  <a:srgbClr val="FFFF00"/>
                </a:solidFill>
              </a:rPr>
              <a:t> </a:t>
            </a:r>
            <a:r>
              <a:rPr lang="nb-NO" dirty="0" err="1" smtClean="0">
                <a:solidFill>
                  <a:srgbClr val="FFFF00"/>
                </a:solidFill>
              </a:rPr>
              <a:t>misconceptions</a:t>
            </a:r>
            <a:r>
              <a:rPr lang="nb-NO" dirty="0" smtClean="0">
                <a:solidFill>
                  <a:srgbClr val="FFFF00"/>
                </a:solidFill>
              </a:rPr>
              <a:t>, </a:t>
            </a:r>
            <a:r>
              <a:rPr lang="nb-NO" dirty="0" err="1" smtClean="0">
                <a:solidFill>
                  <a:srgbClr val="FFFF00"/>
                </a:solidFill>
              </a:rPr>
              <a:t>the</a:t>
            </a:r>
            <a:r>
              <a:rPr lang="nb-NO" dirty="0" smtClean="0">
                <a:solidFill>
                  <a:srgbClr val="FFFF00"/>
                </a:solidFill>
              </a:rPr>
              <a:t> </a:t>
            </a:r>
            <a:r>
              <a:rPr lang="nb-NO" dirty="0" err="1" smtClean="0">
                <a:solidFill>
                  <a:srgbClr val="FFFF00"/>
                </a:solidFill>
              </a:rPr>
              <a:t>hollow</a:t>
            </a:r>
            <a:r>
              <a:rPr lang="nb-NO" dirty="0" smtClean="0">
                <a:solidFill>
                  <a:srgbClr val="FFFF00"/>
                </a:solidFill>
              </a:rPr>
              <a:t> tube </a:t>
            </a:r>
            <a:r>
              <a:rPr lang="nb-NO" dirty="0" err="1" smtClean="0">
                <a:solidFill>
                  <a:srgbClr val="FFFF00"/>
                </a:solidFill>
              </a:rPr>
              <a:t>theory</a:t>
            </a:r>
            <a:r>
              <a:rPr lang="nb-NO" dirty="0" smtClean="0">
                <a:solidFill>
                  <a:srgbClr val="FFFF00"/>
                </a:solidFill>
              </a:rPr>
              <a:t> and </a:t>
            </a:r>
            <a:r>
              <a:rPr lang="nb-NO" dirty="0" err="1" smtClean="0">
                <a:solidFill>
                  <a:srgbClr val="FFFF00"/>
                </a:solidFill>
              </a:rPr>
              <a:t>the</a:t>
            </a:r>
            <a:r>
              <a:rPr lang="nb-NO" dirty="0" smtClean="0">
                <a:solidFill>
                  <a:srgbClr val="FFFF00"/>
                </a:solidFill>
              </a:rPr>
              <a:t> </a:t>
            </a:r>
            <a:r>
              <a:rPr lang="nb-NO" dirty="0" err="1" smtClean="0">
                <a:solidFill>
                  <a:srgbClr val="FFFF00"/>
                </a:solidFill>
              </a:rPr>
              <a:t>theory</a:t>
            </a:r>
            <a:r>
              <a:rPr lang="nb-NO" dirty="0" smtClean="0">
                <a:solidFill>
                  <a:srgbClr val="FFFF00"/>
                </a:solidFill>
              </a:rPr>
              <a:t> </a:t>
            </a:r>
            <a:r>
              <a:rPr lang="nb-NO" dirty="0" err="1" smtClean="0">
                <a:solidFill>
                  <a:srgbClr val="FFFF00"/>
                </a:solidFill>
              </a:rPr>
              <a:t>of</a:t>
            </a:r>
            <a:r>
              <a:rPr lang="nb-NO" dirty="0" smtClean="0">
                <a:solidFill>
                  <a:srgbClr val="FFFF00"/>
                </a:solidFill>
              </a:rPr>
              <a:t> material </a:t>
            </a:r>
            <a:r>
              <a:rPr lang="nb-NO" dirty="0" err="1" smtClean="0">
                <a:solidFill>
                  <a:srgbClr val="FFFF00"/>
                </a:solidFill>
              </a:rPr>
              <a:t>toxicity</a:t>
            </a:r>
            <a:r>
              <a:rPr lang="nb-NO" dirty="0" smtClean="0">
                <a:solidFill>
                  <a:srgbClr val="FFFF00"/>
                </a:solidFill>
              </a:rPr>
              <a:t> </a:t>
            </a:r>
            <a:endParaRPr lang="nb-NO" dirty="0">
              <a:solidFill>
                <a:srgbClr val="FFFF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lgn="l" eaLnBrk="1" hangingPunct="1"/>
            <a:r>
              <a:rPr lang="nb-NO" dirty="0" err="1" smtClean="0"/>
              <a:t>Bacteriology</a:t>
            </a:r>
            <a:endParaRPr lang="nb-NO" dirty="0" smtClean="0"/>
          </a:p>
        </p:txBody>
      </p:sp>
      <p:sp>
        <p:nvSpPr>
          <p:cNvPr id="7171" name="Content Placeholder 2"/>
          <p:cNvSpPr>
            <a:spLocks noGrp="1"/>
          </p:cNvSpPr>
          <p:nvPr>
            <p:ph sz="half" idx="1"/>
          </p:nvPr>
        </p:nvSpPr>
        <p:spPr>
          <a:xfrm>
            <a:off x="457200" y="1600200"/>
            <a:ext cx="5266928" cy="4525963"/>
          </a:xfrm>
        </p:spPr>
        <p:txBody>
          <a:bodyPr/>
          <a:lstStyle/>
          <a:p>
            <a:pPr eaLnBrk="1" hangingPunct="1"/>
            <a:r>
              <a:rPr lang="nb-NO" sz="1800" dirty="0" err="1" smtClean="0"/>
              <a:t>Leeuwenhoek</a:t>
            </a:r>
            <a:r>
              <a:rPr lang="nb-NO" sz="1800" dirty="0" smtClean="0"/>
              <a:t> </a:t>
            </a:r>
          </a:p>
          <a:p>
            <a:pPr eaLnBrk="1" hangingPunct="1"/>
            <a:r>
              <a:rPr lang="nb-NO" sz="1800" dirty="0" smtClean="0"/>
              <a:t>Miller</a:t>
            </a:r>
          </a:p>
          <a:p>
            <a:pPr eaLnBrk="1" hangingPunct="1"/>
            <a:r>
              <a:rPr lang="nb-NO" sz="3600" b="1" dirty="0" err="1" smtClean="0">
                <a:solidFill>
                  <a:srgbClr val="FF0000"/>
                </a:solidFill>
              </a:rPr>
              <a:t>Kakehashi</a:t>
            </a:r>
            <a:r>
              <a:rPr lang="nb-NO" sz="3600" b="1" dirty="0" smtClean="0">
                <a:solidFill>
                  <a:srgbClr val="FF0000"/>
                </a:solidFill>
              </a:rPr>
              <a:t> et al 1965:</a:t>
            </a:r>
            <a:r>
              <a:rPr lang="nb-NO" sz="3600" dirty="0" smtClean="0"/>
              <a:t/>
            </a:r>
            <a:br>
              <a:rPr lang="nb-NO" sz="3600" dirty="0" smtClean="0"/>
            </a:br>
            <a:r>
              <a:rPr lang="nb-NO" sz="3600" dirty="0" err="1" smtClean="0"/>
              <a:t>Germfree</a:t>
            </a:r>
            <a:r>
              <a:rPr lang="nb-NO" sz="3600" dirty="0" smtClean="0"/>
              <a:t> rats </a:t>
            </a:r>
            <a:r>
              <a:rPr lang="nb-NO" sz="3600" dirty="0" err="1" smtClean="0"/>
              <a:t>did</a:t>
            </a:r>
            <a:r>
              <a:rPr lang="nb-NO" sz="3600" dirty="0" smtClean="0"/>
              <a:t> </a:t>
            </a:r>
            <a:br>
              <a:rPr lang="nb-NO" sz="3600" dirty="0" smtClean="0"/>
            </a:br>
            <a:r>
              <a:rPr lang="nb-NO" sz="3600" dirty="0" smtClean="0"/>
              <a:t>not </a:t>
            </a:r>
            <a:r>
              <a:rPr lang="nb-NO" sz="3600" dirty="0" err="1" smtClean="0"/>
              <a:t>develop</a:t>
            </a:r>
            <a:r>
              <a:rPr lang="nb-NO" sz="3600" dirty="0" smtClean="0"/>
              <a:t> </a:t>
            </a:r>
            <a:r>
              <a:rPr lang="nb-NO" sz="3600" dirty="0" err="1" smtClean="0"/>
              <a:t>apical</a:t>
            </a:r>
            <a:r>
              <a:rPr lang="nb-NO" sz="3600" dirty="0" smtClean="0"/>
              <a:t> </a:t>
            </a:r>
            <a:r>
              <a:rPr lang="nb-NO" sz="3600" dirty="0" err="1" smtClean="0"/>
              <a:t>periodontitis</a:t>
            </a:r>
            <a:endParaRPr lang="nb-NO" sz="3600" dirty="0" smtClean="0"/>
          </a:p>
          <a:p>
            <a:pPr eaLnBrk="1" hangingPunct="1"/>
            <a:r>
              <a:rPr lang="nb-NO" sz="1800" dirty="0" err="1" smtClean="0"/>
              <a:t>Bergenholtz</a:t>
            </a:r>
            <a:endParaRPr lang="nb-NO" sz="1800" dirty="0" smtClean="0"/>
          </a:p>
          <a:p>
            <a:pPr eaLnBrk="1" hangingPunct="1"/>
            <a:r>
              <a:rPr lang="nb-NO" sz="1800" dirty="0" err="1" smtClean="0"/>
              <a:t>Katz</a:t>
            </a:r>
            <a:endParaRPr lang="nb-NO" sz="1800" dirty="0" smtClean="0"/>
          </a:p>
          <a:p>
            <a:pPr eaLnBrk="1" hangingPunct="1"/>
            <a:r>
              <a:rPr lang="nb-NO" sz="1800" dirty="0" smtClean="0"/>
              <a:t>Sundqvist</a:t>
            </a:r>
          </a:p>
          <a:p>
            <a:pPr eaLnBrk="1" hangingPunct="1"/>
            <a:r>
              <a:rPr lang="nb-NO" sz="1800" dirty="0" err="1" smtClean="0"/>
              <a:t>Möller</a:t>
            </a:r>
            <a:endParaRPr lang="nb-NO" sz="1800" dirty="0" smtClean="0"/>
          </a:p>
          <a:p>
            <a:pPr eaLnBrk="1" hangingPunct="1"/>
            <a:r>
              <a:rPr lang="nb-NO" sz="1800" dirty="0" smtClean="0"/>
              <a:t>Siqueira</a:t>
            </a:r>
          </a:p>
        </p:txBody>
      </p:sp>
      <p:pic>
        <p:nvPicPr>
          <p:cNvPr id="2050" name="Picture 2"/>
          <p:cNvPicPr>
            <a:picLocks noChangeAspect="1" noChangeArrowheads="1"/>
          </p:cNvPicPr>
          <p:nvPr/>
        </p:nvPicPr>
        <p:blipFill>
          <a:blip r:embed="rId2" cstate="print"/>
          <a:srcRect/>
          <a:stretch>
            <a:fillRect/>
          </a:stretch>
        </p:blipFill>
        <p:spPr bwMode="auto">
          <a:xfrm>
            <a:off x="5061230" y="332656"/>
            <a:ext cx="3039162" cy="3024337"/>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5061230" y="3501008"/>
            <a:ext cx="3025211" cy="3112393"/>
          </a:xfrm>
          <a:prstGeom prst="rect">
            <a:avLst/>
          </a:prstGeom>
          <a:noFill/>
          <a:ln w="9525">
            <a:noFill/>
            <a:miter lim="800000"/>
            <a:headEnd/>
            <a:tailEnd/>
          </a:ln>
        </p:spPr>
      </p:pic>
      <p:sp>
        <p:nvSpPr>
          <p:cNvPr id="6" name="TextBox 5"/>
          <p:cNvSpPr txBox="1"/>
          <p:nvPr/>
        </p:nvSpPr>
        <p:spPr>
          <a:xfrm>
            <a:off x="6300192" y="764704"/>
            <a:ext cx="1595309" cy="369332"/>
          </a:xfrm>
          <a:prstGeom prst="rect">
            <a:avLst/>
          </a:prstGeom>
          <a:noFill/>
        </p:spPr>
        <p:txBody>
          <a:bodyPr wrap="none" rtlCol="0">
            <a:spAutoFit/>
          </a:bodyPr>
          <a:lstStyle/>
          <a:p>
            <a:r>
              <a:rPr lang="nb-NO" dirty="0" err="1" smtClean="0"/>
              <a:t>Conventional</a:t>
            </a:r>
            <a:r>
              <a:rPr lang="nb-NO" dirty="0" smtClean="0"/>
              <a:t> </a:t>
            </a:r>
            <a:endParaRPr lang="nb-NO" dirty="0"/>
          </a:p>
        </p:txBody>
      </p:sp>
      <p:sp>
        <p:nvSpPr>
          <p:cNvPr id="7" name="TextBox 6"/>
          <p:cNvSpPr txBox="1"/>
          <p:nvPr/>
        </p:nvSpPr>
        <p:spPr>
          <a:xfrm>
            <a:off x="6660232" y="3645024"/>
            <a:ext cx="1236236" cy="369332"/>
          </a:xfrm>
          <a:prstGeom prst="rect">
            <a:avLst/>
          </a:prstGeom>
          <a:noFill/>
        </p:spPr>
        <p:txBody>
          <a:bodyPr wrap="none" rtlCol="0">
            <a:spAutoFit/>
          </a:bodyPr>
          <a:lstStyle/>
          <a:p>
            <a:r>
              <a:rPr lang="nb-NO" dirty="0" err="1" smtClean="0"/>
              <a:t>Germ-free</a:t>
            </a:r>
            <a:endParaRPr lang="nb-NO"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Location of  Norway  (dark green)on the European continent  (dark grey)  —  [Legend]">
            <a:hlinkClick r:id="rId2" tooltip="Location of  Norway  (dark green)on the European continent  (dark grey)  —  [Legend]"/>
          </p:cNvPr>
          <p:cNvPicPr>
            <a:picLocks noChangeAspect="1" noChangeArrowheads="1"/>
          </p:cNvPicPr>
          <p:nvPr/>
        </p:nvPicPr>
        <p:blipFill>
          <a:blip r:embed="rId3" cstate="print"/>
          <a:srcRect/>
          <a:stretch>
            <a:fillRect/>
          </a:stretch>
        </p:blipFill>
        <p:spPr bwMode="auto">
          <a:xfrm>
            <a:off x="1259632" y="404664"/>
            <a:ext cx="2808312" cy="2358983"/>
          </a:xfrm>
          <a:prstGeom prst="rect">
            <a:avLst/>
          </a:prstGeom>
          <a:noFill/>
        </p:spPr>
      </p:pic>
      <p:pic>
        <p:nvPicPr>
          <p:cNvPr id="54276" name="Picture 4" descr="File:Flag of Norway.svg">
            <a:hlinkClick r:id="rId4"/>
          </p:cNvPr>
          <p:cNvPicPr>
            <a:picLocks noChangeAspect="1" noChangeArrowheads="1"/>
          </p:cNvPicPr>
          <p:nvPr/>
        </p:nvPicPr>
        <p:blipFill>
          <a:blip r:embed="rId5" cstate="print"/>
          <a:srcRect/>
          <a:stretch>
            <a:fillRect/>
          </a:stretch>
        </p:blipFill>
        <p:spPr bwMode="auto">
          <a:xfrm>
            <a:off x="4572000" y="404664"/>
            <a:ext cx="3266340" cy="2376263"/>
          </a:xfrm>
          <a:prstGeom prst="rect">
            <a:avLst/>
          </a:prstGeom>
          <a:noFill/>
        </p:spPr>
      </p:pic>
      <p:sp>
        <p:nvSpPr>
          <p:cNvPr id="5" name="TextBox 4"/>
          <p:cNvSpPr txBox="1"/>
          <p:nvPr/>
        </p:nvSpPr>
        <p:spPr>
          <a:xfrm>
            <a:off x="1619672" y="2996952"/>
            <a:ext cx="7007046" cy="3416320"/>
          </a:xfrm>
          <a:prstGeom prst="rect">
            <a:avLst/>
          </a:prstGeom>
          <a:noFill/>
        </p:spPr>
        <p:txBody>
          <a:bodyPr wrap="none" rtlCol="0">
            <a:spAutoFit/>
          </a:bodyPr>
          <a:lstStyle/>
          <a:p>
            <a:r>
              <a:rPr lang="nb-NO" sz="3600" dirty="0" smtClean="0">
                <a:solidFill>
                  <a:srgbClr val="FFFF00"/>
                </a:solidFill>
              </a:rPr>
              <a:t>Area</a:t>
            </a:r>
            <a:r>
              <a:rPr lang="nb-NO" sz="3600" dirty="0" smtClean="0"/>
              <a:t>			</a:t>
            </a:r>
            <a:r>
              <a:rPr lang="en-US" sz="3600" dirty="0" smtClean="0">
                <a:solidFill>
                  <a:srgbClr val="FFFF00"/>
                </a:solidFill>
              </a:rPr>
              <a:t>385,252 km</a:t>
            </a:r>
            <a:r>
              <a:rPr lang="en-US" sz="3600" baseline="30000" dirty="0" smtClean="0">
                <a:solidFill>
                  <a:srgbClr val="FFFF00"/>
                </a:solidFill>
              </a:rPr>
              <a:t>2</a:t>
            </a:r>
          </a:p>
          <a:p>
            <a:r>
              <a:rPr lang="nb-NO" sz="3600" dirty="0" err="1" smtClean="0">
                <a:solidFill>
                  <a:srgbClr val="FFFF00"/>
                </a:solidFill>
              </a:rPr>
              <a:t>Population</a:t>
            </a:r>
            <a:r>
              <a:rPr lang="nb-NO" sz="3600" dirty="0" smtClean="0">
                <a:solidFill>
                  <a:srgbClr val="FFFF00"/>
                </a:solidFill>
              </a:rPr>
              <a:t>		    4,907,000</a:t>
            </a:r>
          </a:p>
          <a:p>
            <a:r>
              <a:rPr lang="nb-NO" sz="3600" dirty="0" smtClean="0">
                <a:solidFill>
                  <a:srgbClr val="FFFF00"/>
                </a:solidFill>
              </a:rPr>
              <a:t>Kingdom </a:t>
            </a:r>
            <a:r>
              <a:rPr lang="nb-NO" sz="3600" dirty="0" err="1" smtClean="0">
                <a:solidFill>
                  <a:srgbClr val="FFFF00"/>
                </a:solidFill>
              </a:rPr>
              <a:t>since</a:t>
            </a:r>
            <a:r>
              <a:rPr lang="nb-NO" sz="3600" dirty="0" smtClean="0">
                <a:solidFill>
                  <a:srgbClr val="FFFF00"/>
                </a:solidFill>
              </a:rPr>
              <a:t>		 874 AD</a:t>
            </a:r>
          </a:p>
          <a:p>
            <a:r>
              <a:rPr lang="nb-NO" sz="3600" dirty="0" err="1" smtClean="0">
                <a:solidFill>
                  <a:srgbClr val="FFFF00"/>
                </a:solidFill>
              </a:rPr>
              <a:t>Modern</a:t>
            </a:r>
            <a:r>
              <a:rPr lang="nb-NO" sz="3600" dirty="0" smtClean="0">
                <a:solidFill>
                  <a:srgbClr val="FFFF00"/>
                </a:solidFill>
              </a:rPr>
              <a:t> </a:t>
            </a:r>
            <a:r>
              <a:rPr lang="nb-NO" sz="3600" dirty="0" err="1" smtClean="0">
                <a:solidFill>
                  <a:srgbClr val="FFFF00"/>
                </a:solidFill>
              </a:rPr>
              <a:t>constitution</a:t>
            </a:r>
            <a:r>
              <a:rPr lang="nb-NO" sz="3600" dirty="0" smtClean="0">
                <a:solidFill>
                  <a:srgbClr val="FFFF00"/>
                </a:solidFill>
              </a:rPr>
              <a:t>	1814 AD</a:t>
            </a:r>
          </a:p>
          <a:p>
            <a:endParaRPr lang="nb-NO" sz="3600" dirty="0" smtClean="0">
              <a:solidFill>
                <a:srgbClr val="FFFF00"/>
              </a:solidFill>
            </a:endParaRPr>
          </a:p>
          <a:p>
            <a:r>
              <a:rPr lang="nb-NO" sz="3600" dirty="0" smtClean="0">
                <a:solidFill>
                  <a:srgbClr val="FFFF00"/>
                </a:solidFill>
              </a:rPr>
              <a:t>Independent – not </a:t>
            </a:r>
            <a:r>
              <a:rPr lang="nb-NO" sz="3600" dirty="0" err="1" smtClean="0">
                <a:solidFill>
                  <a:srgbClr val="FFFF00"/>
                </a:solidFill>
              </a:rPr>
              <a:t>member</a:t>
            </a:r>
            <a:r>
              <a:rPr lang="nb-NO" sz="3600" dirty="0" smtClean="0">
                <a:solidFill>
                  <a:srgbClr val="FFFF00"/>
                </a:solidFill>
              </a:rPr>
              <a:t> </a:t>
            </a:r>
            <a:r>
              <a:rPr lang="nb-NO" sz="3600" dirty="0" err="1" smtClean="0">
                <a:solidFill>
                  <a:srgbClr val="FFFF00"/>
                </a:solidFill>
              </a:rPr>
              <a:t>of</a:t>
            </a:r>
            <a:r>
              <a:rPr lang="nb-NO" sz="3600" dirty="0" smtClean="0">
                <a:solidFill>
                  <a:srgbClr val="FFFF00"/>
                </a:solidFill>
              </a:rPr>
              <a:t> EU</a:t>
            </a:r>
            <a:endParaRPr lang="nb-NO" sz="3600" dirty="0">
              <a:solidFill>
                <a:srgbClr val="FFFF00"/>
              </a:solidFill>
            </a:endParaRPr>
          </a:p>
        </p:txBody>
      </p:sp>
      <p:pic>
        <p:nvPicPr>
          <p:cNvPr id="7" name="Picture 6" descr="http://upload.wikimedia.org/wikipedia/commons/thumb/f/f7/Coat_of_Arms_of_Norway.svg/85px-Coat_of_Arms_of_Norway.svg.png">
            <a:hlinkClick r:id="rId6" tooltip="Coat of arms of Norway"/>
          </p:cNvPr>
          <p:cNvPicPr>
            <a:picLocks noChangeAspect="1" noChangeArrowheads="1"/>
          </p:cNvPicPr>
          <p:nvPr/>
        </p:nvPicPr>
        <p:blipFill>
          <a:blip r:embed="rId7" cstate="print"/>
          <a:srcRect/>
          <a:stretch>
            <a:fillRect/>
          </a:stretch>
        </p:blipFill>
        <p:spPr bwMode="auto">
          <a:xfrm>
            <a:off x="611560" y="3645024"/>
            <a:ext cx="874045" cy="1562999"/>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nb-NO" smtClean="0"/>
              <a:t>Bacteriology</a:t>
            </a:r>
          </a:p>
        </p:txBody>
      </p:sp>
      <p:sp>
        <p:nvSpPr>
          <p:cNvPr id="7171" name="Content Placeholder 2"/>
          <p:cNvSpPr>
            <a:spLocks noGrp="1"/>
          </p:cNvSpPr>
          <p:nvPr>
            <p:ph sz="half" idx="1"/>
          </p:nvPr>
        </p:nvSpPr>
        <p:spPr/>
        <p:txBody>
          <a:bodyPr/>
          <a:lstStyle/>
          <a:p>
            <a:pPr eaLnBrk="1" hangingPunct="1"/>
            <a:r>
              <a:rPr lang="nb-NO" sz="1600" dirty="0" err="1" smtClean="0"/>
              <a:t>Leeuwenhoek</a:t>
            </a:r>
            <a:r>
              <a:rPr lang="nb-NO" sz="1600" dirty="0" smtClean="0"/>
              <a:t> </a:t>
            </a:r>
          </a:p>
          <a:p>
            <a:pPr eaLnBrk="1" hangingPunct="1"/>
            <a:r>
              <a:rPr lang="nb-NO" sz="1600" dirty="0" smtClean="0"/>
              <a:t>Miller</a:t>
            </a:r>
          </a:p>
          <a:p>
            <a:pPr eaLnBrk="1" hangingPunct="1"/>
            <a:r>
              <a:rPr lang="nb-NO" sz="1600" dirty="0" err="1" smtClean="0"/>
              <a:t>Kakehashi</a:t>
            </a:r>
            <a:endParaRPr lang="nb-NO" sz="1600" dirty="0" smtClean="0"/>
          </a:p>
          <a:p>
            <a:pPr eaLnBrk="1" hangingPunct="1"/>
            <a:r>
              <a:rPr lang="nb-NO" sz="3600" b="1" dirty="0" err="1" smtClean="0">
                <a:solidFill>
                  <a:srgbClr val="FF0000"/>
                </a:solidFill>
              </a:rPr>
              <a:t>Bergenholtz</a:t>
            </a:r>
            <a:endParaRPr lang="nb-NO" sz="3600" b="1" dirty="0" smtClean="0">
              <a:solidFill>
                <a:srgbClr val="FF0000"/>
              </a:solidFill>
            </a:endParaRPr>
          </a:p>
          <a:p>
            <a:pPr eaLnBrk="1" hangingPunct="1"/>
            <a:r>
              <a:rPr lang="nb-NO" sz="3600" b="1" dirty="0" err="1" smtClean="0">
                <a:solidFill>
                  <a:srgbClr val="FF0000"/>
                </a:solidFill>
              </a:rPr>
              <a:t>Katz</a:t>
            </a:r>
            <a:endParaRPr lang="nb-NO" sz="3600" b="1" dirty="0" smtClean="0">
              <a:solidFill>
                <a:srgbClr val="FF0000"/>
              </a:solidFill>
            </a:endParaRPr>
          </a:p>
          <a:p>
            <a:pPr eaLnBrk="1" hangingPunct="1"/>
            <a:r>
              <a:rPr lang="nb-NO" sz="3600" b="1" dirty="0" smtClean="0">
                <a:solidFill>
                  <a:srgbClr val="FF0000"/>
                </a:solidFill>
              </a:rPr>
              <a:t>Sundqvist:</a:t>
            </a:r>
            <a:r>
              <a:rPr lang="nb-NO" sz="3600" dirty="0" smtClean="0">
                <a:solidFill>
                  <a:srgbClr val="FF0000"/>
                </a:solidFill>
              </a:rPr>
              <a:t/>
            </a:r>
            <a:br>
              <a:rPr lang="nb-NO" sz="3600" dirty="0" smtClean="0">
                <a:solidFill>
                  <a:srgbClr val="FF0000"/>
                </a:solidFill>
              </a:rPr>
            </a:br>
            <a:r>
              <a:rPr lang="nb-NO" sz="3600" dirty="0" err="1" smtClean="0"/>
              <a:t>If</a:t>
            </a:r>
            <a:r>
              <a:rPr lang="nb-NO" sz="3600" dirty="0" smtClean="0"/>
              <a:t> </a:t>
            </a:r>
            <a:r>
              <a:rPr lang="nb-NO" sz="3600" dirty="0" err="1" smtClean="0"/>
              <a:t>no</a:t>
            </a:r>
            <a:r>
              <a:rPr lang="nb-NO" sz="3600" dirty="0" smtClean="0"/>
              <a:t> </a:t>
            </a:r>
            <a:r>
              <a:rPr lang="nb-NO" sz="3600" dirty="0" err="1" smtClean="0"/>
              <a:t>bacteria</a:t>
            </a:r>
            <a:r>
              <a:rPr lang="nb-NO" sz="3600" dirty="0" smtClean="0"/>
              <a:t>, </a:t>
            </a:r>
            <a:r>
              <a:rPr lang="nb-NO" sz="3600" dirty="0" err="1" smtClean="0"/>
              <a:t>no</a:t>
            </a:r>
            <a:r>
              <a:rPr lang="nb-NO" sz="3600" dirty="0" smtClean="0"/>
              <a:t> </a:t>
            </a:r>
            <a:r>
              <a:rPr lang="nb-NO" sz="3600" dirty="0" err="1" smtClean="0"/>
              <a:t>lesion</a:t>
            </a:r>
            <a:endParaRPr lang="nb-NO" sz="3600" dirty="0" smtClean="0"/>
          </a:p>
          <a:p>
            <a:pPr eaLnBrk="1" hangingPunct="1"/>
            <a:r>
              <a:rPr lang="nb-NO" sz="1600" dirty="0" err="1" smtClean="0"/>
              <a:t>Möller</a:t>
            </a:r>
            <a:endParaRPr lang="nb-NO" sz="1600" dirty="0" smtClean="0"/>
          </a:p>
          <a:p>
            <a:pPr eaLnBrk="1" hangingPunct="1"/>
            <a:r>
              <a:rPr lang="nb-NO" sz="1600" dirty="0" smtClean="0"/>
              <a:t>Siqueira</a:t>
            </a:r>
          </a:p>
        </p:txBody>
      </p:sp>
      <p:graphicFrame>
        <p:nvGraphicFramePr>
          <p:cNvPr id="1026" name="Object 2"/>
          <p:cNvGraphicFramePr>
            <a:graphicFrameLocks noChangeAspect="1"/>
          </p:cNvGraphicFramePr>
          <p:nvPr/>
        </p:nvGraphicFramePr>
        <p:xfrm>
          <a:off x="4211960" y="3573016"/>
          <a:ext cx="4563263" cy="3044552"/>
        </p:xfrm>
        <a:graphic>
          <a:graphicData uri="http://schemas.openxmlformats.org/presentationml/2006/ole">
            <p:oleObj spid="_x0000_s1026" name="Diagram" r:id="rId3" imgW="6096000" imgH="4067175" progId="MSGraph.Chart.8">
              <p:embed followColorScheme="full"/>
            </p:oleObj>
          </a:graphicData>
        </a:graphic>
      </p:graphicFrame>
      <p:pic>
        <p:nvPicPr>
          <p:cNvPr id="6" name="Picture 5" descr="KTonsbergNecrosis.jpg"/>
          <p:cNvPicPr>
            <a:picLocks noChangeAspect="1"/>
          </p:cNvPicPr>
          <p:nvPr/>
        </p:nvPicPr>
        <p:blipFill>
          <a:blip r:embed="rId4" cstate="print"/>
          <a:stretch>
            <a:fillRect/>
          </a:stretch>
        </p:blipFill>
        <p:spPr>
          <a:xfrm>
            <a:off x="6660232" y="404663"/>
            <a:ext cx="2105002" cy="3133801"/>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lgn="l" eaLnBrk="1" hangingPunct="1"/>
            <a:r>
              <a:rPr lang="nb-NO" dirty="0" err="1" smtClean="0"/>
              <a:t>Bacteriology</a:t>
            </a:r>
            <a:r>
              <a:rPr lang="nb-NO" dirty="0" smtClean="0"/>
              <a:t>                </a:t>
            </a:r>
          </a:p>
        </p:txBody>
      </p:sp>
      <p:sp>
        <p:nvSpPr>
          <p:cNvPr id="7171" name="Content Placeholder 2"/>
          <p:cNvSpPr>
            <a:spLocks noGrp="1"/>
          </p:cNvSpPr>
          <p:nvPr>
            <p:ph sz="half" idx="1"/>
          </p:nvPr>
        </p:nvSpPr>
        <p:spPr/>
        <p:txBody>
          <a:bodyPr/>
          <a:lstStyle/>
          <a:p>
            <a:pPr eaLnBrk="1" hangingPunct="1"/>
            <a:r>
              <a:rPr lang="nb-NO" sz="1600" dirty="0" err="1" smtClean="0"/>
              <a:t>Leeuwenhoek</a:t>
            </a:r>
            <a:r>
              <a:rPr lang="nb-NO" sz="1600" dirty="0" smtClean="0"/>
              <a:t> </a:t>
            </a:r>
          </a:p>
          <a:p>
            <a:pPr eaLnBrk="1" hangingPunct="1"/>
            <a:r>
              <a:rPr lang="nb-NO" sz="1600" dirty="0" smtClean="0"/>
              <a:t>Miller</a:t>
            </a:r>
          </a:p>
          <a:p>
            <a:pPr eaLnBrk="1" hangingPunct="1"/>
            <a:r>
              <a:rPr lang="nb-NO" sz="1600" dirty="0" err="1" smtClean="0"/>
              <a:t>Kakehashi</a:t>
            </a:r>
            <a:endParaRPr lang="nb-NO" sz="1600" dirty="0" smtClean="0"/>
          </a:p>
          <a:p>
            <a:pPr eaLnBrk="1" hangingPunct="1"/>
            <a:r>
              <a:rPr lang="nb-NO" sz="1600" dirty="0" err="1" smtClean="0"/>
              <a:t>Bergenholtz</a:t>
            </a:r>
            <a:endParaRPr lang="nb-NO" sz="1600" dirty="0" smtClean="0"/>
          </a:p>
          <a:p>
            <a:pPr eaLnBrk="1" hangingPunct="1"/>
            <a:r>
              <a:rPr lang="nb-NO" sz="1600" dirty="0" err="1" smtClean="0"/>
              <a:t>Katz</a:t>
            </a:r>
            <a:endParaRPr lang="nb-NO" sz="1600" dirty="0" smtClean="0"/>
          </a:p>
          <a:p>
            <a:pPr eaLnBrk="1" hangingPunct="1"/>
            <a:r>
              <a:rPr lang="nb-NO" sz="1600" dirty="0" smtClean="0"/>
              <a:t>Sundqvist</a:t>
            </a:r>
          </a:p>
          <a:p>
            <a:pPr eaLnBrk="1" hangingPunct="1"/>
            <a:r>
              <a:rPr lang="nb-NO" sz="3600" dirty="0" err="1" smtClean="0">
                <a:solidFill>
                  <a:srgbClr val="FF0000"/>
                </a:solidFill>
              </a:rPr>
              <a:t>Möller</a:t>
            </a:r>
            <a:r>
              <a:rPr lang="nb-NO" sz="3600" dirty="0" smtClean="0">
                <a:solidFill>
                  <a:srgbClr val="FF0000"/>
                </a:solidFill>
              </a:rPr>
              <a:t>:</a:t>
            </a:r>
            <a:r>
              <a:rPr lang="nb-NO" sz="3600" dirty="0" smtClean="0"/>
              <a:t/>
            </a:r>
            <a:br>
              <a:rPr lang="nb-NO" sz="3600" dirty="0" smtClean="0"/>
            </a:br>
            <a:r>
              <a:rPr lang="nb-NO" sz="3600" dirty="0" err="1" smtClean="0"/>
              <a:t>Ecology</a:t>
            </a:r>
            <a:r>
              <a:rPr lang="nb-NO" sz="3600" dirty="0" smtClean="0"/>
              <a:t> </a:t>
            </a:r>
            <a:r>
              <a:rPr lang="nb-NO" sz="3600" dirty="0" err="1" smtClean="0"/>
              <a:t>of</a:t>
            </a:r>
            <a:r>
              <a:rPr lang="nb-NO" sz="3600" dirty="0" smtClean="0"/>
              <a:t> </a:t>
            </a:r>
            <a:r>
              <a:rPr lang="nb-NO" sz="3600" dirty="0" err="1" smtClean="0"/>
              <a:t>microorganisms</a:t>
            </a:r>
            <a:r>
              <a:rPr lang="nb-NO" sz="3600" dirty="0" smtClean="0"/>
              <a:t> in </a:t>
            </a:r>
            <a:r>
              <a:rPr lang="nb-NO" sz="3600" dirty="0" err="1" smtClean="0"/>
              <a:t>the</a:t>
            </a:r>
            <a:r>
              <a:rPr lang="nb-NO" sz="3600" dirty="0" smtClean="0"/>
              <a:t> </a:t>
            </a:r>
            <a:r>
              <a:rPr lang="nb-NO" sz="3600" dirty="0" err="1" smtClean="0"/>
              <a:t>root</a:t>
            </a:r>
            <a:r>
              <a:rPr lang="nb-NO" sz="3600" dirty="0" smtClean="0"/>
              <a:t> </a:t>
            </a:r>
            <a:r>
              <a:rPr lang="nb-NO" sz="3600" dirty="0" err="1" smtClean="0"/>
              <a:t>canal</a:t>
            </a:r>
            <a:endParaRPr lang="nb-NO" sz="3600" dirty="0" smtClean="0"/>
          </a:p>
          <a:p>
            <a:pPr eaLnBrk="1" hangingPunct="1"/>
            <a:r>
              <a:rPr lang="nb-NO" sz="1600" dirty="0" smtClean="0"/>
              <a:t>Siqueira</a:t>
            </a:r>
          </a:p>
        </p:txBody>
      </p:sp>
      <p:pic>
        <p:nvPicPr>
          <p:cNvPr id="6" name="Picture 4" descr="04Berg Patog"/>
          <p:cNvPicPr>
            <a:picLocks noChangeAspect="1" noChangeArrowheads="1"/>
          </p:cNvPicPr>
          <p:nvPr/>
        </p:nvPicPr>
        <p:blipFill>
          <a:blip r:embed="rId2" cstate="print">
            <a:lum bright="-12000" contrast="36000"/>
          </a:blip>
          <a:srcRect/>
          <a:stretch>
            <a:fillRect/>
          </a:stretch>
        </p:blipFill>
        <p:spPr bwMode="auto">
          <a:xfrm>
            <a:off x="5076056" y="548680"/>
            <a:ext cx="3236912" cy="570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nb-NO" smtClean="0"/>
              <a:t>Bacteriology</a:t>
            </a:r>
          </a:p>
        </p:txBody>
      </p:sp>
      <p:sp>
        <p:nvSpPr>
          <p:cNvPr id="7171" name="Content Placeholder 2"/>
          <p:cNvSpPr>
            <a:spLocks noGrp="1"/>
          </p:cNvSpPr>
          <p:nvPr>
            <p:ph sz="half" idx="1"/>
          </p:nvPr>
        </p:nvSpPr>
        <p:spPr/>
        <p:txBody>
          <a:bodyPr/>
          <a:lstStyle/>
          <a:p>
            <a:pPr eaLnBrk="1" hangingPunct="1"/>
            <a:r>
              <a:rPr lang="nb-NO" sz="1100" dirty="0" err="1" smtClean="0"/>
              <a:t>Leeuwenhoek</a:t>
            </a:r>
            <a:r>
              <a:rPr lang="nb-NO" sz="1100" dirty="0" smtClean="0"/>
              <a:t> </a:t>
            </a:r>
          </a:p>
          <a:p>
            <a:pPr eaLnBrk="1" hangingPunct="1"/>
            <a:r>
              <a:rPr lang="nb-NO" sz="1100" dirty="0" smtClean="0"/>
              <a:t>Miller</a:t>
            </a:r>
          </a:p>
          <a:p>
            <a:pPr eaLnBrk="1" hangingPunct="1"/>
            <a:r>
              <a:rPr lang="nb-NO" sz="1100" dirty="0" err="1" smtClean="0"/>
              <a:t>Kakehashi</a:t>
            </a:r>
            <a:endParaRPr lang="nb-NO" sz="1100" dirty="0" smtClean="0"/>
          </a:p>
          <a:p>
            <a:pPr eaLnBrk="1" hangingPunct="1"/>
            <a:r>
              <a:rPr lang="nb-NO" sz="1100" dirty="0" err="1" smtClean="0"/>
              <a:t>Bergenholtz</a:t>
            </a:r>
            <a:endParaRPr lang="nb-NO" sz="1100" dirty="0" smtClean="0"/>
          </a:p>
          <a:p>
            <a:pPr eaLnBrk="1" hangingPunct="1"/>
            <a:r>
              <a:rPr lang="nb-NO" sz="1100" dirty="0" err="1" smtClean="0"/>
              <a:t>Katz</a:t>
            </a:r>
            <a:endParaRPr lang="nb-NO" sz="1100" dirty="0" smtClean="0"/>
          </a:p>
          <a:p>
            <a:pPr eaLnBrk="1" hangingPunct="1"/>
            <a:r>
              <a:rPr lang="nb-NO" sz="1100" dirty="0" smtClean="0"/>
              <a:t>Sundqvist</a:t>
            </a:r>
          </a:p>
          <a:p>
            <a:pPr eaLnBrk="1" hangingPunct="1"/>
            <a:r>
              <a:rPr lang="nb-NO" sz="1100" dirty="0" err="1" smtClean="0"/>
              <a:t>Möller</a:t>
            </a:r>
            <a:endParaRPr lang="nb-NO" sz="1100" dirty="0" smtClean="0"/>
          </a:p>
          <a:p>
            <a:pPr eaLnBrk="1" hangingPunct="1"/>
            <a:r>
              <a:rPr lang="nb-NO" sz="3200" dirty="0" smtClean="0">
                <a:solidFill>
                  <a:srgbClr val="FF0000"/>
                </a:solidFill>
              </a:rPr>
              <a:t>Siqueira:	</a:t>
            </a:r>
            <a:r>
              <a:rPr lang="nb-NO" sz="3200" dirty="0" smtClean="0"/>
              <a:t/>
            </a:r>
            <a:br>
              <a:rPr lang="nb-NO" sz="3200" dirty="0" smtClean="0"/>
            </a:br>
            <a:r>
              <a:rPr lang="nb-NO" sz="3200" dirty="0" err="1" smtClean="0"/>
              <a:t>molecular</a:t>
            </a:r>
            <a:r>
              <a:rPr lang="nb-NO" sz="3200" dirty="0" smtClean="0"/>
              <a:t> and </a:t>
            </a:r>
            <a:r>
              <a:rPr lang="nb-NO" sz="3200" dirty="0" err="1" smtClean="0"/>
              <a:t>genetic</a:t>
            </a:r>
            <a:r>
              <a:rPr lang="nb-NO" sz="3200" dirty="0" smtClean="0"/>
              <a:t> </a:t>
            </a:r>
            <a:r>
              <a:rPr lang="nb-NO" sz="3200" dirty="0" err="1" smtClean="0"/>
              <a:t>methods</a:t>
            </a:r>
            <a:r>
              <a:rPr lang="nb-NO" sz="3200" dirty="0" smtClean="0"/>
              <a:t> for </a:t>
            </a:r>
            <a:r>
              <a:rPr lang="nb-NO" sz="3200" dirty="0" err="1" smtClean="0"/>
              <a:t>characterization</a:t>
            </a:r>
            <a:endParaRPr lang="nb-NO" sz="3200" dirty="0" smtClean="0"/>
          </a:p>
        </p:txBody>
      </p:sp>
      <p:sp>
        <p:nvSpPr>
          <p:cNvPr id="7172" name="Content Placeholder 3"/>
          <p:cNvSpPr>
            <a:spLocks noGrp="1"/>
          </p:cNvSpPr>
          <p:nvPr>
            <p:ph sz="half" idx="2"/>
          </p:nvPr>
        </p:nvSpPr>
        <p:spPr/>
        <p:txBody>
          <a:bodyPr/>
          <a:lstStyle/>
          <a:p>
            <a:pPr eaLnBrk="1" hangingPunct="1"/>
            <a:r>
              <a:rPr lang="nb-NO" dirty="0" smtClean="0"/>
              <a:t>A </a:t>
            </a:r>
            <a:r>
              <a:rPr lang="nb-NO" dirty="0" err="1" smtClean="0"/>
              <a:t>better</a:t>
            </a:r>
            <a:r>
              <a:rPr lang="nb-NO" dirty="0" smtClean="0"/>
              <a:t> </a:t>
            </a:r>
            <a:r>
              <a:rPr lang="nb-NO" dirty="0" err="1" smtClean="0"/>
              <a:t>understanding</a:t>
            </a:r>
            <a:r>
              <a:rPr lang="nb-NO" dirty="0" smtClean="0"/>
              <a:t> </a:t>
            </a:r>
            <a:r>
              <a:rPr lang="nb-NO" dirty="0" err="1" smtClean="0"/>
              <a:t>of</a:t>
            </a:r>
            <a:r>
              <a:rPr lang="nb-NO" dirty="0" smtClean="0"/>
              <a:t> </a:t>
            </a:r>
            <a:r>
              <a:rPr lang="nb-NO" dirty="0" err="1" smtClean="0"/>
              <a:t>the</a:t>
            </a:r>
            <a:r>
              <a:rPr lang="nb-NO" dirty="0" smtClean="0"/>
              <a:t> </a:t>
            </a:r>
            <a:r>
              <a:rPr lang="nb-NO" dirty="0" err="1" smtClean="0"/>
              <a:t>differential</a:t>
            </a:r>
            <a:r>
              <a:rPr lang="nb-NO" dirty="0" smtClean="0"/>
              <a:t> </a:t>
            </a:r>
            <a:r>
              <a:rPr lang="nb-NO" dirty="0" err="1" smtClean="0"/>
              <a:t>colonization</a:t>
            </a:r>
            <a:r>
              <a:rPr lang="nb-NO" dirty="0" smtClean="0"/>
              <a:t> at </a:t>
            </a:r>
            <a:r>
              <a:rPr lang="nb-NO" dirty="0" err="1" smtClean="0"/>
              <a:t>different</a:t>
            </a:r>
            <a:r>
              <a:rPr lang="nb-NO" dirty="0" smtClean="0"/>
              <a:t> locations and in </a:t>
            </a:r>
            <a:r>
              <a:rPr lang="nb-NO" dirty="0" err="1" smtClean="0"/>
              <a:t>different</a:t>
            </a:r>
            <a:r>
              <a:rPr lang="nb-NO" dirty="0" smtClean="0"/>
              <a:t> stages </a:t>
            </a:r>
            <a:r>
              <a:rPr lang="nb-NO" dirty="0" err="1" smtClean="0"/>
              <a:t>of</a:t>
            </a:r>
            <a:r>
              <a:rPr lang="nb-NO" dirty="0" smtClean="0"/>
              <a:t> </a:t>
            </a:r>
            <a:r>
              <a:rPr lang="nb-NO" dirty="0" err="1" smtClean="0"/>
              <a:t>infection</a:t>
            </a:r>
            <a:endParaRPr lang="nb-NO" dirty="0" smtClean="0"/>
          </a:p>
          <a:p>
            <a:pPr eaLnBrk="1" hangingPunct="1"/>
            <a:r>
              <a:rPr lang="nb-NO" dirty="0" err="1" smtClean="0"/>
              <a:t>Siqueira</a:t>
            </a:r>
            <a:r>
              <a:rPr lang="nb-NO" dirty="0" smtClean="0"/>
              <a:t> in Ørstavik &amp; Pitt Ford: </a:t>
            </a:r>
            <a:r>
              <a:rPr lang="nb-NO" dirty="0" err="1" smtClean="0"/>
              <a:t>Essential</a:t>
            </a:r>
            <a:r>
              <a:rPr lang="nb-NO" dirty="0" smtClean="0"/>
              <a:t> </a:t>
            </a:r>
            <a:r>
              <a:rPr lang="nb-NO" dirty="0" err="1" smtClean="0"/>
              <a:t>Endodontology</a:t>
            </a:r>
            <a:r>
              <a:rPr lang="nb-NO" dirty="0" smtClean="0"/>
              <a:t>, 2008</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nb-NO" smtClean="0"/>
              <a:t>Bacteriology</a:t>
            </a:r>
          </a:p>
        </p:txBody>
      </p:sp>
      <p:sp>
        <p:nvSpPr>
          <p:cNvPr id="8195" name="Content Placeholder 2"/>
          <p:cNvSpPr>
            <a:spLocks noGrp="1"/>
          </p:cNvSpPr>
          <p:nvPr>
            <p:ph sz="half" idx="1"/>
          </p:nvPr>
        </p:nvSpPr>
        <p:spPr/>
        <p:txBody>
          <a:bodyPr/>
          <a:lstStyle/>
          <a:p>
            <a:pPr eaLnBrk="1" hangingPunct="1"/>
            <a:r>
              <a:rPr lang="nb-NO" dirty="0" err="1" smtClean="0"/>
              <a:t>Primary</a:t>
            </a:r>
            <a:r>
              <a:rPr lang="nb-NO" dirty="0" smtClean="0"/>
              <a:t> </a:t>
            </a:r>
            <a:r>
              <a:rPr lang="nb-NO" dirty="0" err="1" smtClean="0"/>
              <a:t>apical</a:t>
            </a:r>
            <a:r>
              <a:rPr lang="nb-NO" dirty="0" smtClean="0"/>
              <a:t> </a:t>
            </a:r>
            <a:r>
              <a:rPr lang="nb-NO" dirty="0" err="1" smtClean="0"/>
              <a:t>periodontitis</a:t>
            </a:r>
            <a:endParaRPr lang="nb-NO" dirty="0" smtClean="0"/>
          </a:p>
          <a:p>
            <a:pPr lvl="1" eaLnBrk="1" hangingPunct="1"/>
            <a:r>
              <a:rPr lang="nb-NO" dirty="0" err="1" smtClean="0"/>
              <a:t>Complex</a:t>
            </a:r>
            <a:r>
              <a:rPr lang="nb-NO" dirty="0" smtClean="0"/>
              <a:t>, </a:t>
            </a:r>
            <a:r>
              <a:rPr lang="nb-NO" dirty="0" err="1" smtClean="0"/>
              <a:t>but</a:t>
            </a:r>
            <a:r>
              <a:rPr lang="nb-NO" dirty="0" smtClean="0"/>
              <a:t> </a:t>
            </a:r>
            <a:r>
              <a:rPr lang="nb-NO" dirty="0" err="1" smtClean="0"/>
              <a:t>managable</a:t>
            </a:r>
            <a:r>
              <a:rPr lang="nb-NO" dirty="0" smtClean="0"/>
              <a:t> </a:t>
            </a:r>
            <a:r>
              <a:rPr lang="nb-NO" dirty="0" err="1" smtClean="0"/>
              <a:t>microbial</a:t>
            </a:r>
            <a:r>
              <a:rPr lang="nb-NO" dirty="0" smtClean="0"/>
              <a:t> flora</a:t>
            </a:r>
          </a:p>
          <a:p>
            <a:pPr lvl="1" eaLnBrk="1" hangingPunct="1"/>
            <a:r>
              <a:rPr lang="nb-NO" dirty="0" smtClean="0"/>
              <a:t>Do it right first time</a:t>
            </a:r>
          </a:p>
          <a:p>
            <a:pPr lvl="1" eaLnBrk="1" hangingPunct="1"/>
            <a:r>
              <a:rPr lang="nb-NO" dirty="0" err="1" smtClean="0"/>
              <a:t>If</a:t>
            </a:r>
            <a:r>
              <a:rPr lang="nb-NO" dirty="0" smtClean="0"/>
              <a:t> </a:t>
            </a:r>
            <a:r>
              <a:rPr lang="nb-NO" dirty="0" err="1" smtClean="0"/>
              <a:t>you</a:t>
            </a:r>
            <a:r>
              <a:rPr lang="nb-NO" dirty="0" smtClean="0"/>
              <a:t> </a:t>
            </a:r>
            <a:r>
              <a:rPr lang="nb-NO" dirty="0" err="1" smtClean="0"/>
              <a:t>don’t</a:t>
            </a:r>
            <a:r>
              <a:rPr lang="nb-NO" dirty="0" smtClean="0"/>
              <a:t> have </a:t>
            </a:r>
            <a:r>
              <a:rPr lang="nb-NO" dirty="0" err="1" smtClean="0"/>
              <a:t>the</a:t>
            </a:r>
            <a:r>
              <a:rPr lang="nb-NO" dirty="0" smtClean="0"/>
              <a:t> time to do it right, </a:t>
            </a:r>
            <a:r>
              <a:rPr lang="nb-NO" dirty="0" err="1" smtClean="0"/>
              <a:t>when</a:t>
            </a:r>
            <a:r>
              <a:rPr lang="nb-NO" dirty="0" smtClean="0"/>
              <a:t> </a:t>
            </a:r>
            <a:r>
              <a:rPr lang="nb-NO" dirty="0" err="1" smtClean="0"/>
              <a:t>will</a:t>
            </a:r>
            <a:r>
              <a:rPr lang="nb-NO" dirty="0" smtClean="0"/>
              <a:t> </a:t>
            </a:r>
            <a:r>
              <a:rPr lang="nb-NO" dirty="0" err="1" smtClean="0"/>
              <a:t>you</a:t>
            </a:r>
            <a:r>
              <a:rPr lang="nb-NO" dirty="0" smtClean="0"/>
              <a:t> </a:t>
            </a:r>
            <a:r>
              <a:rPr lang="nb-NO" dirty="0" err="1" smtClean="0"/>
              <a:t>find</a:t>
            </a:r>
            <a:r>
              <a:rPr lang="nb-NO" dirty="0" smtClean="0"/>
              <a:t> </a:t>
            </a:r>
            <a:r>
              <a:rPr lang="nb-NO" dirty="0" err="1" smtClean="0"/>
              <a:t>the</a:t>
            </a:r>
            <a:r>
              <a:rPr lang="nb-NO" dirty="0" smtClean="0"/>
              <a:t> time to do it over?</a:t>
            </a:r>
          </a:p>
        </p:txBody>
      </p:sp>
      <p:sp>
        <p:nvSpPr>
          <p:cNvPr id="8196" name="Content Placeholder 3"/>
          <p:cNvSpPr>
            <a:spLocks noGrp="1"/>
          </p:cNvSpPr>
          <p:nvPr>
            <p:ph sz="half" idx="2"/>
          </p:nvPr>
        </p:nvSpPr>
        <p:spPr/>
        <p:txBody>
          <a:bodyPr/>
          <a:lstStyle/>
          <a:p>
            <a:pPr eaLnBrk="1" hangingPunct="1"/>
            <a:r>
              <a:rPr lang="nb-NO" dirty="0" err="1" smtClean="0"/>
              <a:t>Secondary</a:t>
            </a:r>
            <a:r>
              <a:rPr lang="nb-NO" dirty="0" smtClean="0"/>
              <a:t> and persistent </a:t>
            </a:r>
            <a:r>
              <a:rPr lang="nb-NO" dirty="0" err="1" smtClean="0"/>
              <a:t>apical</a:t>
            </a:r>
            <a:r>
              <a:rPr lang="nb-NO" dirty="0" smtClean="0"/>
              <a:t> </a:t>
            </a:r>
            <a:r>
              <a:rPr lang="nb-NO" dirty="0" err="1" smtClean="0"/>
              <a:t>periodontitis</a:t>
            </a:r>
            <a:endParaRPr lang="nb-NO" dirty="0" smtClean="0"/>
          </a:p>
          <a:p>
            <a:pPr lvl="1" eaLnBrk="1" hangingPunct="1"/>
            <a:r>
              <a:rPr lang="nb-NO" dirty="0" err="1" smtClean="0"/>
              <a:t>Other</a:t>
            </a:r>
            <a:r>
              <a:rPr lang="nb-NO" dirty="0" smtClean="0"/>
              <a:t> </a:t>
            </a:r>
            <a:r>
              <a:rPr lang="nb-NO" dirty="0" err="1" smtClean="0"/>
              <a:t>microbes</a:t>
            </a:r>
            <a:r>
              <a:rPr lang="nb-NO" dirty="0" smtClean="0"/>
              <a:t> </a:t>
            </a:r>
            <a:r>
              <a:rPr lang="nb-NO" dirty="0" err="1" smtClean="0"/>
              <a:t>move</a:t>
            </a:r>
            <a:r>
              <a:rPr lang="nb-NO" dirty="0" smtClean="0"/>
              <a:t> in to </a:t>
            </a:r>
            <a:r>
              <a:rPr lang="nb-NO" dirty="0" err="1" smtClean="0"/>
              <a:t>take</a:t>
            </a:r>
            <a:r>
              <a:rPr lang="nb-NO" dirty="0" smtClean="0"/>
              <a:t> </a:t>
            </a:r>
            <a:r>
              <a:rPr lang="nb-NO" dirty="0" err="1" smtClean="0"/>
              <a:t>center</a:t>
            </a:r>
            <a:r>
              <a:rPr lang="nb-NO" dirty="0" smtClean="0"/>
              <a:t> stage</a:t>
            </a:r>
          </a:p>
          <a:p>
            <a:pPr lvl="1" eaLnBrk="1" hangingPunct="1"/>
            <a:r>
              <a:rPr lang="nb-NO" dirty="0" err="1" smtClean="0"/>
              <a:t>Some</a:t>
            </a:r>
            <a:r>
              <a:rPr lang="nb-NO" dirty="0" smtClean="0"/>
              <a:t> </a:t>
            </a:r>
            <a:r>
              <a:rPr lang="nb-NO" dirty="0" err="1" smtClean="0"/>
              <a:t>may</a:t>
            </a:r>
            <a:r>
              <a:rPr lang="nb-NO" dirty="0" smtClean="0"/>
              <a:t> be </a:t>
            </a:r>
            <a:r>
              <a:rPr lang="nb-NO" dirty="0" err="1" smtClean="0"/>
              <a:t>resistant</a:t>
            </a:r>
            <a:r>
              <a:rPr lang="nb-NO" dirty="0" smtClean="0"/>
              <a:t>, </a:t>
            </a:r>
            <a:r>
              <a:rPr lang="nb-NO" dirty="0" err="1" smtClean="0"/>
              <a:t>but</a:t>
            </a:r>
            <a:r>
              <a:rPr lang="nb-NO" dirty="0" smtClean="0"/>
              <a:t> </a:t>
            </a:r>
            <a:r>
              <a:rPr lang="nb-NO" dirty="0" err="1" smtClean="0"/>
              <a:t>of</a:t>
            </a:r>
            <a:r>
              <a:rPr lang="nb-NO" dirty="0" smtClean="0"/>
              <a:t> </a:t>
            </a:r>
            <a:r>
              <a:rPr lang="nb-NO" dirty="0" err="1" smtClean="0"/>
              <a:t>low</a:t>
            </a:r>
            <a:r>
              <a:rPr lang="nb-NO" dirty="0" smtClean="0"/>
              <a:t> </a:t>
            </a:r>
            <a:r>
              <a:rPr lang="nb-NO" dirty="0" err="1" smtClean="0"/>
              <a:t>pathogenicity</a:t>
            </a:r>
            <a:r>
              <a:rPr lang="nb-NO" dirty="0" smtClean="0"/>
              <a:t>,</a:t>
            </a:r>
          </a:p>
          <a:p>
            <a:pPr lvl="1" eaLnBrk="1" hangingPunct="1"/>
            <a:r>
              <a:rPr lang="nb-NO" dirty="0" err="1" smtClean="0"/>
              <a:t>others</a:t>
            </a:r>
            <a:r>
              <a:rPr lang="nb-NO" dirty="0" smtClean="0"/>
              <a:t> </a:t>
            </a:r>
            <a:r>
              <a:rPr lang="nb-NO" dirty="0" err="1" smtClean="0"/>
              <a:t>of</a:t>
            </a:r>
            <a:r>
              <a:rPr lang="nb-NO" dirty="0" smtClean="0"/>
              <a:t> </a:t>
            </a:r>
            <a:r>
              <a:rPr lang="nb-NO" dirty="0" err="1" smtClean="0"/>
              <a:t>very</a:t>
            </a:r>
            <a:r>
              <a:rPr lang="nb-NO" dirty="0" smtClean="0"/>
              <a:t> </a:t>
            </a:r>
            <a:r>
              <a:rPr lang="nb-NO" dirty="0" err="1" smtClean="0"/>
              <a:t>high</a:t>
            </a:r>
            <a:r>
              <a:rPr lang="nb-NO" dirty="0" smtClean="0"/>
              <a:t> </a:t>
            </a:r>
            <a:r>
              <a:rPr lang="nb-NO" dirty="0" err="1" smtClean="0"/>
              <a:t>pathogenicity</a:t>
            </a:r>
            <a:endParaRPr lang="nb-NO"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12Berg Patog"/>
          <p:cNvPicPr>
            <a:picLocks noChangeAspect="1" noChangeArrowheads="1"/>
          </p:cNvPicPr>
          <p:nvPr/>
        </p:nvPicPr>
        <p:blipFill>
          <a:blip r:embed="rId2" cstate="print">
            <a:lum bright="-24000" contrast="48000"/>
          </a:blip>
          <a:srcRect/>
          <a:stretch>
            <a:fillRect/>
          </a:stretch>
        </p:blipFill>
        <p:spPr bwMode="auto">
          <a:xfrm>
            <a:off x="1116013" y="549275"/>
            <a:ext cx="7272337" cy="5457825"/>
          </a:xfrm>
          <a:prstGeom prst="rect">
            <a:avLst/>
          </a:prstGeom>
          <a:noFill/>
          <a:ln w="9525">
            <a:noFill/>
            <a:miter lim="800000"/>
            <a:headEnd/>
            <a:tailEnd/>
          </a:ln>
        </p:spPr>
      </p:pic>
      <p:sp>
        <p:nvSpPr>
          <p:cNvPr id="37891" name="Text Box 5"/>
          <p:cNvSpPr txBox="1">
            <a:spLocks noChangeArrowheads="1"/>
          </p:cNvSpPr>
          <p:nvPr/>
        </p:nvSpPr>
        <p:spPr bwMode="auto">
          <a:xfrm>
            <a:off x="2339975" y="6092825"/>
            <a:ext cx="4916488" cy="641350"/>
          </a:xfrm>
          <a:prstGeom prst="rect">
            <a:avLst/>
          </a:prstGeom>
          <a:noFill/>
          <a:ln w="9525">
            <a:noFill/>
            <a:miter lim="800000"/>
            <a:headEnd/>
            <a:tailEnd/>
          </a:ln>
        </p:spPr>
        <p:txBody>
          <a:bodyPr>
            <a:spAutoFit/>
          </a:bodyPr>
          <a:lstStyle/>
          <a:p>
            <a:r>
              <a:rPr lang="en-US" i="1" dirty="0" err="1">
                <a:solidFill>
                  <a:srgbClr val="FFFF00"/>
                </a:solidFill>
              </a:rPr>
              <a:t>Bergenholtz</a:t>
            </a:r>
            <a:r>
              <a:rPr lang="en-US" i="1" dirty="0">
                <a:solidFill>
                  <a:srgbClr val="FFFF00"/>
                </a:solidFill>
              </a:rPr>
              <a:t> G, </a:t>
            </a:r>
            <a:r>
              <a:rPr lang="en-US" i="1" dirty="0" err="1">
                <a:solidFill>
                  <a:srgbClr val="FFFF00"/>
                </a:solidFill>
              </a:rPr>
              <a:t>Hørsted-Bindslev</a:t>
            </a:r>
            <a:r>
              <a:rPr lang="en-US" i="1" dirty="0">
                <a:solidFill>
                  <a:srgbClr val="FFFF00"/>
                </a:solidFill>
              </a:rPr>
              <a:t> P, </a:t>
            </a:r>
            <a:r>
              <a:rPr lang="en-US" i="1" dirty="0" err="1">
                <a:solidFill>
                  <a:srgbClr val="FFFF00"/>
                </a:solidFill>
              </a:rPr>
              <a:t>Reit</a:t>
            </a:r>
            <a:r>
              <a:rPr lang="en-US" i="1" dirty="0">
                <a:solidFill>
                  <a:srgbClr val="FFFF00"/>
                </a:solidFill>
              </a:rPr>
              <a:t> C. </a:t>
            </a:r>
            <a:br>
              <a:rPr lang="en-US" i="1" dirty="0">
                <a:solidFill>
                  <a:srgbClr val="FFFF00"/>
                </a:solidFill>
              </a:rPr>
            </a:br>
            <a:r>
              <a:rPr lang="en-US" dirty="0">
                <a:solidFill>
                  <a:srgbClr val="FFFF00"/>
                </a:solidFill>
              </a:rPr>
              <a:t>Textbook of </a:t>
            </a:r>
            <a:r>
              <a:rPr lang="en-US" dirty="0" err="1">
                <a:solidFill>
                  <a:srgbClr val="FFFF00"/>
                </a:solidFill>
              </a:rPr>
              <a:t>Endodontology</a:t>
            </a:r>
            <a:r>
              <a:rPr lang="en-US" dirty="0">
                <a:solidFill>
                  <a:srgbClr val="FFFF00"/>
                </a:solidFill>
              </a:rPr>
              <a:t> 2003 </a:t>
            </a:r>
          </a:p>
        </p:txBody>
      </p:sp>
      <p:sp>
        <p:nvSpPr>
          <p:cNvPr id="4" name="TextBox 3"/>
          <p:cNvSpPr txBox="1"/>
          <p:nvPr/>
        </p:nvSpPr>
        <p:spPr>
          <a:xfrm>
            <a:off x="611560" y="1052736"/>
            <a:ext cx="2108269" cy="369332"/>
          </a:xfrm>
          <a:prstGeom prst="rect">
            <a:avLst/>
          </a:prstGeom>
          <a:solidFill>
            <a:srgbClr val="FF0000"/>
          </a:solidFill>
          <a:ln>
            <a:solidFill>
              <a:schemeClr val="accent1">
                <a:shade val="50000"/>
              </a:schemeClr>
            </a:solidFill>
          </a:ln>
        </p:spPr>
        <p:txBody>
          <a:bodyPr wrap="none" rtlCol="0">
            <a:spAutoFit/>
          </a:bodyPr>
          <a:lstStyle/>
          <a:p>
            <a:r>
              <a:rPr lang="nb-NO" dirty="0" smtClean="0"/>
              <a:t>Problem 1: </a:t>
            </a:r>
            <a:r>
              <a:rPr lang="nb-NO" dirty="0" err="1" smtClean="0"/>
              <a:t>Spread</a:t>
            </a:r>
            <a:endParaRPr lang="nb-NO"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Niom\vol5\BILDER\ENDOGEN\Clinical\Adiels2r.JPG"/>
          <p:cNvPicPr>
            <a:picLocks noChangeAspect="1" noChangeArrowheads="1"/>
          </p:cNvPicPr>
          <p:nvPr/>
        </p:nvPicPr>
        <p:blipFill>
          <a:blip r:embed="rId2" cstate="print"/>
          <a:srcRect/>
          <a:stretch>
            <a:fillRect/>
          </a:stretch>
        </p:blipFill>
        <p:spPr bwMode="auto">
          <a:xfrm>
            <a:off x="914400" y="685800"/>
            <a:ext cx="3733800" cy="2894013"/>
          </a:xfrm>
          <a:prstGeom prst="rect">
            <a:avLst/>
          </a:prstGeom>
          <a:noFill/>
        </p:spPr>
      </p:pic>
      <p:sp>
        <p:nvSpPr>
          <p:cNvPr id="32771" name="Text Box 3"/>
          <p:cNvSpPr txBox="1">
            <a:spLocks noChangeArrowheads="1"/>
          </p:cNvSpPr>
          <p:nvPr/>
        </p:nvSpPr>
        <p:spPr bwMode="auto">
          <a:xfrm>
            <a:off x="5241925" y="647700"/>
            <a:ext cx="3292475" cy="4760913"/>
          </a:xfrm>
          <a:prstGeom prst="rect">
            <a:avLst/>
          </a:prstGeom>
          <a:noFill/>
          <a:ln w="9525">
            <a:noFill/>
            <a:miter lim="800000"/>
            <a:headEnd/>
            <a:tailEnd/>
          </a:ln>
          <a:effectLst/>
        </p:spPr>
        <p:txBody>
          <a:bodyPr>
            <a:spAutoFit/>
          </a:bodyPr>
          <a:lstStyle/>
          <a:p>
            <a:r>
              <a:rPr lang="nb-NO" sz="1800" dirty="0">
                <a:solidFill>
                  <a:srgbClr val="FFFF00"/>
                </a:solidFill>
                <a:latin typeface="Arial" pitchFamily="34" charset="0"/>
              </a:rPr>
              <a:t>Day 1: ENT </a:t>
            </a:r>
            <a:r>
              <a:rPr lang="nb-NO" sz="1800" dirty="0" err="1">
                <a:solidFill>
                  <a:srgbClr val="FFFF00"/>
                </a:solidFill>
                <a:latin typeface="Arial" pitchFamily="34" charset="0"/>
              </a:rPr>
              <a:t>admission</a:t>
            </a:r>
            <a:r>
              <a:rPr lang="nb-NO" sz="1800" dirty="0">
                <a:solidFill>
                  <a:srgbClr val="FFFF00"/>
                </a:solidFill>
                <a:latin typeface="Arial" pitchFamily="34" charset="0"/>
              </a:rPr>
              <a:t>: </a:t>
            </a:r>
            <a:r>
              <a:rPr lang="nb-NO" sz="1800" dirty="0" err="1">
                <a:solidFill>
                  <a:srgbClr val="FFFF00"/>
                </a:solidFill>
                <a:latin typeface="Arial" pitchFamily="34" charset="0"/>
              </a:rPr>
              <a:t>parenteral</a:t>
            </a:r>
            <a:r>
              <a:rPr lang="nb-NO" sz="1800" dirty="0">
                <a:solidFill>
                  <a:srgbClr val="FFFF00"/>
                </a:solidFill>
                <a:latin typeface="Arial" pitchFamily="34" charset="0"/>
              </a:rPr>
              <a:t> </a:t>
            </a:r>
            <a:r>
              <a:rPr lang="nb-NO" sz="1800" dirty="0" err="1">
                <a:solidFill>
                  <a:srgbClr val="FFFF00"/>
                </a:solidFill>
                <a:latin typeface="Arial" pitchFamily="34" charset="0"/>
              </a:rPr>
              <a:t>penV</a:t>
            </a:r>
            <a:r>
              <a:rPr lang="nb-NO" sz="1800" dirty="0">
                <a:solidFill>
                  <a:srgbClr val="FFFF00"/>
                </a:solidFill>
                <a:latin typeface="Arial" pitchFamily="34" charset="0"/>
              </a:rPr>
              <a:t> + </a:t>
            </a:r>
            <a:r>
              <a:rPr lang="nb-NO" sz="1800" dirty="0" err="1">
                <a:solidFill>
                  <a:srgbClr val="FFFF00"/>
                </a:solidFill>
                <a:latin typeface="Arial" pitchFamily="34" charset="0"/>
              </a:rPr>
              <a:t>Metronidazole</a:t>
            </a:r>
            <a:endParaRPr lang="nb-NO" sz="1800" dirty="0">
              <a:solidFill>
                <a:srgbClr val="FFFF00"/>
              </a:solidFill>
              <a:latin typeface="Arial" pitchFamily="34" charset="0"/>
            </a:endParaRPr>
          </a:p>
          <a:p>
            <a:r>
              <a:rPr lang="nb-NO" sz="1800" dirty="0">
                <a:solidFill>
                  <a:srgbClr val="FFFF00"/>
                </a:solidFill>
                <a:latin typeface="Arial" pitchFamily="34" charset="0"/>
              </a:rPr>
              <a:t>Day 2: Oral </a:t>
            </a:r>
            <a:r>
              <a:rPr lang="nb-NO" sz="1800" dirty="0" err="1">
                <a:solidFill>
                  <a:srgbClr val="FFFF00"/>
                </a:solidFill>
                <a:latin typeface="Arial" pitchFamily="34" charset="0"/>
              </a:rPr>
              <a:t>surgeon</a:t>
            </a:r>
            <a:r>
              <a:rPr lang="nb-NO" sz="1800" dirty="0">
                <a:solidFill>
                  <a:srgbClr val="FFFF00"/>
                </a:solidFill>
                <a:latin typeface="Arial" pitchFamily="34" charset="0"/>
              </a:rPr>
              <a:t> </a:t>
            </a:r>
            <a:r>
              <a:rPr lang="nb-NO" sz="1800" dirty="0" err="1">
                <a:solidFill>
                  <a:srgbClr val="FFFF00"/>
                </a:solidFill>
                <a:latin typeface="Arial" pitchFamily="34" charset="0"/>
              </a:rPr>
              <a:t>consult</a:t>
            </a:r>
            <a:r>
              <a:rPr lang="nb-NO" sz="1800" dirty="0">
                <a:solidFill>
                  <a:srgbClr val="FFFF00"/>
                </a:solidFill>
                <a:latin typeface="Arial" pitchFamily="34" charset="0"/>
              </a:rPr>
              <a:t>: </a:t>
            </a:r>
            <a:r>
              <a:rPr lang="nb-NO" sz="1800" dirty="0" err="1">
                <a:solidFill>
                  <a:srgbClr val="FFFF00"/>
                </a:solidFill>
                <a:latin typeface="Arial" pitchFamily="34" charset="0"/>
              </a:rPr>
              <a:t>drainage</a:t>
            </a:r>
            <a:r>
              <a:rPr lang="nb-NO" sz="1800" dirty="0">
                <a:solidFill>
                  <a:srgbClr val="FFFF00"/>
                </a:solidFill>
                <a:latin typeface="Arial" pitchFamily="34" charset="0"/>
              </a:rPr>
              <a:t>, pus evident</a:t>
            </a:r>
          </a:p>
          <a:p>
            <a:r>
              <a:rPr lang="nb-NO" sz="1800" dirty="0">
                <a:solidFill>
                  <a:srgbClr val="FFFF00"/>
                </a:solidFill>
                <a:latin typeface="Arial" pitchFamily="34" charset="0"/>
              </a:rPr>
              <a:t>Day 3: 40 Centigrade</a:t>
            </a:r>
          </a:p>
          <a:p>
            <a:r>
              <a:rPr lang="nb-NO" sz="1800" dirty="0">
                <a:solidFill>
                  <a:srgbClr val="FFFF00"/>
                </a:solidFill>
                <a:latin typeface="Arial" pitchFamily="34" charset="0"/>
              </a:rPr>
              <a:t>Day 4: 38 C, </a:t>
            </a:r>
            <a:r>
              <a:rPr lang="nb-NO" sz="1800" dirty="0" err="1">
                <a:solidFill>
                  <a:srgbClr val="FFFF00"/>
                </a:solidFill>
                <a:latin typeface="Arial" pitchFamily="34" charset="0"/>
              </a:rPr>
              <a:t>Tienam</a:t>
            </a:r>
            <a:r>
              <a:rPr lang="nb-NO" sz="1800" dirty="0">
                <a:solidFill>
                  <a:srgbClr val="FFFF00"/>
                </a:solidFill>
                <a:latin typeface="Arial" pitchFamily="34" charset="0"/>
              </a:rPr>
              <a:t> 0,5 g x 4, </a:t>
            </a:r>
            <a:r>
              <a:rPr lang="nb-NO" sz="1800" dirty="0" err="1">
                <a:solidFill>
                  <a:srgbClr val="FFFF00"/>
                </a:solidFill>
                <a:latin typeface="Arial" pitchFamily="34" charset="0"/>
              </a:rPr>
              <a:t>extensive</a:t>
            </a:r>
            <a:r>
              <a:rPr lang="nb-NO" sz="1800" dirty="0">
                <a:solidFill>
                  <a:srgbClr val="FFFF00"/>
                </a:solidFill>
                <a:latin typeface="Arial" pitchFamily="34" charset="0"/>
              </a:rPr>
              <a:t> </a:t>
            </a:r>
            <a:r>
              <a:rPr lang="nb-NO" sz="1800" dirty="0" err="1">
                <a:solidFill>
                  <a:srgbClr val="FFFF00"/>
                </a:solidFill>
                <a:latin typeface="Arial" pitchFamily="34" charset="0"/>
              </a:rPr>
              <a:t>surgery</a:t>
            </a:r>
            <a:endParaRPr lang="nb-NO" sz="1800" dirty="0">
              <a:solidFill>
                <a:srgbClr val="FFFF00"/>
              </a:solidFill>
              <a:latin typeface="Arial" pitchFamily="34" charset="0"/>
            </a:endParaRPr>
          </a:p>
          <a:p>
            <a:r>
              <a:rPr lang="nb-NO" sz="1800" dirty="0">
                <a:solidFill>
                  <a:srgbClr val="FFFF00"/>
                </a:solidFill>
                <a:latin typeface="Arial" pitchFamily="34" charset="0"/>
              </a:rPr>
              <a:t>Day 5: </a:t>
            </a:r>
            <a:r>
              <a:rPr lang="nb-NO" sz="1800" dirty="0" err="1">
                <a:solidFill>
                  <a:srgbClr val="FFFF00"/>
                </a:solidFill>
                <a:latin typeface="Arial" pitchFamily="34" charset="0"/>
              </a:rPr>
              <a:t>Radiography</a:t>
            </a:r>
            <a:r>
              <a:rPr lang="nb-NO" sz="1800" dirty="0">
                <a:solidFill>
                  <a:srgbClr val="FFFF00"/>
                </a:solidFill>
                <a:latin typeface="Arial" pitchFamily="34" charset="0"/>
              </a:rPr>
              <a:t>: </a:t>
            </a:r>
            <a:r>
              <a:rPr lang="nb-NO" sz="1800" dirty="0" err="1">
                <a:solidFill>
                  <a:srgbClr val="FFFF00"/>
                </a:solidFill>
                <a:latin typeface="Arial" pitchFamily="34" charset="0"/>
              </a:rPr>
              <a:t>mediastenitis</a:t>
            </a:r>
            <a:endParaRPr lang="nb-NO" sz="1800" dirty="0">
              <a:solidFill>
                <a:srgbClr val="FFFF00"/>
              </a:solidFill>
              <a:latin typeface="Arial" pitchFamily="34" charset="0"/>
            </a:endParaRPr>
          </a:p>
          <a:p>
            <a:r>
              <a:rPr lang="nb-NO" sz="1800" dirty="0">
                <a:solidFill>
                  <a:srgbClr val="FFFF00"/>
                </a:solidFill>
                <a:latin typeface="Arial" pitchFamily="34" charset="0"/>
              </a:rPr>
              <a:t>Day 6: </a:t>
            </a:r>
            <a:r>
              <a:rPr lang="nb-NO" sz="1800" dirty="0" err="1">
                <a:solidFill>
                  <a:srgbClr val="FFFF00"/>
                </a:solidFill>
                <a:latin typeface="Arial" pitchFamily="34" charset="0"/>
              </a:rPr>
              <a:t>Explorative</a:t>
            </a:r>
            <a:r>
              <a:rPr lang="nb-NO" sz="1800" dirty="0">
                <a:solidFill>
                  <a:srgbClr val="FFFF00"/>
                </a:solidFill>
                <a:latin typeface="Arial" pitchFamily="34" charset="0"/>
              </a:rPr>
              <a:t> </a:t>
            </a:r>
            <a:r>
              <a:rPr lang="nb-NO" sz="1800" dirty="0" err="1">
                <a:solidFill>
                  <a:srgbClr val="FFFF00"/>
                </a:solidFill>
                <a:latin typeface="Arial" pitchFamily="34" charset="0"/>
              </a:rPr>
              <a:t>laparotomy</a:t>
            </a:r>
            <a:r>
              <a:rPr lang="nb-NO" sz="1800" dirty="0">
                <a:solidFill>
                  <a:srgbClr val="FFFF00"/>
                </a:solidFill>
                <a:latin typeface="Arial" pitchFamily="34" charset="0"/>
              </a:rPr>
              <a:t>: </a:t>
            </a:r>
            <a:r>
              <a:rPr lang="nb-NO" sz="1800" dirty="0" err="1">
                <a:solidFill>
                  <a:srgbClr val="FFFF00"/>
                </a:solidFill>
                <a:latin typeface="Arial" pitchFamily="34" charset="0"/>
              </a:rPr>
              <a:t>duodenal</a:t>
            </a:r>
            <a:r>
              <a:rPr lang="nb-NO" sz="1800" dirty="0">
                <a:solidFill>
                  <a:srgbClr val="FFFF00"/>
                </a:solidFill>
                <a:latin typeface="Arial" pitchFamily="34" charset="0"/>
              </a:rPr>
              <a:t> </a:t>
            </a:r>
            <a:r>
              <a:rPr lang="nb-NO" sz="1800" dirty="0" err="1">
                <a:solidFill>
                  <a:srgbClr val="FFFF00"/>
                </a:solidFill>
                <a:latin typeface="Arial" pitchFamily="34" charset="0"/>
              </a:rPr>
              <a:t>ulcer</a:t>
            </a:r>
            <a:endParaRPr lang="nb-NO" sz="1800" dirty="0">
              <a:solidFill>
                <a:srgbClr val="FFFF00"/>
              </a:solidFill>
              <a:latin typeface="Arial" pitchFamily="34" charset="0"/>
            </a:endParaRPr>
          </a:p>
          <a:p>
            <a:r>
              <a:rPr lang="nb-NO" sz="1800" dirty="0">
                <a:solidFill>
                  <a:srgbClr val="FFFF00"/>
                </a:solidFill>
                <a:latin typeface="Arial" pitchFamily="34" charset="0"/>
              </a:rPr>
              <a:t>Day 15: </a:t>
            </a:r>
            <a:r>
              <a:rPr lang="nb-NO" sz="1800" dirty="0" err="1">
                <a:solidFill>
                  <a:srgbClr val="FFFF00"/>
                </a:solidFill>
                <a:latin typeface="Arial" pitchFamily="34" charset="0"/>
              </a:rPr>
              <a:t>Spontaneous</a:t>
            </a:r>
            <a:r>
              <a:rPr lang="nb-NO" sz="1800" dirty="0">
                <a:solidFill>
                  <a:srgbClr val="FFFF00"/>
                </a:solidFill>
                <a:latin typeface="Arial" pitchFamily="34" charset="0"/>
              </a:rPr>
              <a:t> </a:t>
            </a:r>
            <a:r>
              <a:rPr lang="nb-NO" sz="1800" dirty="0" err="1">
                <a:solidFill>
                  <a:srgbClr val="FFFF00"/>
                </a:solidFill>
                <a:latin typeface="Arial" pitchFamily="34" charset="0"/>
              </a:rPr>
              <a:t>rupture</a:t>
            </a:r>
            <a:r>
              <a:rPr lang="nb-NO" sz="1800" dirty="0">
                <a:solidFill>
                  <a:srgbClr val="FFFF00"/>
                </a:solidFill>
                <a:latin typeface="Arial" pitchFamily="34" charset="0"/>
              </a:rPr>
              <a:t> abdomen</a:t>
            </a:r>
          </a:p>
          <a:p>
            <a:r>
              <a:rPr lang="nb-NO" sz="1800" dirty="0">
                <a:solidFill>
                  <a:srgbClr val="FFFF00"/>
                </a:solidFill>
                <a:latin typeface="Arial" pitchFamily="34" charset="0"/>
              </a:rPr>
              <a:t>Day 16: Multiple organ </a:t>
            </a:r>
            <a:r>
              <a:rPr lang="nb-NO" sz="1800" dirty="0" err="1">
                <a:solidFill>
                  <a:srgbClr val="FFFF00"/>
                </a:solidFill>
                <a:latin typeface="Arial" pitchFamily="34" charset="0"/>
              </a:rPr>
              <a:t>failure</a:t>
            </a:r>
            <a:r>
              <a:rPr lang="nb-NO" sz="1800" dirty="0">
                <a:solidFill>
                  <a:srgbClr val="FFFF00"/>
                </a:solidFill>
                <a:latin typeface="Arial" pitchFamily="34" charset="0"/>
              </a:rPr>
              <a:t> – sepsis</a:t>
            </a:r>
          </a:p>
          <a:p>
            <a:r>
              <a:rPr lang="nb-NO" sz="1800" dirty="0">
                <a:solidFill>
                  <a:srgbClr val="FFFF00"/>
                </a:solidFill>
                <a:latin typeface="Arial" pitchFamily="34" charset="0"/>
              </a:rPr>
              <a:t>Day 22: Mors </a:t>
            </a:r>
          </a:p>
        </p:txBody>
      </p:sp>
      <p:sp>
        <p:nvSpPr>
          <p:cNvPr id="32772" name="Text Box 4"/>
          <p:cNvSpPr txBox="1">
            <a:spLocks noChangeArrowheads="1"/>
          </p:cNvSpPr>
          <p:nvPr/>
        </p:nvSpPr>
        <p:spPr bwMode="auto">
          <a:xfrm>
            <a:off x="990600" y="5068888"/>
            <a:ext cx="3736985" cy="646331"/>
          </a:xfrm>
          <a:prstGeom prst="rect">
            <a:avLst/>
          </a:prstGeom>
          <a:noFill/>
          <a:ln w="9525">
            <a:noFill/>
            <a:miter lim="800000"/>
            <a:headEnd/>
            <a:tailEnd/>
          </a:ln>
          <a:effectLst/>
        </p:spPr>
        <p:txBody>
          <a:bodyPr wrap="none">
            <a:spAutoFit/>
          </a:bodyPr>
          <a:lstStyle/>
          <a:p>
            <a:r>
              <a:rPr lang="en-GB">
                <a:solidFill>
                  <a:srgbClr val="FFFF00"/>
                </a:solidFill>
                <a:latin typeface="Arial" pitchFamily="34" charset="0"/>
                <a:cs typeface="Times New Roman" pitchFamily="18" charset="0"/>
              </a:rPr>
              <a:t>Adielsson et al.</a:t>
            </a:r>
            <a:r>
              <a:rPr lang="de-DE">
                <a:solidFill>
                  <a:srgbClr val="FFFF00"/>
                </a:solidFill>
                <a:latin typeface="Arial" pitchFamily="34" charset="0"/>
                <a:cs typeface="Times New Roman" pitchFamily="18" charset="0"/>
              </a:rPr>
              <a:t> </a:t>
            </a:r>
          </a:p>
          <a:p>
            <a:r>
              <a:rPr lang="en-GB" sz="1800">
                <a:solidFill>
                  <a:srgbClr val="FFFF00"/>
                </a:solidFill>
                <a:latin typeface="Arial" pitchFamily="34" charset="0"/>
                <a:cs typeface="Times New Roman" pitchFamily="18" charset="0"/>
              </a:rPr>
              <a:t>Tandläkartidningen 2000; 92:32-40</a:t>
            </a:r>
            <a:endParaRPr lang="nb-NO" sz="1800">
              <a:solidFill>
                <a:srgbClr val="FFFF00"/>
              </a:solidFill>
              <a:latin typeface="Arial" pitchFamily="34" charset="0"/>
            </a:endParaRPr>
          </a:p>
        </p:txBody>
      </p:sp>
      <p:sp>
        <p:nvSpPr>
          <p:cNvPr id="32773" name="Text Box 5"/>
          <p:cNvSpPr txBox="1">
            <a:spLocks noChangeArrowheads="1"/>
          </p:cNvSpPr>
          <p:nvPr/>
        </p:nvSpPr>
        <p:spPr bwMode="auto">
          <a:xfrm>
            <a:off x="467544" y="3733800"/>
            <a:ext cx="4464496" cy="646331"/>
          </a:xfrm>
          <a:prstGeom prst="rect">
            <a:avLst/>
          </a:prstGeom>
          <a:noFill/>
          <a:ln w="9525">
            <a:noFill/>
            <a:miter lim="800000"/>
            <a:headEnd/>
            <a:tailEnd/>
          </a:ln>
          <a:effectLst/>
        </p:spPr>
        <p:txBody>
          <a:bodyPr wrap="square">
            <a:spAutoFit/>
          </a:bodyPr>
          <a:lstStyle/>
          <a:p>
            <a:r>
              <a:rPr lang="nb-NO" b="1" dirty="0">
                <a:solidFill>
                  <a:srgbClr val="FFFF00"/>
                </a:solidFill>
                <a:latin typeface="Arial" pitchFamily="34" charset="0"/>
              </a:rPr>
              <a:t>Dental </a:t>
            </a:r>
            <a:r>
              <a:rPr lang="nb-NO" b="1" dirty="0" err="1">
                <a:solidFill>
                  <a:srgbClr val="FFFF00"/>
                </a:solidFill>
                <a:latin typeface="Arial" pitchFamily="34" charset="0"/>
              </a:rPr>
              <a:t>diagnosis</a:t>
            </a:r>
            <a:r>
              <a:rPr lang="nb-NO" b="1" dirty="0">
                <a:solidFill>
                  <a:srgbClr val="FFFF00"/>
                </a:solidFill>
                <a:latin typeface="Arial" pitchFamily="34" charset="0"/>
              </a:rPr>
              <a:t>:</a:t>
            </a:r>
          </a:p>
          <a:p>
            <a:r>
              <a:rPr lang="nb-NO" b="1" dirty="0">
                <a:solidFill>
                  <a:srgbClr val="FFFF00"/>
                </a:solidFill>
                <a:latin typeface="Arial" pitchFamily="34" charset="0"/>
              </a:rPr>
              <a:t>’</a:t>
            </a:r>
            <a:r>
              <a:rPr lang="nb-NO" b="1" dirty="0" err="1">
                <a:solidFill>
                  <a:srgbClr val="FFFF00"/>
                </a:solidFill>
                <a:latin typeface="Arial" pitchFamily="34" charset="0"/>
              </a:rPr>
              <a:t>periapical</a:t>
            </a:r>
            <a:r>
              <a:rPr lang="nb-NO" b="1" dirty="0">
                <a:solidFill>
                  <a:srgbClr val="FFFF00"/>
                </a:solidFill>
                <a:latin typeface="Arial" pitchFamily="34" charset="0"/>
              </a:rPr>
              <a:t> </a:t>
            </a:r>
            <a:r>
              <a:rPr lang="nb-NO" b="1" dirty="0" err="1">
                <a:solidFill>
                  <a:srgbClr val="FFFF00"/>
                </a:solidFill>
                <a:latin typeface="Arial" pitchFamily="34" charset="0"/>
              </a:rPr>
              <a:t>destruction</a:t>
            </a:r>
            <a:r>
              <a:rPr lang="nb-NO" b="1" dirty="0">
                <a:solidFill>
                  <a:srgbClr val="FFFF00"/>
                </a:solidFill>
                <a:latin typeface="Arial" pitchFamily="34" charset="0"/>
              </a:rPr>
              <a:t> </a:t>
            </a:r>
            <a:r>
              <a:rPr lang="nb-NO" b="1" dirty="0" err="1">
                <a:solidFill>
                  <a:srgbClr val="FFFF00"/>
                </a:solidFill>
                <a:latin typeface="Arial" pitchFamily="34" charset="0"/>
              </a:rPr>
              <a:t>tooth</a:t>
            </a:r>
            <a:r>
              <a:rPr lang="nb-NO" b="1" dirty="0">
                <a:solidFill>
                  <a:srgbClr val="FFFF00"/>
                </a:solidFill>
                <a:latin typeface="Arial" pitchFamily="34" charset="0"/>
              </a:rPr>
              <a:t> no. </a:t>
            </a:r>
            <a:r>
              <a:rPr lang="nb-NO" b="1" dirty="0" smtClean="0">
                <a:solidFill>
                  <a:srgbClr val="FFFF00"/>
                </a:solidFill>
                <a:latin typeface="Arial" pitchFamily="34" charset="0"/>
              </a:rPr>
              <a:t>ISO47</a:t>
            </a:r>
            <a:r>
              <a:rPr lang="nb-NO" b="1" dirty="0">
                <a:solidFill>
                  <a:srgbClr val="FFFF00"/>
                </a:solidFill>
                <a:latin typeface="Arial" pitchFamily="34" charset="0"/>
              </a:rPr>
              <a:t>’</a:t>
            </a:r>
          </a:p>
        </p:txBody>
      </p:sp>
      <p:sp>
        <p:nvSpPr>
          <p:cNvPr id="6" name="TextBox 5"/>
          <p:cNvSpPr txBox="1"/>
          <p:nvPr/>
        </p:nvSpPr>
        <p:spPr>
          <a:xfrm>
            <a:off x="611560" y="836712"/>
            <a:ext cx="3707105" cy="369332"/>
          </a:xfrm>
          <a:prstGeom prst="rect">
            <a:avLst/>
          </a:prstGeom>
          <a:solidFill>
            <a:srgbClr val="FF0000"/>
          </a:solidFill>
          <a:ln>
            <a:solidFill>
              <a:schemeClr val="accent1">
                <a:shade val="50000"/>
              </a:schemeClr>
            </a:solidFill>
          </a:ln>
        </p:spPr>
        <p:txBody>
          <a:bodyPr wrap="none" rtlCol="0">
            <a:spAutoFit/>
          </a:bodyPr>
          <a:lstStyle/>
          <a:p>
            <a:r>
              <a:rPr lang="nb-NO" dirty="0" smtClean="0"/>
              <a:t>Problem 2: The </a:t>
            </a:r>
            <a:r>
              <a:rPr lang="nb-NO" dirty="0" err="1" smtClean="0"/>
              <a:t>compromised</a:t>
            </a:r>
            <a:r>
              <a:rPr lang="nb-NO" dirty="0" smtClean="0"/>
              <a:t> host</a:t>
            </a:r>
            <a:endParaRPr lang="nb-NO"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b-NO" sz="2400" dirty="0" err="1" smtClean="0"/>
              <a:t>Necrotizing</a:t>
            </a:r>
            <a:r>
              <a:rPr lang="nb-NO" sz="2400" dirty="0" smtClean="0"/>
              <a:t> </a:t>
            </a:r>
            <a:r>
              <a:rPr lang="nb-NO" sz="2400" dirty="0" err="1" smtClean="0"/>
              <a:t>fasciitis</a:t>
            </a:r>
            <a:r>
              <a:rPr lang="nb-NO" sz="2400" dirty="0" smtClean="0"/>
              <a:t/>
            </a:r>
            <a:br>
              <a:rPr lang="nb-NO" sz="2400" dirty="0" smtClean="0"/>
            </a:br>
            <a:r>
              <a:rPr lang="nb-NO" sz="2400" dirty="0" smtClean="0"/>
              <a:t>Nor </a:t>
            </a:r>
            <a:r>
              <a:rPr lang="nb-NO" sz="2400" dirty="0" err="1" smtClean="0"/>
              <a:t>Tannlegeforen</a:t>
            </a:r>
            <a:r>
              <a:rPr lang="nb-NO" sz="2400" dirty="0" smtClean="0"/>
              <a:t> Tidende  2009; 119: 222 – 4</a:t>
            </a:r>
            <a:br>
              <a:rPr lang="nb-NO" sz="2400" dirty="0" smtClean="0"/>
            </a:br>
            <a:r>
              <a:rPr lang="nb-NO" sz="2400" dirty="0" smtClean="0"/>
              <a:t>Pål Galteland, Oddvar Moen, Haris </a:t>
            </a:r>
            <a:r>
              <a:rPr lang="nb-NO" sz="2400" dirty="0" err="1" smtClean="0"/>
              <a:t>Mesic</a:t>
            </a:r>
            <a:r>
              <a:rPr lang="nb-NO" sz="2400" dirty="0" smtClean="0"/>
              <a:t> og Per </a:t>
            </a:r>
            <a:r>
              <a:rPr lang="nb-NO" sz="2400" dirty="0" err="1" smtClean="0"/>
              <a:t>Skjelbred</a:t>
            </a:r>
            <a:endParaRPr lang="nb-NO" sz="2400" dirty="0"/>
          </a:p>
        </p:txBody>
      </p:sp>
      <p:pic>
        <p:nvPicPr>
          <p:cNvPr id="44034" name="Picture 2" descr="F09-04-004.jpg"/>
          <p:cNvPicPr>
            <a:picLocks noChangeAspect="1" noChangeArrowheads="1"/>
          </p:cNvPicPr>
          <p:nvPr/>
        </p:nvPicPr>
        <p:blipFill>
          <a:blip r:embed="rId2" cstate="print"/>
          <a:srcRect/>
          <a:stretch>
            <a:fillRect/>
          </a:stretch>
        </p:blipFill>
        <p:spPr bwMode="auto">
          <a:xfrm>
            <a:off x="366175" y="1772816"/>
            <a:ext cx="4054749" cy="2880320"/>
          </a:xfrm>
          <a:prstGeom prst="rect">
            <a:avLst/>
          </a:prstGeom>
          <a:noFill/>
        </p:spPr>
      </p:pic>
      <p:pic>
        <p:nvPicPr>
          <p:cNvPr id="44036" name="Picture 4" descr="F09-04-005.jpg"/>
          <p:cNvPicPr>
            <a:picLocks noChangeAspect="1" noChangeArrowheads="1"/>
          </p:cNvPicPr>
          <p:nvPr/>
        </p:nvPicPr>
        <p:blipFill>
          <a:blip r:embed="rId3" cstate="print"/>
          <a:srcRect/>
          <a:stretch>
            <a:fillRect/>
          </a:stretch>
        </p:blipFill>
        <p:spPr bwMode="auto">
          <a:xfrm>
            <a:off x="4644008" y="1772817"/>
            <a:ext cx="3810000" cy="2880320"/>
          </a:xfrm>
          <a:prstGeom prst="rect">
            <a:avLst/>
          </a:prstGeom>
          <a:noFill/>
        </p:spPr>
      </p:pic>
      <p:sp>
        <p:nvSpPr>
          <p:cNvPr id="6" name="TextBox 5"/>
          <p:cNvSpPr txBox="1"/>
          <p:nvPr/>
        </p:nvSpPr>
        <p:spPr>
          <a:xfrm>
            <a:off x="467544" y="5445224"/>
            <a:ext cx="4040530" cy="369332"/>
          </a:xfrm>
          <a:prstGeom prst="rect">
            <a:avLst/>
          </a:prstGeom>
          <a:solidFill>
            <a:srgbClr val="FF0000"/>
          </a:solidFill>
          <a:ln>
            <a:solidFill>
              <a:schemeClr val="accent1">
                <a:shade val="50000"/>
              </a:schemeClr>
            </a:solidFill>
          </a:ln>
        </p:spPr>
        <p:txBody>
          <a:bodyPr wrap="none" rtlCol="0">
            <a:spAutoFit/>
          </a:bodyPr>
          <a:lstStyle/>
          <a:p>
            <a:r>
              <a:rPr lang="nb-NO" dirty="0" smtClean="0"/>
              <a:t>Problem 3: The </a:t>
            </a:r>
            <a:r>
              <a:rPr lang="nb-NO" dirty="0" err="1" smtClean="0"/>
              <a:t>unexpected</a:t>
            </a:r>
            <a:r>
              <a:rPr lang="nb-NO" dirty="0" smtClean="0"/>
              <a:t> </a:t>
            </a:r>
            <a:r>
              <a:rPr lang="nb-NO" dirty="0" err="1" smtClean="0"/>
              <a:t>pathogen</a:t>
            </a:r>
            <a:endParaRPr lang="nb-NO"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b-NO" sz="2400" dirty="0" err="1" smtClean="0"/>
              <a:t>Necrotizing</a:t>
            </a:r>
            <a:r>
              <a:rPr lang="nb-NO" sz="2400" dirty="0" smtClean="0"/>
              <a:t> </a:t>
            </a:r>
            <a:r>
              <a:rPr lang="nb-NO" sz="2400" dirty="0" err="1" smtClean="0"/>
              <a:t>fasciitis</a:t>
            </a:r>
            <a:r>
              <a:rPr lang="nb-NO" sz="2400" dirty="0" smtClean="0"/>
              <a:t/>
            </a:r>
            <a:br>
              <a:rPr lang="nb-NO" sz="2400" dirty="0" smtClean="0"/>
            </a:br>
            <a:r>
              <a:rPr lang="nb-NO" sz="2400" dirty="0" smtClean="0"/>
              <a:t>Nor </a:t>
            </a:r>
            <a:r>
              <a:rPr lang="nb-NO" sz="2400" dirty="0" err="1" smtClean="0"/>
              <a:t>Tannlegeforen</a:t>
            </a:r>
            <a:r>
              <a:rPr lang="nb-NO" sz="2400" dirty="0" smtClean="0"/>
              <a:t> Tidende  2009; 119: 222 – 4</a:t>
            </a:r>
            <a:br>
              <a:rPr lang="nb-NO" sz="2400" dirty="0" smtClean="0"/>
            </a:br>
            <a:r>
              <a:rPr lang="nb-NO" sz="2400" dirty="0" smtClean="0"/>
              <a:t>Pål Galteland, Oddvar Moen, Haris </a:t>
            </a:r>
            <a:r>
              <a:rPr lang="nb-NO" sz="2400" dirty="0" err="1" smtClean="0"/>
              <a:t>Mesic</a:t>
            </a:r>
            <a:r>
              <a:rPr lang="nb-NO" sz="2400" dirty="0" smtClean="0"/>
              <a:t> og Per </a:t>
            </a:r>
            <a:r>
              <a:rPr lang="nb-NO" sz="2400" dirty="0" err="1" smtClean="0"/>
              <a:t>Skjelbred</a:t>
            </a:r>
            <a:endParaRPr lang="nb-NO" sz="2400" dirty="0"/>
          </a:p>
        </p:txBody>
      </p:sp>
      <p:pic>
        <p:nvPicPr>
          <p:cNvPr id="59394" name="Picture 2" descr="F09-04-007.jpg"/>
          <p:cNvPicPr>
            <a:picLocks noChangeAspect="1" noChangeArrowheads="1"/>
          </p:cNvPicPr>
          <p:nvPr/>
        </p:nvPicPr>
        <p:blipFill>
          <a:blip r:embed="rId2" cstate="print"/>
          <a:srcRect/>
          <a:stretch>
            <a:fillRect/>
          </a:stretch>
        </p:blipFill>
        <p:spPr bwMode="auto">
          <a:xfrm>
            <a:off x="971600" y="1772816"/>
            <a:ext cx="3456384" cy="2613027"/>
          </a:xfrm>
          <a:prstGeom prst="rect">
            <a:avLst/>
          </a:prstGeom>
          <a:noFill/>
        </p:spPr>
      </p:pic>
      <p:pic>
        <p:nvPicPr>
          <p:cNvPr id="59396" name="Picture 4" descr="F09-04-008.jpg"/>
          <p:cNvPicPr>
            <a:picLocks noChangeAspect="1" noChangeArrowheads="1"/>
          </p:cNvPicPr>
          <p:nvPr/>
        </p:nvPicPr>
        <p:blipFill>
          <a:blip r:embed="rId3" cstate="print"/>
          <a:srcRect/>
          <a:stretch>
            <a:fillRect/>
          </a:stretch>
        </p:blipFill>
        <p:spPr bwMode="auto">
          <a:xfrm>
            <a:off x="1259632" y="4581128"/>
            <a:ext cx="6667500" cy="1914525"/>
          </a:xfrm>
          <a:prstGeom prst="rect">
            <a:avLst/>
          </a:prstGeom>
          <a:noFill/>
        </p:spPr>
      </p:pic>
      <p:sp>
        <p:nvSpPr>
          <p:cNvPr id="7" name="TextBox 6"/>
          <p:cNvSpPr txBox="1"/>
          <p:nvPr/>
        </p:nvSpPr>
        <p:spPr>
          <a:xfrm>
            <a:off x="5292080" y="1772816"/>
            <a:ext cx="2952328" cy="2585323"/>
          </a:xfrm>
          <a:prstGeom prst="rect">
            <a:avLst/>
          </a:prstGeom>
          <a:noFill/>
        </p:spPr>
        <p:txBody>
          <a:bodyPr wrap="square" rtlCol="0">
            <a:spAutoFit/>
          </a:bodyPr>
          <a:lstStyle/>
          <a:p>
            <a:r>
              <a:rPr lang="nb-NO" dirty="0" err="1" smtClean="0">
                <a:solidFill>
                  <a:srgbClr val="FFFF00"/>
                </a:solidFill>
              </a:rPr>
              <a:t>Tooth</a:t>
            </a:r>
            <a:r>
              <a:rPr lang="nb-NO" dirty="0" smtClean="0">
                <a:solidFill>
                  <a:srgbClr val="FFFF00"/>
                </a:solidFill>
              </a:rPr>
              <a:t> </a:t>
            </a:r>
            <a:r>
              <a:rPr lang="nb-NO" dirty="0" err="1" smtClean="0">
                <a:solidFill>
                  <a:srgbClr val="FFFF00"/>
                </a:solidFill>
              </a:rPr>
              <a:t>number</a:t>
            </a:r>
            <a:r>
              <a:rPr lang="nb-NO" dirty="0" smtClean="0">
                <a:solidFill>
                  <a:srgbClr val="FFFF00"/>
                </a:solidFill>
              </a:rPr>
              <a:t> ISO 37</a:t>
            </a:r>
          </a:p>
          <a:p>
            <a:endParaRPr lang="nb-NO" dirty="0" smtClean="0">
              <a:solidFill>
                <a:srgbClr val="FFFF00"/>
              </a:solidFill>
            </a:endParaRPr>
          </a:p>
          <a:p>
            <a:r>
              <a:rPr lang="nb-NO" dirty="0" err="1" smtClean="0">
                <a:solidFill>
                  <a:srgbClr val="FFFF00"/>
                </a:solidFill>
              </a:rPr>
              <a:t>Unclear</a:t>
            </a:r>
            <a:r>
              <a:rPr lang="nb-NO" dirty="0" smtClean="0">
                <a:solidFill>
                  <a:srgbClr val="FFFF00"/>
                </a:solidFill>
              </a:rPr>
              <a:t> </a:t>
            </a:r>
            <a:r>
              <a:rPr lang="nb-NO" dirty="0" err="1" smtClean="0">
                <a:solidFill>
                  <a:srgbClr val="FFFF00"/>
                </a:solidFill>
              </a:rPr>
              <a:t>history</a:t>
            </a:r>
            <a:r>
              <a:rPr lang="nb-NO" dirty="0" smtClean="0">
                <a:solidFill>
                  <a:srgbClr val="FFFF00"/>
                </a:solidFill>
              </a:rPr>
              <a:t>, </a:t>
            </a:r>
            <a:r>
              <a:rPr lang="nb-NO" dirty="0" err="1" smtClean="0">
                <a:solidFill>
                  <a:srgbClr val="FFFF00"/>
                </a:solidFill>
              </a:rPr>
              <a:t>but</a:t>
            </a:r>
            <a:r>
              <a:rPr lang="nb-NO" dirty="0" smtClean="0">
                <a:solidFill>
                  <a:srgbClr val="FFFF00"/>
                </a:solidFill>
              </a:rPr>
              <a:t> </a:t>
            </a:r>
            <a:r>
              <a:rPr lang="nb-NO" dirty="0" err="1" smtClean="0">
                <a:solidFill>
                  <a:srgbClr val="FFFF00"/>
                </a:solidFill>
              </a:rPr>
              <a:t>regular</a:t>
            </a:r>
            <a:r>
              <a:rPr lang="nb-NO" dirty="0" smtClean="0">
                <a:solidFill>
                  <a:srgbClr val="FFFF00"/>
                </a:solidFill>
              </a:rPr>
              <a:t> </a:t>
            </a:r>
            <a:r>
              <a:rPr lang="nb-NO" dirty="0" err="1" smtClean="0">
                <a:solidFill>
                  <a:srgbClr val="FFFF00"/>
                </a:solidFill>
              </a:rPr>
              <a:t>endodontic</a:t>
            </a:r>
            <a:r>
              <a:rPr lang="nb-NO" dirty="0" smtClean="0">
                <a:solidFill>
                  <a:srgbClr val="FFFF00"/>
                </a:solidFill>
              </a:rPr>
              <a:t> </a:t>
            </a:r>
            <a:r>
              <a:rPr lang="nb-NO" dirty="0" err="1" smtClean="0">
                <a:solidFill>
                  <a:srgbClr val="FFFF00"/>
                </a:solidFill>
              </a:rPr>
              <a:t>treatment</a:t>
            </a:r>
            <a:r>
              <a:rPr lang="nb-NO" dirty="0" smtClean="0">
                <a:solidFill>
                  <a:srgbClr val="FFFF00"/>
                </a:solidFill>
              </a:rPr>
              <a:t> </a:t>
            </a:r>
            <a:r>
              <a:rPr lang="nb-NO" dirty="0" err="1" smtClean="0">
                <a:solidFill>
                  <a:srgbClr val="FFFF00"/>
                </a:solidFill>
              </a:rPr>
              <a:t>initiated</a:t>
            </a:r>
            <a:r>
              <a:rPr lang="nb-NO" dirty="0" smtClean="0">
                <a:solidFill>
                  <a:srgbClr val="FFFF00"/>
                </a:solidFill>
              </a:rPr>
              <a:t> </a:t>
            </a:r>
          </a:p>
          <a:p>
            <a:endParaRPr lang="nb-NO" dirty="0" smtClean="0">
              <a:solidFill>
                <a:srgbClr val="FFFF00"/>
              </a:solidFill>
            </a:endParaRPr>
          </a:p>
          <a:p>
            <a:r>
              <a:rPr lang="nb-NO" dirty="0" err="1" smtClean="0">
                <a:solidFill>
                  <a:srgbClr val="FFFF00"/>
                </a:solidFill>
              </a:rPr>
              <a:t>Warning</a:t>
            </a:r>
            <a:r>
              <a:rPr lang="nb-NO" dirty="0" smtClean="0">
                <a:solidFill>
                  <a:srgbClr val="FFFF00"/>
                </a:solidFill>
              </a:rPr>
              <a:t> sign: massive pus </a:t>
            </a:r>
            <a:r>
              <a:rPr lang="nb-NO" dirty="0" err="1" smtClean="0">
                <a:solidFill>
                  <a:srgbClr val="FFFF00"/>
                </a:solidFill>
              </a:rPr>
              <a:t>exodus</a:t>
            </a:r>
            <a:r>
              <a:rPr lang="nb-NO" dirty="0" smtClean="0">
                <a:solidFill>
                  <a:srgbClr val="FFFF00"/>
                </a:solidFill>
              </a:rPr>
              <a:t> </a:t>
            </a:r>
            <a:r>
              <a:rPr lang="nb-NO" dirty="0" err="1" smtClean="0">
                <a:solidFill>
                  <a:srgbClr val="FFFF00"/>
                </a:solidFill>
              </a:rPr>
              <a:t>on</a:t>
            </a:r>
            <a:r>
              <a:rPr lang="nb-NO" dirty="0" smtClean="0">
                <a:solidFill>
                  <a:srgbClr val="FFFF00"/>
                </a:solidFill>
              </a:rPr>
              <a:t> </a:t>
            </a:r>
            <a:r>
              <a:rPr lang="nb-NO" dirty="0" err="1" smtClean="0">
                <a:solidFill>
                  <a:srgbClr val="FFFF00"/>
                </a:solidFill>
              </a:rPr>
              <a:t>opening</a:t>
            </a:r>
            <a:r>
              <a:rPr lang="nb-NO" dirty="0" smtClean="0">
                <a:solidFill>
                  <a:srgbClr val="FFFF00"/>
                </a:solidFill>
              </a:rPr>
              <a:t> (35 </a:t>
            </a:r>
            <a:r>
              <a:rPr lang="nb-NO" dirty="0" err="1" smtClean="0">
                <a:solidFill>
                  <a:srgbClr val="FFFF00"/>
                </a:solidFill>
              </a:rPr>
              <a:t>minutes</a:t>
            </a:r>
            <a:r>
              <a:rPr lang="nb-NO" dirty="0" smtClean="0">
                <a:solidFill>
                  <a:srgbClr val="FFFF00"/>
                </a:solidFill>
              </a:rPr>
              <a:t>)</a:t>
            </a:r>
            <a:endParaRPr lang="nb-NO" dirty="0">
              <a:solidFill>
                <a:srgbClr val="FFFF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1143000"/>
          </a:xfrm>
        </p:spPr>
        <p:txBody>
          <a:bodyPr/>
          <a:lstStyle/>
          <a:p>
            <a:r>
              <a:rPr lang="nb-NO" dirty="0" err="1" smtClean="0"/>
              <a:t>Endodontic</a:t>
            </a:r>
            <a:r>
              <a:rPr lang="nb-NO" dirty="0" smtClean="0"/>
              <a:t> </a:t>
            </a:r>
            <a:r>
              <a:rPr lang="nb-NO" dirty="0" err="1" smtClean="0"/>
              <a:t>treatment</a:t>
            </a:r>
            <a:r>
              <a:rPr lang="nb-NO" dirty="0" smtClean="0"/>
              <a:t> and </a:t>
            </a:r>
            <a:r>
              <a:rPr lang="nb-NO" dirty="0" err="1" smtClean="0"/>
              <a:t>cardiovascular</a:t>
            </a:r>
            <a:r>
              <a:rPr lang="nb-NO" dirty="0" smtClean="0"/>
              <a:t> </a:t>
            </a:r>
            <a:r>
              <a:rPr lang="nb-NO" dirty="0" err="1" smtClean="0"/>
              <a:t>events</a:t>
            </a:r>
            <a:endParaRPr lang="nb-NO" dirty="0"/>
          </a:p>
        </p:txBody>
      </p:sp>
      <p:sp>
        <p:nvSpPr>
          <p:cNvPr id="3" name="Content Placeholder 2"/>
          <p:cNvSpPr>
            <a:spLocks noGrp="1"/>
          </p:cNvSpPr>
          <p:nvPr>
            <p:ph idx="1"/>
          </p:nvPr>
        </p:nvSpPr>
        <p:spPr>
          <a:xfrm>
            <a:off x="457200" y="1999381"/>
            <a:ext cx="8229600" cy="4525963"/>
          </a:xfrm>
        </p:spPr>
        <p:txBody>
          <a:bodyPr/>
          <a:lstStyle/>
          <a:p>
            <a:r>
              <a:rPr lang="en-US" dirty="0" smtClean="0"/>
              <a:t>The relationship between self-reported history of endodontic therapy and coronary heart disease in the Atherosclerosis Risk in Communities Study.</a:t>
            </a:r>
          </a:p>
          <a:p>
            <a:r>
              <a:rPr lang="en-US" dirty="0" err="1" smtClean="0"/>
              <a:t>Caplan</a:t>
            </a:r>
            <a:r>
              <a:rPr lang="en-US" dirty="0" smtClean="0"/>
              <a:t> DJ, </a:t>
            </a:r>
            <a:r>
              <a:rPr lang="en-US" dirty="0" err="1" smtClean="0"/>
              <a:t>Pankow</a:t>
            </a:r>
            <a:r>
              <a:rPr lang="en-US" dirty="0" smtClean="0"/>
              <a:t> JS, </a:t>
            </a:r>
            <a:r>
              <a:rPr lang="en-US" dirty="0" err="1" smtClean="0"/>
              <a:t>Cai</a:t>
            </a:r>
            <a:r>
              <a:rPr lang="en-US" dirty="0" smtClean="0"/>
              <a:t> J, </a:t>
            </a:r>
            <a:r>
              <a:rPr lang="en-US" dirty="0" err="1" smtClean="0"/>
              <a:t>Offenbacher</a:t>
            </a:r>
            <a:r>
              <a:rPr lang="en-US" dirty="0" smtClean="0"/>
              <a:t> S, Beck JD.</a:t>
            </a:r>
          </a:p>
          <a:p>
            <a:r>
              <a:rPr lang="en-US" dirty="0" smtClean="0"/>
              <a:t>J Am Dent Assoc. 2009 Aug;140(8):1004-12.</a:t>
            </a:r>
          </a:p>
        </p:txBody>
      </p:sp>
      <p:sp>
        <p:nvSpPr>
          <p:cNvPr id="4" name="TextBox 3"/>
          <p:cNvSpPr txBox="1"/>
          <p:nvPr/>
        </p:nvSpPr>
        <p:spPr>
          <a:xfrm>
            <a:off x="827584" y="6021288"/>
            <a:ext cx="4271362" cy="369332"/>
          </a:xfrm>
          <a:prstGeom prst="rect">
            <a:avLst/>
          </a:prstGeom>
          <a:solidFill>
            <a:srgbClr val="FF0000"/>
          </a:solidFill>
          <a:ln>
            <a:solidFill>
              <a:schemeClr val="accent1">
                <a:shade val="50000"/>
              </a:schemeClr>
            </a:solidFill>
          </a:ln>
        </p:spPr>
        <p:txBody>
          <a:bodyPr wrap="none" rtlCol="0">
            <a:spAutoFit/>
          </a:bodyPr>
          <a:lstStyle/>
          <a:p>
            <a:r>
              <a:rPr lang="nb-NO" dirty="0" smtClean="0"/>
              <a:t>Problem 4: The </a:t>
            </a:r>
            <a:r>
              <a:rPr lang="nb-NO" dirty="0" err="1" smtClean="0"/>
              <a:t>incidious</a:t>
            </a:r>
            <a:r>
              <a:rPr lang="nb-NO" dirty="0" smtClean="0"/>
              <a:t> </a:t>
            </a:r>
            <a:r>
              <a:rPr lang="nb-NO" dirty="0" err="1" smtClean="0"/>
              <a:t>consequences</a:t>
            </a:r>
            <a:endParaRPr lang="nb-NO"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t>Endodontic</a:t>
            </a:r>
            <a:r>
              <a:rPr lang="nb-NO" dirty="0" smtClean="0"/>
              <a:t> </a:t>
            </a:r>
            <a:r>
              <a:rPr lang="nb-NO" dirty="0" err="1" smtClean="0"/>
              <a:t>infections</a:t>
            </a:r>
            <a:r>
              <a:rPr lang="nb-NO" dirty="0" smtClean="0"/>
              <a:t> and </a:t>
            </a:r>
            <a:r>
              <a:rPr lang="nb-NO" dirty="0" err="1" smtClean="0"/>
              <a:t>cardiovascular</a:t>
            </a:r>
            <a:r>
              <a:rPr lang="nb-NO" dirty="0" smtClean="0"/>
              <a:t> </a:t>
            </a:r>
            <a:r>
              <a:rPr lang="nb-NO" dirty="0" err="1" smtClean="0"/>
              <a:t>events</a:t>
            </a:r>
            <a:endParaRPr lang="nb-NO" dirty="0"/>
          </a:p>
        </p:txBody>
      </p:sp>
      <p:pic>
        <p:nvPicPr>
          <p:cNvPr id="60418" name="Picture 2" descr="http://jada.ada.org/content/vol140/issue8/images/large/1004tbl4_c.jpeg"/>
          <p:cNvPicPr>
            <a:picLocks noChangeAspect="1" noChangeArrowheads="1"/>
          </p:cNvPicPr>
          <p:nvPr/>
        </p:nvPicPr>
        <p:blipFill>
          <a:blip r:embed="rId2" cstate="print"/>
          <a:srcRect/>
          <a:stretch>
            <a:fillRect/>
          </a:stretch>
        </p:blipFill>
        <p:spPr bwMode="auto">
          <a:xfrm>
            <a:off x="758229" y="1844824"/>
            <a:ext cx="7846219" cy="4545335"/>
          </a:xfrm>
          <a:prstGeom prst="rect">
            <a:avLst/>
          </a:prstGeom>
          <a:noFill/>
        </p:spPr>
      </p:pic>
      <p:sp>
        <p:nvSpPr>
          <p:cNvPr id="4" name="Oval 3"/>
          <p:cNvSpPr/>
          <p:nvPr/>
        </p:nvSpPr>
        <p:spPr>
          <a:xfrm>
            <a:off x="6660232" y="4221088"/>
            <a:ext cx="1728192"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Norway's stunning Fjords"/>
          <p:cNvPicPr>
            <a:picLocks noChangeAspect="1" noChangeArrowheads="1"/>
          </p:cNvPicPr>
          <p:nvPr/>
        </p:nvPicPr>
        <p:blipFill>
          <a:blip r:embed="rId2" cstate="print"/>
          <a:srcRect/>
          <a:stretch>
            <a:fillRect/>
          </a:stretch>
        </p:blipFill>
        <p:spPr bwMode="auto">
          <a:xfrm>
            <a:off x="1259632" y="836712"/>
            <a:ext cx="6797307" cy="5256584"/>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t>Endodontic</a:t>
            </a:r>
            <a:r>
              <a:rPr lang="nb-NO" dirty="0" smtClean="0"/>
              <a:t> </a:t>
            </a:r>
            <a:r>
              <a:rPr lang="nb-NO" dirty="0" err="1" smtClean="0"/>
              <a:t>infections</a:t>
            </a:r>
            <a:r>
              <a:rPr lang="nb-NO" dirty="0" smtClean="0"/>
              <a:t> and </a:t>
            </a:r>
            <a:r>
              <a:rPr lang="nb-NO" dirty="0" err="1" smtClean="0"/>
              <a:t>cardiovascular</a:t>
            </a:r>
            <a:r>
              <a:rPr lang="nb-NO" dirty="0" smtClean="0"/>
              <a:t> </a:t>
            </a:r>
            <a:r>
              <a:rPr lang="nb-NO" dirty="0" err="1" smtClean="0"/>
              <a:t>events</a:t>
            </a:r>
            <a:endParaRPr lang="nb-NO" dirty="0"/>
          </a:p>
        </p:txBody>
      </p:sp>
      <p:sp>
        <p:nvSpPr>
          <p:cNvPr id="4" name="Content Placeholder 3"/>
          <p:cNvSpPr>
            <a:spLocks noGrp="1"/>
          </p:cNvSpPr>
          <p:nvPr>
            <p:ph idx="1"/>
          </p:nvPr>
        </p:nvSpPr>
        <p:spPr/>
        <p:txBody>
          <a:bodyPr/>
          <a:lstStyle/>
          <a:p>
            <a:r>
              <a:rPr lang="en-US" sz="2400" dirty="0" smtClean="0"/>
              <a:t>Of 6,651 participants analyzed, 50.4 percent reported</a:t>
            </a:r>
            <a:r>
              <a:rPr lang="en-US" sz="2400" baseline="30000" dirty="0" smtClean="0"/>
              <a:t> </a:t>
            </a:r>
            <a:r>
              <a:rPr lang="en-US" sz="2400" dirty="0" smtClean="0"/>
              <a:t>never having had ET; 21.5 percent reported having had ET one</a:t>
            </a:r>
            <a:r>
              <a:rPr lang="en-US" sz="2400" baseline="30000" dirty="0" smtClean="0"/>
              <a:t> </a:t>
            </a:r>
            <a:r>
              <a:rPr lang="en-US" sz="2400" dirty="0" smtClean="0"/>
              <a:t>time; and 28.0 percent reported having had ET two or more times.</a:t>
            </a:r>
            <a:r>
              <a:rPr lang="en-US" sz="2400" baseline="30000" dirty="0" smtClean="0"/>
              <a:t> </a:t>
            </a:r>
            <a:r>
              <a:rPr lang="en-US" sz="2400" dirty="0" smtClean="0"/>
              <a:t>Final multivariable regression models indicated that </a:t>
            </a:r>
            <a:r>
              <a:rPr lang="en-US" sz="2400" b="1" dirty="0" smtClean="0"/>
              <a:t>among participants</a:t>
            </a:r>
            <a:r>
              <a:rPr lang="en-US" sz="2400" b="1" baseline="30000" dirty="0" smtClean="0"/>
              <a:t> </a:t>
            </a:r>
            <a:r>
              <a:rPr lang="en-US" sz="2400" b="1" dirty="0" smtClean="0"/>
              <a:t>with 25 or more teeth, those reporting having had </a:t>
            </a:r>
            <a:r>
              <a:rPr lang="en-US" sz="2400" b="1" dirty="0" smtClean="0">
                <a:solidFill>
                  <a:srgbClr val="FF0000"/>
                </a:solidFill>
              </a:rPr>
              <a:t>ET two or</a:t>
            </a:r>
            <a:r>
              <a:rPr lang="en-US" sz="2400" b="1" baseline="30000" dirty="0" smtClean="0">
                <a:solidFill>
                  <a:srgbClr val="FF0000"/>
                </a:solidFill>
              </a:rPr>
              <a:t> </a:t>
            </a:r>
            <a:r>
              <a:rPr lang="en-US" sz="2400" b="1" dirty="0" smtClean="0">
                <a:solidFill>
                  <a:srgbClr val="FF0000"/>
                </a:solidFill>
              </a:rPr>
              <a:t>more times had 1.62 </a:t>
            </a:r>
            <a:r>
              <a:rPr lang="en-US" sz="2400" b="1" dirty="0" smtClean="0"/>
              <a:t>(95 percent confidence interval [CI], 1.04–2.53)</a:t>
            </a:r>
            <a:r>
              <a:rPr lang="en-US" sz="2400" b="1" baseline="30000" dirty="0" smtClean="0"/>
              <a:t> </a:t>
            </a:r>
            <a:r>
              <a:rPr lang="en-US" sz="2400" b="1" dirty="0" smtClean="0">
                <a:solidFill>
                  <a:srgbClr val="FF0000"/>
                </a:solidFill>
              </a:rPr>
              <a:t>times the odds of prevalent CHD </a:t>
            </a:r>
            <a:r>
              <a:rPr lang="en-US" sz="2400" b="1" dirty="0" smtClean="0"/>
              <a:t>compared with those reporting</a:t>
            </a:r>
            <a:r>
              <a:rPr lang="en-US" sz="2400" b="1" baseline="30000" dirty="0" smtClean="0"/>
              <a:t> </a:t>
            </a:r>
            <a:r>
              <a:rPr lang="en-US" sz="2400" b="1" dirty="0" smtClean="0"/>
              <a:t>never having had ET. </a:t>
            </a:r>
            <a:r>
              <a:rPr lang="en-US" sz="2400" dirty="0" smtClean="0"/>
              <a:t>Among participants with 24 or fewer teeth,</a:t>
            </a:r>
            <a:r>
              <a:rPr lang="en-US" sz="2400" baseline="30000" dirty="0" smtClean="0"/>
              <a:t> </a:t>
            </a:r>
            <a:r>
              <a:rPr lang="en-US" sz="2400" dirty="0" smtClean="0"/>
              <a:t>no significant differences in CHD prevalence were observed among</a:t>
            </a:r>
            <a:r>
              <a:rPr lang="en-US" sz="2400" baseline="30000" dirty="0" smtClean="0"/>
              <a:t> </a:t>
            </a:r>
            <a:r>
              <a:rPr lang="en-US" sz="2400" dirty="0" smtClean="0"/>
              <a:t>groups regardless of their history of ET.</a:t>
            </a:r>
            <a:r>
              <a:rPr lang="en-US" sz="2400" baseline="30000" dirty="0" smtClean="0"/>
              <a:t> </a:t>
            </a:r>
            <a:endParaRPr lang="nb-NO" sz="2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The </a:t>
            </a:r>
            <a:r>
              <a:rPr lang="nb-NO" dirty="0" err="1" smtClean="0"/>
              <a:t>other</a:t>
            </a:r>
            <a:r>
              <a:rPr lang="nb-NO" dirty="0" smtClean="0"/>
              <a:t> </a:t>
            </a:r>
            <a:r>
              <a:rPr lang="nb-NO" dirty="0" err="1" smtClean="0"/>
              <a:t>extreme</a:t>
            </a:r>
            <a:endParaRPr lang="nb-NO" dirty="0"/>
          </a:p>
        </p:txBody>
      </p:sp>
      <p:sp>
        <p:nvSpPr>
          <p:cNvPr id="3" name="Content Placeholder 2"/>
          <p:cNvSpPr>
            <a:spLocks noGrp="1"/>
          </p:cNvSpPr>
          <p:nvPr>
            <p:ph idx="1"/>
          </p:nvPr>
        </p:nvSpPr>
        <p:spPr/>
        <p:txBody>
          <a:bodyPr/>
          <a:lstStyle/>
          <a:p>
            <a:r>
              <a:rPr lang="nb-NO" dirty="0" err="1" smtClean="0"/>
              <a:t>Primary</a:t>
            </a:r>
            <a:r>
              <a:rPr lang="nb-NO" dirty="0" smtClean="0"/>
              <a:t>, </a:t>
            </a:r>
            <a:r>
              <a:rPr lang="nb-NO" dirty="0" err="1" smtClean="0"/>
              <a:t>conventional</a:t>
            </a:r>
            <a:r>
              <a:rPr lang="nb-NO" dirty="0" smtClean="0"/>
              <a:t> </a:t>
            </a:r>
            <a:r>
              <a:rPr lang="nb-NO" dirty="0" err="1" smtClean="0"/>
              <a:t>root</a:t>
            </a:r>
            <a:r>
              <a:rPr lang="nb-NO" dirty="0" smtClean="0"/>
              <a:t> </a:t>
            </a:r>
            <a:r>
              <a:rPr lang="nb-NO" dirty="0" err="1" smtClean="0"/>
              <a:t>canal</a:t>
            </a:r>
            <a:r>
              <a:rPr lang="nb-NO" dirty="0" smtClean="0"/>
              <a:t> </a:t>
            </a:r>
            <a:r>
              <a:rPr lang="nb-NO" dirty="0" err="1" smtClean="0"/>
              <a:t>infection</a:t>
            </a:r>
            <a:endParaRPr lang="nb-NO" dirty="0"/>
          </a:p>
        </p:txBody>
      </p:sp>
      <p:pic>
        <p:nvPicPr>
          <p:cNvPr id="45059" name="Picture 3" descr="F:\UiO\Jobbilder\Xrayendo\SPECIALS\PERFEKT!\TuchelF\00070301.JPG"/>
          <p:cNvPicPr>
            <a:picLocks noChangeAspect="1" noChangeArrowheads="1"/>
          </p:cNvPicPr>
          <p:nvPr/>
        </p:nvPicPr>
        <p:blipFill>
          <a:blip r:embed="rId2" cstate="print"/>
          <a:srcRect/>
          <a:stretch>
            <a:fillRect/>
          </a:stretch>
        </p:blipFill>
        <p:spPr bwMode="auto">
          <a:xfrm>
            <a:off x="323528" y="2348880"/>
            <a:ext cx="2711301" cy="4118595"/>
          </a:xfrm>
          <a:prstGeom prst="rect">
            <a:avLst/>
          </a:prstGeom>
          <a:noFill/>
        </p:spPr>
      </p:pic>
      <p:pic>
        <p:nvPicPr>
          <p:cNvPr id="45060" name="Picture 4" descr="F:\UiO\Jobbilder\Xrayendo\SPECIALS\PERFEKT!\TuchelF\00070302.JPG"/>
          <p:cNvPicPr>
            <a:picLocks noChangeAspect="1" noChangeArrowheads="1"/>
          </p:cNvPicPr>
          <p:nvPr/>
        </p:nvPicPr>
        <p:blipFill>
          <a:blip r:embed="rId3" cstate="print"/>
          <a:srcRect/>
          <a:stretch>
            <a:fillRect/>
          </a:stretch>
        </p:blipFill>
        <p:spPr bwMode="auto">
          <a:xfrm>
            <a:off x="3203848" y="2348880"/>
            <a:ext cx="2711301" cy="4118595"/>
          </a:xfrm>
          <a:prstGeom prst="rect">
            <a:avLst/>
          </a:prstGeom>
          <a:noFill/>
        </p:spPr>
      </p:pic>
      <p:pic>
        <p:nvPicPr>
          <p:cNvPr id="7" name="Picture 2" descr="F:\UiO\Jobbilder\Xrayendo\SPECIALS\PERFEKT!\TuchelF\00091801.JPG"/>
          <p:cNvPicPr>
            <a:picLocks noChangeAspect="1" noChangeArrowheads="1"/>
          </p:cNvPicPr>
          <p:nvPr/>
        </p:nvPicPr>
        <p:blipFill>
          <a:blip r:embed="rId4" cstate="print"/>
          <a:srcRect/>
          <a:stretch>
            <a:fillRect/>
          </a:stretch>
        </p:blipFill>
        <p:spPr bwMode="auto">
          <a:xfrm>
            <a:off x="6084168" y="2348880"/>
            <a:ext cx="2711301" cy="4118595"/>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The </a:t>
            </a:r>
            <a:r>
              <a:rPr lang="nb-NO" dirty="0" err="1" smtClean="0"/>
              <a:t>other</a:t>
            </a:r>
            <a:r>
              <a:rPr lang="nb-NO" dirty="0" smtClean="0"/>
              <a:t> </a:t>
            </a:r>
            <a:r>
              <a:rPr lang="nb-NO" dirty="0" err="1" smtClean="0"/>
              <a:t>extreme</a:t>
            </a:r>
            <a:endParaRPr lang="nb-NO" dirty="0"/>
          </a:p>
        </p:txBody>
      </p:sp>
      <p:sp>
        <p:nvSpPr>
          <p:cNvPr id="3" name="Content Placeholder 2"/>
          <p:cNvSpPr>
            <a:spLocks noGrp="1"/>
          </p:cNvSpPr>
          <p:nvPr>
            <p:ph idx="1"/>
          </p:nvPr>
        </p:nvSpPr>
        <p:spPr/>
        <p:txBody>
          <a:bodyPr/>
          <a:lstStyle/>
          <a:p>
            <a:r>
              <a:rPr lang="nb-NO" dirty="0" err="1" smtClean="0"/>
              <a:t>Primary</a:t>
            </a:r>
            <a:r>
              <a:rPr lang="nb-NO" dirty="0" smtClean="0"/>
              <a:t>, </a:t>
            </a:r>
            <a:r>
              <a:rPr lang="nb-NO" dirty="0" err="1" smtClean="0"/>
              <a:t>conventional</a:t>
            </a:r>
            <a:r>
              <a:rPr lang="nb-NO" dirty="0" smtClean="0"/>
              <a:t> </a:t>
            </a:r>
            <a:r>
              <a:rPr lang="nb-NO" dirty="0" err="1" smtClean="0"/>
              <a:t>root</a:t>
            </a:r>
            <a:r>
              <a:rPr lang="nb-NO" dirty="0" smtClean="0"/>
              <a:t> </a:t>
            </a:r>
            <a:r>
              <a:rPr lang="nb-NO" dirty="0" err="1" smtClean="0"/>
              <a:t>canal</a:t>
            </a:r>
            <a:r>
              <a:rPr lang="nb-NO" dirty="0" smtClean="0"/>
              <a:t> </a:t>
            </a:r>
            <a:r>
              <a:rPr lang="nb-NO" dirty="0" err="1" smtClean="0"/>
              <a:t>infection</a:t>
            </a:r>
            <a:endParaRPr lang="nb-NO" dirty="0" smtClean="0"/>
          </a:p>
          <a:p>
            <a:r>
              <a:rPr lang="nb-NO" sz="2000" dirty="0" err="1" smtClean="0"/>
              <a:t>Implant</a:t>
            </a:r>
            <a:r>
              <a:rPr lang="nb-NO" sz="2000" dirty="0" smtClean="0"/>
              <a:t>?</a:t>
            </a:r>
            <a:endParaRPr lang="nb-NO" sz="2000" dirty="0"/>
          </a:p>
        </p:txBody>
      </p:sp>
      <p:pic>
        <p:nvPicPr>
          <p:cNvPr id="9" name="Picture 2" descr="F:\UiO\Jobbilder\Xrayendo\PAS_CASE\SVENDSEM\811103.JPG"/>
          <p:cNvPicPr>
            <a:picLocks noChangeAspect="1" noChangeArrowheads="1"/>
          </p:cNvPicPr>
          <p:nvPr/>
        </p:nvPicPr>
        <p:blipFill>
          <a:blip r:embed="rId2" cstate="print"/>
          <a:srcRect l="15180" r="9822"/>
          <a:stretch>
            <a:fillRect/>
          </a:stretch>
        </p:blipFill>
        <p:spPr bwMode="auto">
          <a:xfrm>
            <a:off x="323528" y="2771080"/>
            <a:ext cx="2751050" cy="2550266"/>
          </a:xfrm>
          <a:prstGeom prst="rect">
            <a:avLst/>
          </a:prstGeom>
          <a:noFill/>
          <a:ln w="9525">
            <a:noFill/>
            <a:miter lim="800000"/>
            <a:headEnd/>
            <a:tailEnd/>
          </a:ln>
        </p:spPr>
      </p:pic>
      <p:pic>
        <p:nvPicPr>
          <p:cNvPr id="11" name="Picture 4" descr="F:\UiO\Jobbilder\Xrayendo\PAS_CASE\SVENDSEM\811209.JPG"/>
          <p:cNvPicPr>
            <a:picLocks noChangeAspect="1" noChangeArrowheads="1"/>
          </p:cNvPicPr>
          <p:nvPr/>
        </p:nvPicPr>
        <p:blipFill>
          <a:blip r:embed="rId3" cstate="print"/>
          <a:srcRect l="15040" r="9732"/>
          <a:stretch>
            <a:fillRect/>
          </a:stretch>
        </p:blipFill>
        <p:spPr bwMode="auto">
          <a:xfrm>
            <a:off x="3119691" y="2771080"/>
            <a:ext cx="2783151" cy="25733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The </a:t>
            </a:r>
            <a:r>
              <a:rPr lang="nb-NO" dirty="0" err="1" smtClean="0"/>
              <a:t>other</a:t>
            </a:r>
            <a:r>
              <a:rPr lang="nb-NO" dirty="0" smtClean="0"/>
              <a:t> </a:t>
            </a:r>
            <a:r>
              <a:rPr lang="nb-NO" dirty="0" err="1" smtClean="0"/>
              <a:t>extreme</a:t>
            </a:r>
            <a:endParaRPr lang="nb-NO" dirty="0"/>
          </a:p>
        </p:txBody>
      </p:sp>
      <p:sp>
        <p:nvSpPr>
          <p:cNvPr id="3" name="Content Placeholder 2"/>
          <p:cNvSpPr>
            <a:spLocks noGrp="1"/>
          </p:cNvSpPr>
          <p:nvPr>
            <p:ph idx="1"/>
          </p:nvPr>
        </p:nvSpPr>
        <p:spPr/>
        <p:txBody>
          <a:bodyPr/>
          <a:lstStyle/>
          <a:p>
            <a:r>
              <a:rPr lang="nb-NO" dirty="0" err="1" smtClean="0"/>
              <a:t>Primary</a:t>
            </a:r>
            <a:r>
              <a:rPr lang="nb-NO" dirty="0" smtClean="0"/>
              <a:t>, </a:t>
            </a:r>
            <a:r>
              <a:rPr lang="nb-NO" dirty="0" err="1" smtClean="0"/>
              <a:t>conventional</a:t>
            </a:r>
            <a:r>
              <a:rPr lang="nb-NO" dirty="0" smtClean="0"/>
              <a:t> </a:t>
            </a:r>
            <a:r>
              <a:rPr lang="nb-NO" dirty="0" err="1" smtClean="0"/>
              <a:t>root</a:t>
            </a:r>
            <a:r>
              <a:rPr lang="nb-NO" dirty="0" smtClean="0"/>
              <a:t> </a:t>
            </a:r>
            <a:r>
              <a:rPr lang="nb-NO" dirty="0" err="1" smtClean="0"/>
              <a:t>canal</a:t>
            </a:r>
            <a:r>
              <a:rPr lang="nb-NO" dirty="0" smtClean="0"/>
              <a:t> </a:t>
            </a:r>
            <a:r>
              <a:rPr lang="nb-NO" dirty="0" err="1" smtClean="0"/>
              <a:t>infection</a:t>
            </a:r>
            <a:endParaRPr lang="nb-NO" dirty="0"/>
          </a:p>
        </p:txBody>
      </p:sp>
      <p:pic>
        <p:nvPicPr>
          <p:cNvPr id="9" name="Picture 2" descr="F:\UiO\Jobbilder\Xrayendo\PAS_CASE\SVENDSEM\811103.JPG"/>
          <p:cNvPicPr>
            <a:picLocks noChangeAspect="1" noChangeArrowheads="1"/>
          </p:cNvPicPr>
          <p:nvPr/>
        </p:nvPicPr>
        <p:blipFill>
          <a:blip r:embed="rId2" cstate="print"/>
          <a:srcRect l="15180" r="9822"/>
          <a:stretch>
            <a:fillRect/>
          </a:stretch>
        </p:blipFill>
        <p:spPr bwMode="auto">
          <a:xfrm>
            <a:off x="323528" y="2771080"/>
            <a:ext cx="2751050" cy="2550266"/>
          </a:xfrm>
          <a:prstGeom prst="rect">
            <a:avLst/>
          </a:prstGeom>
          <a:noFill/>
          <a:ln w="9525">
            <a:noFill/>
            <a:miter lim="800000"/>
            <a:headEnd/>
            <a:tailEnd/>
          </a:ln>
        </p:spPr>
      </p:pic>
      <p:pic>
        <p:nvPicPr>
          <p:cNvPr id="11" name="Picture 4" descr="F:\UiO\Jobbilder\Xrayendo\PAS_CASE\SVENDSEM\811209.JPG"/>
          <p:cNvPicPr>
            <a:picLocks noChangeAspect="1" noChangeArrowheads="1"/>
          </p:cNvPicPr>
          <p:nvPr/>
        </p:nvPicPr>
        <p:blipFill>
          <a:blip r:embed="rId3" cstate="print"/>
          <a:srcRect l="15040" r="9732"/>
          <a:stretch>
            <a:fillRect/>
          </a:stretch>
        </p:blipFill>
        <p:spPr bwMode="auto">
          <a:xfrm>
            <a:off x="3119691" y="2771080"/>
            <a:ext cx="2783151" cy="2573371"/>
          </a:xfrm>
          <a:prstGeom prst="rect">
            <a:avLst/>
          </a:prstGeom>
          <a:noFill/>
          <a:ln w="9525">
            <a:noFill/>
            <a:miter lim="800000"/>
            <a:headEnd/>
            <a:tailEnd/>
          </a:ln>
        </p:spPr>
      </p:pic>
      <p:sp>
        <p:nvSpPr>
          <p:cNvPr id="12" name="TextBox 4"/>
          <p:cNvSpPr txBox="1">
            <a:spLocks noChangeArrowheads="1"/>
          </p:cNvSpPr>
          <p:nvPr/>
        </p:nvSpPr>
        <p:spPr bwMode="auto">
          <a:xfrm>
            <a:off x="1403648" y="5579392"/>
            <a:ext cx="696913" cy="369888"/>
          </a:xfrm>
          <a:prstGeom prst="rect">
            <a:avLst/>
          </a:prstGeom>
          <a:noFill/>
          <a:ln w="9525">
            <a:noFill/>
            <a:miter lim="800000"/>
            <a:headEnd/>
            <a:tailEnd/>
          </a:ln>
        </p:spPr>
        <p:txBody>
          <a:bodyPr wrap="none">
            <a:spAutoFit/>
          </a:bodyPr>
          <a:lstStyle/>
          <a:p>
            <a:r>
              <a:rPr lang="nb-NO" dirty="0">
                <a:solidFill>
                  <a:srgbClr val="FFFF00"/>
                </a:solidFill>
              </a:rPr>
              <a:t>1981</a:t>
            </a:r>
          </a:p>
        </p:txBody>
      </p:sp>
      <p:sp>
        <p:nvSpPr>
          <p:cNvPr id="14" name="TextBox 6"/>
          <p:cNvSpPr txBox="1">
            <a:spLocks noChangeArrowheads="1"/>
          </p:cNvSpPr>
          <p:nvPr/>
        </p:nvSpPr>
        <p:spPr bwMode="auto">
          <a:xfrm>
            <a:off x="4067944" y="5579392"/>
            <a:ext cx="696913" cy="368300"/>
          </a:xfrm>
          <a:prstGeom prst="rect">
            <a:avLst/>
          </a:prstGeom>
          <a:noFill/>
          <a:ln w="9525">
            <a:noFill/>
            <a:miter lim="800000"/>
            <a:headEnd/>
            <a:tailEnd/>
          </a:ln>
        </p:spPr>
        <p:txBody>
          <a:bodyPr wrap="none">
            <a:spAutoFit/>
          </a:bodyPr>
          <a:lstStyle/>
          <a:p>
            <a:r>
              <a:rPr lang="nb-NO" dirty="0">
                <a:solidFill>
                  <a:srgbClr val="FFFF00"/>
                </a:solidFill>
              </a:rPr>
              <a:t>1981</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The </a:t>
            </a:r>
            <a:r>
              <a:rPr lang="nb-NO" dirty="0" err="1" smtClean="0"/>
              <a:t>other</a:t>
            </a:r>
            <a:r>
              <a:rPr lang="nb-NO" dirty="0" smtClean="0"/>
              <a:t> </a:t>
            </a:r>
            <a:r>
              <a:rPr lang="nb-NO" dirty="0" err="1" smtClean="0"/>
              <a:t>extreme</a:t>
            </a:r>
            <a:endParaRPr lang="nb-NO" dirty="0"/>
          </a:p>
        </p:txBody>
      </p:sp>
      <p:sp>
        <p:nvSpPr>
          <p:cNvPr id="3" name="Content Placeholder 2"/>
          <p:cNvSpPr>
            <a:spLocks noGrp="1"/>
          </p:cNvSpPr>
          <p:nvPr>
            <p:ph idx="1"/>
          </p:nvPr>
        </p:nvSpPr>
        <p:spPr/>
        <p:txBody>
          <a:bodyPr/>
          <a:lstStyle/>
          <a:p>
            <a:r>
              <a:rPr lang="nb-NO" dirty="0" err="1" smtClean="0"/>
              <a:t>Primary</a:t>
            </a:r>
            <a:r>
              <a:rPr lang="nb-NO" dirty="0" smtClean="0"/>
              <a:t>, </a:t>
            </a:r>
            <a:r>
              <a:rPr lang="nb-NO" dirty="0" err="1" smtClean="0"/>
              <a:t>conventional</a:t>
            </a:r>
            <a:r>
              <a:rPr lang="nb-NO" dirty="0" smtClean="0"/>
              <a:t> </a:t>
            </a:r>
            <a:r>
              <a:rPr lang="nb-NO" dirty="0" err="1" smtClean="0"/>
              <a:t>root</a:t>
            </a:r>
            <a:r>
              <a:rPr lang="nb-NO" dirty="0" smtClean="0"/>
              <a:t> </a:t>
            </a:r>
            <a:r>
              <a:rPr lang="nb-NO" dirty="0" err="1" smtClean="0"/>
              <a:t>canal</a:t>
            </a:r>
            <a:r>
              <a:rPr lang="nb-NO" dirty="0" smtClean="0"/>
              <a:t> </a:t>
            </a:r>
            <a:r>
              <a:rPr lang="nb-NO" dirty="0" err="1" smtClean="0"/>
              <a:t>infection</a:t>
            </a:r>
            <a:endParaRPr lang="nb-NO" dirty="0"/>
          </a:p>
        </p:txBody>
      </p:sp>
      <p:pic>
        <p:nvPicPr>
          <p:cNvPr id="9" name="Picture 2" descr="F:\UiO\Jobbilder\Xrayendo\PAS_CASE\SVENDSEM\811103.JPG"/>
          <p:cNvPicPr>
            <a:picLocks noChangeAspect="1" noChangeArrowheads="1"/>
          </p:cNvPicPr>
          <p:nvPr/>
        </p:nvPicPr>
        <p:blipFill>
          <a:blip r:embed="rId2" cstate="print"/>
          <a:srcRect l="15180" r="9822"/>
          <a:stretch>
            <a:fillRect/>
          </a:stretch>
        </p:blipFill>
        <p:spPr bwMode="auto">
          <a:xfrm>
            <a:off x="323528" y="2771080"/>
            <a:ext cx="2751050" cy="2550266"/>
          </a:xfrm>
          <a:prstGeom prst="rect">
            <a:avLst/>
          </a:prstGeom>
          <a:noFill/>
          <a:ln w="9525">
            <a:noFill/>
            <a:miter lim="800000"/>
            <a:headEnd/>
            <a:tailEnd/>
          </a:ln>
        </p:spPr>
      </p:pic>
      <p:pic>
        <p:nvPicPr>
          <p:cNvPr id="10" name="Picture 3" descr="F:\UiO\Jobbilder\Xrayendo\PAS_CASE\SVENDSEM\950930.JPG"/>
          <p:cNvPicPr>
            <a:picLocks noChangeAspect="1" noChangeArrowheads="1"/>
          </p:cNvPicPr>
          <p:nvPr/>
        </p:nvPicPr>
        <p:blipFill>
          <a:blip r:embed="rId3" cstate="print">
            <a:lum bright="-12000"/>
          </a:blip>
          <a:srcRect l="13787" r="8921"/>
          <a:stretch>
            <a:fillRect/>
          </a:stretch>
        </p:blipFill>
        <p:spPr bwMode="auto">
          <a:xfrm>
            <a:off x="5928003" y="2771080"/>
            <a:ext cx="2881401" cy="2592288"/>
          </a:xfrm>
          <a:prstGeom prst="rect">
            <a:avLst/>
          </a:prstGeom>
          <a:noFill/>
          <a:ln w="9525">
            <a:noFill/>
            <a:miter lim="800000"/>
            <a:headEnd/>
            <a:tailEnd/>
          </a:ln>
        </p:spPr>
      </p:pic>
      <p:pic>
        <p:nvPicPr>
          <p:cNvPr id="11" name="Picture 4" descr="F:\UiO\Jobbilder\Xrayendo\PAS_CASE\SVENDSEM\811209.JPG"/>
          <p:cNvPicPr>
            <a:picLocks noChangeAspect="1" noChangeArrowheads="1"/>
          </p:cNvPicPr>
          <p:nvPr/>
        </p:nvPicPr>
        <p:blipFill>
          <a:blip r:embed="rId4" cstate="print"/>
          <a:srcRect l="15040" r="9732"/>
          <a:stretch>
            <a:fillRect/>
          </a:stretch>
        </p:blipFill>
        <p:spPr bwMode="auto">
          <a:xfrm>
            <a:off x="3119691" y="2771080"/>
            <a:ext cx="2783151" cy="2573371"/>
          </a:xfrm>
          <a:prstGeom prst="rect">
            <a:avLst/>
          </a:prstGeom>
          <a:noFill/>
          <a:ln w="9525">
            <a:noFill/>
            <a:miter lim="800000"/>
            <a:headEnd/>
            <a:tailEnd/>
          </a:ln>
        </p:spPr>
      </p:pic>
      <p:sp>
        <p:nvSpPr>
          <p:cNvPr id="12" name="TextBox 4"/>
          <p:cNvSpPr txBox="1">
            <a:spLocks noChangeArrowheads="1"/>
          </p:cNvSpPr>
          <p:nvPr/>
        </p:nvSpPr>
        <p:spPr bwMode="auto">
          <a:xfrm>
            <a:off x="1403648" y="5579392"/>
            <a:ext cx="696913" cy="369888"/>
          </a:xfrm>
          <a:prstGeom prst="rect">
            <a:avLst/>
          </a:prstGeom>
          <a:noFill/>
          <a:ln w="9525">
            <a:noFill/>
            <a:miter lim="800000"/>
            <a:headEnd/>
            <a:tailEnd/>
          </a:ln>
        </p:spPr>
        <p:txBody>
          <a:bodyPr wrap="none">
            <a:spAutoFit/>
          </a:bodyPr>
          <a:lstStyle/>
          <a:p>
            <a:r>
              <a:rPr lang="nb-NO" dirty="0">
                <a:solidFill>
                  <a:srgbClr val="FFFF00"/>
                </a:solidFill>
              </a:rPr>
              <a:t>1981</a:t>
            </a:r>
          </a:p>
        </p:txBody>
      </p:sp>
      <p:sp>
        <p:nvSpPr>
          <p:cNvPr id="13" name="TextBox 5"/>
          <p:cNvSpPr txBox="1">
            <a:spLocks noChangeArrowheads="1"/>
          </p:cNvSpPr>
          <p:nvPr/>
        </p:nvSpPr>
        <p:spPr bwMode="auto">
          <a:xfrm>
            <a:off x="7236296" y="5579392"/>
            <a:ext cx="696913" cy="369887"/>
          </a:xfrm>
          <a:prstGeom prst="rect">
            <a:avLst/>
          </a:prstGeom>
          <a:noFill/>
          <a:ln w="9525">
            <a:noFill/>
            <a:miter lim="800000"/>
            <a:headEnd/>
            <a:tailEnd/>
          </a:ln>
        </p:spPr>
        <p:txBody>
          <a:bodyPr wrap="none">
            <a:spAutoFit/>
          </a:bodyPr>
          <a:lstStyle/>
          <a:p>
            <a:r>
              <a:rPr lang="nb-NO" dirty="0">
                <a:solidFill>
                  <a:srgbClr val="FFFF00"/>
                </a:solidFill>
              </a:rPr>
              <a:t>2006</a:t>
            </a:r>
          </a:p>
        </p:txBody>
      </p:sp>
      <p:sp>
        <p:nvSpPr>
          <p:cNvPr id="14" name="TextBox 6"/>
          <p:cNvSpPr txBox="1">
            <a:spLocks noChangeArrowheads="1"/>
          </p:cNvSpPr>
          <p:nvPr/>
        </p:nvSpPr>
        <p:spPr bwMode="auto">
          <a:xfrm>
            <a:off x="4067944" y="5579392"/>
            <a:ext cx="696913" cy="368300"/>
          </a:xfrm>
          <a:prstGeom prst="rect">
            <a:avLst/>
          </a:prstGeom>
          <a:noFill/>
          <a:ln w="9525">
            <a:noFill/>
            <a:miter lim="800000"/>
            <a:headEnd/>
            <a:tailEnd/>
          </a:ln>
        </p:spPr>
        <p:txBody>
          <a:bodyPr wrap="none">
            <a:spAutoFit/>
          </a:bodyPr>
          <a:lstStyle/>
          <a:p>
            <a:r>
              <a:rPr lang="nb-NO" dirty="0">
                <a:solidFill>
                  <a:srgbClr val="FFFF00"/>
                </a:solidFill>
              </a:rPr>
              <a:t>1981</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4" descr="F:\UiO\Jobbilder\BothunEikeland\003 recut.bmp"/>
          <p:cNvPicPr>
            <a:picLocks noChangeAspect="1" noChangeArrowheads="1"/>
          </p:cNvPicPr>
          <p:nvPr/>
        </p:nvPicPr>
        <p:blipFill>
          <a:blip r:embed="rId2" cstate="print"/>
          <a:srcRect r="591"/>
          <a:stretch>
            <a:fillRect/>
          </a:stretch>
        </p:blipFill>
        <p:spPr bwMode="auto">
          <a:xfrm>
            <a:off x="683568" y="476672"/>
            <a:ext cx="5195938" cy="5904656"/>
          </a:xfrm>
          <a:prstGeom prst="rect">
            <a:avLst/>
          </a:prstGeom>
          <a:noFill/>
        </p:spPr>
      </p:pic>
      <p:sp>
        <p:nvSpPr>
          <p:cNvPr id="7" name="TextBox 6"/>
          <p:cNvSpPr txBox="1"/>
          <p:nvPr/>
        </p:nvSpPr>
        <p:spPr>
          <a:xfrm>
            <a:off x="6660232" y="5877272"/>
            <a:ext cx="1787733" cy="369332"/>
          </a:xfrm>
          <a:prstGeom prst="rect">
            <a:avLst/>
          </a:prstGeom>
          <a:noFill/>
        </p:spPr>
        <p:txBody>
          <a:bodyPr wrap="none" rtlCol="0">
            <a:spAutoFit/>
          </a:bodyPr>
          <a:lstStyle/>
          <a:p>
            <a:r>
              <a:rPr lang="nb-NO" dirty="0" smtClean="0">
                <a:solidFill>
                  <a:srgbClr val="FFFF00"/>
                </a:solidFill>
              </a:rPr>
              <a:t>A </a:t>
            </a:r>
            <a:r>
              <a:rPr lang="nb-NO" dirty="0" err="1" smtClean="0">
                <a:solidFill>
                  <a:srgbClr val="FFFF00"/>
                </a:solidFill>
              </a:rPr>
              <a:t>breather</a:t>
            </a:r>
            <a:r>
              <a:rPr lang="nb-NO" dirty="0" smtClean="0">
                <a:solidFill>
                  <a:srgbClr val="FFFF00"/>
                </a:solidFill>
              </a:rPr>
              <a:t> slide</a:t>
            </a:r>
            <a:endParaRPr lang="nb-NO" dirty="0">
              <a:solidFill>
                <a:srgbClr val="FFFF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More </a:t>
            </a:r>
            <a:r>
              <a:rPr lang="nb-NO" dirty="0" err="1" smtClean="0"/>
              <a:t>difficult</a:t>
            </a:r>
            <a:endParaRPr lang="nb-NO" dirty="0"/>
          </a:p>
        </p:txBody>
      </p:sp>
      <p:sp>
        <p:nvSpPr>
          <p:cNvPr id="3" name="Content Placeholder 2"/>
          <p:cNvSpPr>
            <a:spLocks noGrp="1"/>
          </p:cNvSpPr>
          <p:nvPr>
            <p:ph idx="1"/>
          </p:nvPr>
        </p:nvSpPr>
        <p:spPr/>
        <p:txBody>
          <a:bodyPr/>
          <a:lstStyle/>
          <a:p>
            <a:r>
              <a:rPr lang="nb-NO" dirty="0" err="1" smtClean="0"/>
              <a:t>Secondary</a:t>
            </a:r>
            <a:r>
              <a:rPr lang="nb-NO" dirty="0" smtClean="0"/>
              <a:t> and/or persistent </a:t>
            </a:r>
            <a:r>
              <a:rPr lang="nb-NO" dirty="0" err="1" smtClean="0"/>
              <a:t>root</a:t>
            </a:r>
            <a:r>
              <a:rPr lang="nb-NO" dirty="0" smtClean="0"/>
              <a:t> </a:t>
            </a:r>
            <a:r>
              <a:rPr lang="nb-NO" dirty="0" err="1" smtClean="0"/>
              <a:t>canal</a:t>
            </a:r>
            <a:r>
              <a:rPr lang="nb-NO" dirty="0" smtClean="0"/>
              <a:t> </a:t>
            </a:r>
            <a:r>
              <a:rPr lang="nb-NO" dirty="0" err="1" smtClean="0"/>
              <a:t>infection</a:t>
            </a:r>
            <a:endParaRPr lang="nb-NO" dirty="0"/>
          </a:p>
        </p:txBody>
      </p:sp>
      <p:pic>
        <p:nvPicPr>
          <p:cNvPr id="46082" name="Picture 2" descr="F:\UiO\Jobbilder\Xrayendo\PAS_CASE\GULLIKG\98011301.JPG"/>
          <p:cNvPicPr>
            <a:picLocks noChangeAspect="1" noChangeArrowheads="1"/>
          </p:cNvPicPr>
          <p:nvPr/>
        </p:nvPicPr>
        <p:blipFill>
          <a:blip r:embed="rId2" cstate="print">
            <a:lum bright="-16000"/>
          </a:blip>
          <a:srcRect/>
          <a:stretch>
            <a:fillRect/>
          </a:stretch>
        </p:blipFill>
        <p:spPr bwMode="auto">
          <a:xfrm>
            <a:off x="899592" y="2636912"/>
            <a:ext cx="3461722" cy="3489652"/>
          </a:xfrm>
          <a:prstGeom prst="rect">
            <a:avLst/>
          </a:prstGeom>
          <a:noFill/>
        </p:spPr>
      </p:pic>
      <p:pic>
        <p:nvPicPr>
          <p:cNvPr id="46083" name="Picture 3" descr="F:\UiO\Jobbilder\Xrayendo\PAS_CASE\GULLIKG\99110102.JPG"/>
          <p:cNvPicPr>
            <a:picLocks noChangeAspect="1" noChangeArrowheads="1"/>
          </p:cNvPicPr>
          <p:nvPr/>
        </p:nvPicPr>
        <p:blipFill>
          <a:blip r:embed="rId3" cstate="print"/>
          <a:srcRect/>
          <a:stretch>
            <a:fillRect/>
          </a:stretch>
        </p:blipFill>
        <p:spPr bwMode="auto">
          <a:xfrm>
            <a:off x="4860032" y="2636912"/>
            <a:ext cx="3428720" cy="3456384"/>
          </a:xfrm>
          <a:prstGeom prst="rect">
            <a:avLst/>
          </a:prstGeom>
          <a:noFill/>
        </p:spPr>
      </p:pic>
      <p:sp>
        <p:nvSpPr>
          <p:cNvPr id="6" name="TextBox 4"/>
          <p:cNvSpPr txBox="1">
            <a:spLocks noChangeArrowheads="1"/>
          </p:cNvSpPr>
          <p:nvPr/>
        </p:nvSpPr>
        <p:spPr bwMode="auto">
          <a:xfrm>
            <a:off x="2195736" y="6165304"/>
            <a:ext cx="697627" cy="369332"/>
          </a:xfrm>
          <a:prstGeom prst="rect">
            <a:avLst/>
          </a:prstGeom>
          <a:noFill/>
          <a:ln w="9525">
            <a:noFill/>
            <a:miter lim="800000"/>
            <a:headEnd/>
            <a:tailEnd/>
          </a:ln>
        </p:spPr>
        <p:txBody>
          <a:bodyPr wrap="none">
            <a:spAutoFit/>
          </a:bodyPr>
          <a:lstStyle/>
          <a:p>
            <a:r>
              <a:rPr lang="nb-NO" dirty="0" smtClean="0">
                <a:solidFill>
                  <a:srgbClr val="FFFF00"/>
                </a:solidFill>
              </a:rPr>
              <a:t>1999</a:t>
            </a:r>
            <a:endParaRPr lang="nb-NO" dirty="0">
              <a:solidFill>
                <a:srgbClr val="FFFF00"/>
              </a:solidFill>
            </a:endParaRPr>
          </a:p>
        </p:txBody>
      </p:sp>
      <p:sp>
        <p:nvSpPr>
          <p:cNvPr id="7" name="TextBox 4"/>
          <p:cNvSpPr txBox="1">
            <a:spLocks noChangeArrowheads="1"/>
          </p:cNvSpPr>
          <p:nvPr/>
        </p:nvSpPr>
        <p:spPr bwMode="auto">
          <a:xfrm>
            <a:off x="6084168" y="6165304"/>
            <a:ext cx="697627" cy="369332"/>
          </a:xfrm>
          <a:prstGeom prst="rect">
            <a:avLst/>
          </a:prstGeom>
          <a:noFill/>
          <a:ln w="9525">
            <a:noFill/>
            <a:miter lim="800000"/>
            <a:headEnd/>
            <a:tailEnd/>
          </a:ln>
        </p:spPr>
        <p:txBody>
          <a:bodyPr wrap="none">
            <a:spAutoFit/>
          </a:bodyPr>
          <a:lstStyle/>
          <a:p>
            <a:r>
              <a:rPr lang="nb-NO" dirty="0" smtClean="0">
                <a:solidFill>
                  <a:srgbClr val="FFFF00"/>
                </a:solidFill>
              </a:rPr>
              <a:t>2002</a:t>
            </a:r>
            <a:endParaRPr lang="nb-NO" dirty="0">
              <a:solidFill>
                <a:srgbClr val="FFFF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z="4000" dirty="0" smtClean="0"/>
              <a:t>More </a:t>
            </a:r>
            <a:r>
              <a:rPr lang="nb-NO" sz="4000" dirty="0" err="1" smtClean="0"/>
              <a:t>difficult</a:t>
            </a:r>
            <a:r>
              <a:rPr lang="nb-NO" sz="4000" dirty="0" smtClean="0"/>
              <a:t>: ”</a:t>
            </a:r>
            <a:r>
              <a:rPr lang="nb-NO" sz="4000" dirty="0" err="1" smtClean="0"/>
              <a:t>failures</a:t>
            </a:r>
            <a:r>
              <a:rPr lang="nb-NO" sz="4000" dirty="0" smtClean="0"/>
              <a:t>”, </a:t>
            </a:r>
            <a:r>
              <a:rPr lang="nb-NO" sz="4000" dirty="0" err="1" smtClean="0"/>
              <a:t>ie</a:t>
            </a:r>
            <a:r>
              <a:rPr lang="nb-NO" sz="4000" dirty="0" smtClean="0"/>
              <a:t>, </a:t>
            </a:r>
            <a:r>
              <a:rPr lang="nb-NO" sz="4000" dirty="0" err="1" smtClean="0"/>
              <a:t>secondary</a:t>
            </a:r>
            <a:r>
              <a:rPr lang="nb-NO" sz="4000" dirty="0" smtClean="0"/>
              <a:t> or persistent </a:t>
            </a:r>
            <a:r>
              <a:rPr lang="nb-NO" sz="4000" dirty="0" err="1" smtClean="0"/>
              <a:t>apical</a:t>
            </a:r>
            <a:r>
              <a:rPr lang="nb-NO" sz="4000" dirty="0" smtClean="0"/>
              <a:t> </a:t>
            </a:r>
            <a:r>
              <a:rPr lang="nb-NO" sz="4000" dirty="0" err="1" smtClean="0"/>
              <a:t>periodontitis</a:t>
            </a:r>
            <a:endParaRPr lang="nb-NO" sz="4000" dirty="0"/>
          </a:p>
        </p:txBody>
      </p:sp>
      <p:graphicFrame>
        <p:nvGraphicFramePr>
          <p:cNvPr id="47106" name="Object 2"/>
          <p:cNvGraphicFramePr>
            <a:graphicFrameLocks noChangeAspect="1"/>
          </p:cNvGraphicFramePr>
          <p:nvPr/>
        </p:nvGraphicFramePr>
        <p:xfrm>
          <a:off x="395536" y="1520527"/>
          <a:ext cx="7315200" cy="5076825"/>
        </p:xfrm>
        <a:graphic>
          <a:graphicData uri="http://schemas.openxmlformats.org/presentationml/2006/ole">
            <p:oleObj spid="_x0000_s47106" name="Chart" r:id="rId3" imgW="11782473" imgH="8925116" progId="MSGraph.Chart.8">
              <p:embed followColorScheme="full"/>
            </p:oleObj>
          </a:graphicData>
        </a:graphic>
      </p:graphicFrame>
      <p:sp>
        <p:nvSpPr>
          <p:cNvPr id="11" name="TextBox 10"/>
          <p:cNvSpPr txBox="1"/>
          <p:nvPr/>
        </p:nvSpPr>
        <p:spPr>
          <a:xfrm>
            <a:off x="5508104" y="1700808"/>
            <a:ext cx="3456384" cy="2062103"/>
          </a:xfrm>
          <a:prstGeom prst="rect">
            <a:avLst/>
          </a:prstGeom>
          <a:noFill/>
        </p:spPr>
        <p:txBody>
          <a:bodyPr wrap="square" rtlCol="0">
            <a:spAutoFit/>
          </a:bodyPr>
          <a:lstStyle/>
          <a:p>
            <a:r>
              <a:rPr lang="en-US" sz="1600" dirty="0" smtClean="0">
                <a:solidFill>
                  <a:srgbClr val="FFFF00"/>
                </a:solidFill>
              </a:rPr>
              <a:t>Prevalence of </a:t>
            </a:r>
            <a:r>
              <a:rPr lang="en-US" sz="1600" i="1" dirty="0" err="1" smtClean="0">
                <a:solidFill>
                  <a:srgbClr val="FFFF00"/>
                </a:solidFill>
              </a:rPr>
              <a:t>Enterococcus</a:t>
            </a:r>
            <a:r>
              <a:rPr lang="en-US" sz="1600" i="1" dirty="0" smtClean="0">
                <a:solidFill>
                  <a:srgbClr val="FFFF00"/>
                </a:solidFill>
              </a:rPr>
              <a:t> </a:t>
            </a:r>
            <a:r>
              <a:rPr lang="en-US" sz="1600" i="1" dirty="0" err="1" smtClean="0">
                <a:solidFill>
                  <a:srgbClr val="FFFF00"/>
                </a:solidFill>
              </a:rPr>
              <a:t>faecalis</a:t>
            </a:r>
            <a:r>
              <a:rPr lang="en-US" sz="1600" i="1" dirty="0" smtClean="0">
                <a:solidFill>
                  <a:srgbClr val="FFFF00"/>
                </a:solidFill>
              </a:rPr>
              <a:t> </a:t>
            </a:r>
            <a:r>
              <a:rPr lang="en-US" sz="1600" dirty="0" smtClean="0">
                <a:solidFill>
                  <a:srgbClr val="FFFF00"/>
                </a:solidFill>
              </a:rPr>
              <a:t>in endodontic infections associated with different forms of </a:t>
            </a:r>
            <a:r>
              <a:rPr lang="en-US" sz="1600" dirty="0" err="1" smtClean="0">
                <a:solidFill>
                  <a:srgbClr val="FFFF00"/>
                </a:solidFill>
              </a:rPr>
              <a:t>periradicular</a:t>
            </a:r>
            <a:r>
              <a:rPr lang="en-US" sz="1600" dirty="0" smtClean="0">
                <a:solidFill>
                  <a:srgbClr val="FFFF00"/>
                </a:solidFill>
              </a:rPr>
              <a:t> diseases. AAP, acute apical </a:t>
            </a:r>
            <a:r>
              <a:rPr lang="en-US" sz="1600" dirty="0" err="1" smtClean="0">
                <a:solidFill>
                  <a:srgbClr val="FFFF00"/>
                </a:solidFill>
              </a:rPr>
              <a:t>periodontitis</a:t>
            </a:r>
            <a:r>
              <a:rPr lang="en-US" sz="1600" dirty="0" smtClean="0">
                <a:solidFill>
                  <a:srgbClr val="FFFF00"/>
                </a:solidFill>
              </a:rPr>
              <a:t>; AAA, acute apical abscess; CAP, chronic apical </a:t>
            </a:r>
            <a:r>
              <a:rPr lang="en-US" sz="1600" dirty="0" err="1" smtClean="0">
                <a:solidFill>
                  <a:srgbClr val="FFFF00"/>
                </a:solidFill>
              </a:rPr>
              <a:t>priodontitis</a:t>
            </a:r>
            <a:r>
              <a:rPr lang="en-US" sz="1600" dirty="0" smtClean="0">
                <a:solidFill>
                  <a:srgbClr val="FFFF00"/>
                </a:solidFill>
              </a:rPr>
              <a:t>. Data according to </a:t>
            </a:r>
            <a:r>
              <a:rPr lang="en-US" sz="1600" dirty="0" err="1" smtClean="0">
                <a:solidFill>
                  <a:srgbClr val="FFFF00"/>
                </a:solidFill>
              </a:rPr>
              <a:t>Rôças</a:t>
            </a:r>
            <a:r>
              <a:rPr lang="en-US" sz="1600" dirty="0" smtClean="0">
                <a:solidFill>
                  <a:srgbClr val="FFFF00"/>
                </a:solidFill>
              </a:rPr>
              <a:t>  et al. 2004 (</a:t>
            </a:r>
            <a:r>
              <a:rPr lang="en-US" sz="1600" dirty="0" err="1" smtClean="0">
                <a:solidFill>
                  <a:srgbClr val="FFFF00"/>
                </a:solidFill>
              </a:rPr>
              <a:t>Ess</a:t>
            </a:r>
            <a:r>
              <a:rPr lang="en-US" sz="1600" dirty="0" smtClean="0">
                <a:solidFill>
                  <a:srgbClr val="FFFF00"/>
                </a:solidFill>
              </a:rPr>
              <a:t> Endo)</a:t>
            </a:r>
            <a:endParaRPr lang="nb-NO" sz="1600" dirty="0">
              <a:solidFill>
                <a:srgbClr val="FFFF00"/>
              </a:solidFill>
            </a:endParaRPr>
          </a:p>
        </p:txBody>
      </p:sp>
      <p:sp>
        <p:nvSpPr>
          <p:cNvPr id="5" name="TextBox 4"/>
          <p:cNvSpPr txBox="1"/>
          <p:nvPr/>
        </p:nvSpPr>
        <p:spPr>
          <a:xfrm>
            <a:off x="4932040" y="5157192"/>
            <a:ext cx="3888432" cy="338554"/>
          </a:xfrm>
          <a:prstGeom prst="rect">
            <a:avLst/>
          </a:prstGeom>
          <a:noFill/>
        </p:spPr>
        <p:txBody>
          <a:bodyPr wrap="square" rtlCol="0">
            <a:spAutoFit/>
          </a:bodyPr>
          <a:lstStyle/>
          <a:p>
            <a:r>
              <a:rPr lang="en-US" sz="1600" dirty="0" smtClean="0">
                <a:solidFill>
                  <a:srgbClr val="FFFF00"/>
                </a:solidFill>
              </a:rPr>
              <a:t>Low </a:t>
            </a:r>
            <a:r>
              <a:rPr lang="en-US" sz="1600" dirty="0" err="1" smtClean="0">
                <a:solidFill>
                  <a:srgbClr val="FFFF00"/>
                </a:solidFill>
              </a:rPr>
              <a:t>pathogenicity</a:t>
            </a:r>
            <a:r>
              <a:rPr lang="en-US" sz="1600" dirty="0" smtClean="0">
                <a:solidFill>
                  <a:srgbClr val="FFFF00"/>
                </a:solidFill>
              </a:rPr>
              <a:t>, but high resistance</a:t>
            </a:r>
            <a:endParaRPr lang="nb-NO" sz="1600" dirty="0">
              <a:solidFill>
                <a:srgbClr val="FFFF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331" name="Rectangle 75"/>
          <p:cNvSpPr>
            <a:spLocks noChangeArrowheads="1"/>
          </p:cNvSpPr>
          <p:nvPr/>
        </p:nvSpPr>
        <p:spPr bwMode="auto">
          <a:xfrm>
            <a:off x="533400" y="1981200"/>
            <a:ext cx="4724400" cy="1813317"/>
          </a:xfrm>
          <a:prstGeom prst="rect">
            <a:avLst/>
          </a:prstGeom>
          <a:noFill/>
          <a:ln w="12700">
            <a:noFill/>
            <a:miter lim="800000"/>
            <a:headEnd/>
            <a:tailEnd/>
          </a:ln>
          <a:effectLst/>
        </p:spPr>
        <p:txBody>
          <a:bodyPr lIns="90488" tIns="44450" rIns="90488" bIns="44450">
            <a:spAutoFit/>
          </a:bodyPr>
          <a:lstStyle/>
          <a:p>
            <a:pPr marL="342900" indent="-342900" defTabSz="762000" eaLnBrk="0" hangingPunct="0">
              <a:buAutoNum type="arabicPeriod"/>
            </a:pPr>
            <a:r>
              <a:rPr lang="en-US" sz="2800" dirty="0" err="1" smtClean="0">
                <a:solidFill>
                  <a:srgbClr val="FFFF00"/>
                </a:solidFill>
              </a:rPr>
              <a:t>Pulpal</a:t>
            </a:r>
            <a:r>
              <a:rPr lang="en-US" sz="2800" dirty="0" smtClean="0">
                <a:solidFill>
                  <a:srgbClr val="FFFF00"/>
                </a:solidFill>
              </a:rPr>
              <a:t> infection</a:t>
            </a:r>
          </a:p>
          <a:p>
            <a:pPr marL="342900" indent="-342900" defTabSz="762000" eaLnBrk="0" hangingPunct="0">
              <a:buAutoNum type="arabicPeriod"/>
            </a:pPr>
            <a:r>
              <a:rPr lang="en-US" sz="2800" dirty="0" smtClean="0">
                <a:solidFill>
                  <a:srgbClr val="FFFF00"/>
                </a:solidFill>
              </a:rPr>
              <a:t>Canal system infestation</a:t>
            </a:r>
          </a:p>
          <a:p>
            <a:pPr marL="342900" indent="-342900" defTabSz="762000" eaLnBrk="0" hangingPunct="0">
              <a:buAutoNum type="arabicPeriod"/>
            </a:pPr>
            <a:r>
              <a:rPr lang="en-US" sz="2800" dirty="0" err="1" smtClean="0">
                <a:solidFill>
                  <a:srgbClr val="FFFF00"/>
                </a:solidFill>
              </a:rPr>
              <a:t>Cementum</a:t>
            </a:r>
            <a:r>
              <a:rPr lang="en-US" sz="2800" dirty="0" smtClean="0">
                <a:solidFill>
                  <a:srgbClr val="FFFF00"/>
                </a:solidFill>
              </a:rPr>
              <a:t> colonization</a:t>
            </a:r>
          </a:p>
          <a:p>
            <a:pPr marL="342900" indent="-342900" defTabSz="762000" eaLnBrk="0" hangingPunct="0">
              <a:buAutoNum type="arabicPeriod"/>
            </a:pPr>
            <a:r>
              <a:rPr lang="en-US" sz="2800" dirty="0" err="1" smtClean="0">
                <a:solidFill>
                  <a:srgbClr val="FFFF00"/>
                </a:solidFill>
              </a:rPr>
              <a:t>Extraradicular</a:t>
            </a:r>
            <a:r>
              <a:rPr lang="en-US" sz="2800" dirty="0" smtClean="0">
                <a:solidFill>
                  <a:srgbClr val="FFFF00"/>
                </a:solidFill>
              </a:rPr>
              <a:t> locations</a:t>
            </a:r>
          </a:p>
        </p:txBody>
      </p:sp>
      <p:sp>
        <p:nvSpPr>
          <p:cNvPr id="352332" name="Rectangle 76"/>
          <p:cNvSpPr>
            <a:spLocks noChangeArrowheads="1"/>
          </p:cNvSpPr>
          <p:nvPr/>
        </p:nvSpPr>
        <p:spPr bwMode="auto">
          <a:xfrm>
            <a:off x="762000" y="609600"/>
            <a:ext cx="5486400" cy="762000"/>
          </a:xfrm>
          <a:prstGeom prst="rect">
            <a:avLst/>
          </a:prstGeom>
          <a:noFill/>
          <a:ln w="9525">
            <a:noFill/>
            <a:miter lim="800000"/>
            <a:headEnd/>
            <a:tailEnd/>
          </a:ln>
          <a:effectLst/>
        </p:spPr>
        <p:txBody>
          <a:bodyPr anchor="ctr"/>
          <a:lstStyle/>
          <a:p>
            <a:pPr algn="ctr"/>
            <a:r>
              <a:rPr lang="nb-NO" sz="4000" dirty="0" smtClean="0">
                <a:solidFill>
                  <a:srgbClr val="FFFF00"/>
                </a:solidFill>
                <a:latin typeface="Arial" charset="0"/>
              </a:rPr>
              <a:t>Location </a:t>
            </a:r>
            <a:r>
              <a:rPr lang="nb-NO" sz="4000" dirty="0" err="1" smtClean="0">
                <a:solidFill>
                  <a:srgbClr val="FFFF00"/>
                </a:solidFill>
                <a:latin typeface="Arial" charset="0"/>
              </a:rPr>
              <a:t>of</a:t>
            </a:r>
            <a:r>
              <a:rPr lang="nb-NO" sz="4000" dirty="0" smtClean="0">
                <a:solidFill>
                  <a:srgbClr val="FFFF00"/>
                </a:solidFill>
                <a:latin typeface="Arial" charset="0"/>
              </a:rPr>
              <a:t> </a:t>
            </a:r>
            <a:r>
              <a:rPr lang="nb-NO" sz="4000" dirty="0" err="1" smtClean="0">
                <a:solidFill>
                  <a:srgbClr val="FFFF00"/>
                </a:solidFill>
                <a:latin typeface="Arial" charset="0"/>
              </a:rPr>
              <a:t>microbes</a:t>
            </a:r>
            <a:endParaRPr lang="nb-NO" sz="4000" dirty="0">
              <a:solidFill>
                <a:srgbClr val="FFFF00"/>
              </a:solidFill>
              <a:latin typeface="Arial" charset="0"/>
            </a:endParaRPr>
          </a:p>
        </p:txBody>
      </p:sp>
      <p:grpSp>
        <p:nvGrpSpPr>
          <p:cNvPr id="75" name="Group 74"/>
          <p:cNvGrpSpPr/>
          <p:nvPr/>
        </p:nvGrpSpPr>
        <p:grpSpPr>
          <a:xfrm>
            <a:off x="5181600" y="914400"/>
            <a:ext cx="2897188" cy="5189538"/>
            <a:chOff x="5181600" y="914400"/>
            <a:chExt cx="2897188" cy="5189538"/>
          </a:xfrm>
        </p:grpSpPr>
        <p:sp>
          <p:nvSpPr>
            <p:cNvPr id="352262" name="Freeform 6"/>
            <p:cNvSpPr>
              <a:spLocks/>
            </p:cNvSpPr>
            <p:nvPr/>
          </p:nvSpPr>
          <p:spPr bwMode="auto">
            <a:xfrm>
              <a:off x="5181600" y="914400"/>
              <a:ext cx="2897188" cy="4919663"/>
            </a:xfrm>
            <a:custGeom>
              <a:avLst/>
              <a:gdLst/>
              <a:ahLst/>
              <a:cxnLst>
                <a:cxn ang="0">
                  <a:pos x="0" y="3098"/>
                </a:cxn>
                <a:cxn ang="0">
                  <a:pos x="106" y="2550"/>
                </a:cxn>
                <a:cxn ang="0">
                  <a:pos x="188" y="2204"/>
                </a:cxn>
                <a:cxn ang="0">
                  <a:pos x="230" y="2020"/>
                </a:cxn>
                <a:cxn ang="0">
                  <a:pos x="284" y="1840"/>
                </a:cxn>
                <a:cxn ang="0">
                  <a:pos x="344" y="1694"/>
                </a:cxn>
                <a:cxn ang="0">
                  <a:pos x="382" y="1610"/>
                </a:cxn>
                <a:cxn ang="0">
                  <a:pos x="404" y="1546"/>
                </a:cxn>
                <a:cxn ang="0">
                  <a:pos x="408" y="1474"/>
                </a:cxn>
                <a:cxn ang="0">
                  <a:pos x="396" y="1402"/>
                </a:cxn>
                <a:cxn ang="0">
                  <a:pos x="360" y="1290"/>
                </a:cxn>
                <a:cxn ang="0">
                  <a:pos x="328" y="1202"/>
                </a:cxn>
                <a:cxn ang="0">
                  <a:pos x="304" y="1090"/>
                </a:cxn>
                <a:cxn ang="0">
                  <a:pos x="292" y="954"/>
                </a:cxn>
                <a:cxn ang="0">
                  <a:pos x="292" y="822"/>
                </a:cxn>
                <a:cxn ang="0">
                  <a:pos x="328" y="670"/>
                </a:cxn>
                <a:cxn ang="0">
                  <a:pos x="390" y="538"/>
                </a:cxn>
                <a:cxn ang="0">
                  <a:pos x="490" y="408"/>
                </a:cxn>
                <a:cxn ang="0">
                  <a:pos x="594" y="310"/>
                </a:cxn>
                <a:cxn ang="0">
                  <a:pos x="762" y="182"/>
                </a:cxn>
                <a:cxn ang="0">
                  <a:pos x="900" y="108"/>
                </a:cxn>
                <a:cxn ang="0">
                  <a:pos x="1146" y="24"/>
                </a:cxn>
                <a:cxn ang="0">
                  <a:pos x="1338" y="0"/>
                </a:cxn>
                <a:cxn ang="0">
                  <a:pos x="1460" y="18"/>
                </a:cxn>
                <a:cxn ang="0">
                  <a:pos x="1550" y="58"/>
                </a:cxn>
                <a:cxn ang="0">
                  <a:pos x="1638" y="112"/>
                </a:cxn>
                <a:cxn ang="0">
                  <a:pos x="1698" y="172"/>
                </a:cxn>
                <a:cxn ang="0">
                  <a:pos x="1758" y="254"/>
                </a:cxn>
                <a:cxn ang="0">
                  <a:pos x="1790" y="348"/>
                </a:cxn>
                <a:cxn ang="0">
                  <a:pos x="1824" y="484"/>
                </a:cxn>
                <a:cxn ang="0">
                  <a:pos x="1824" y="644"/>
                </a:cxn>
                <a:cxn ang="0">
                  <a:pos x="1804" y="802"/>
                </a:cxn>
                <a:cxn ang="0">
                  <a:pos x="1750" y="938"/>
                </a:cxn>
                <a:cxn ang="0">
                  <a:pos x="1660" y="1078"/>
                </a:cxn>
                <a:cxn ang="0">
                  <a:pos x="1580" y="1198"/>
                </a:cxn>
                <a:cxn ang="0">
                  <a:pos x="1480" y="1308"/>
                </a:cxn>
                <a:cxn ang="0">
                  <a:pos x="1416" y="1424"/>
                </a:cxn>
                <a:cxn ang="0">
                  <a:pos x="1384" y="1492"/>
                </a:cxn>
                <a:cxn ang="0">
                  <a:pos x="1372" y="1532"/>
                </a:cxn>
                <a:cxn ang="0">
                  <a:pos x="1364" y="1580"/>
                </a:cxn>
                <a:cxn ang="0">
                  <a:pos x="1372" y="1648"/>
                </a:cxn>
                <a:cxn ang="0">
                  <a:pos x="1384" y="1756"/>
                </a:cxn>
                <a:cxn ang="0">
                  <a:pos x="1376" y="1926"/>
                </a:cxn>
                <a:cxn ang="0">
                  <a:pos x="1368" y="2094"/>
                </a:cxn>
                <a:cxn ang="0">
                  <a:pos x="1368" y="2242"/>
                </a:cxn>
                <a:cxn ang="0">
                  <a:pos x="1368" y="2374"/>
                </a:cxn>
                <a:cxn ang="0">
                  <a:pos x="1376" y="2514"/>
                </a:cxn>
                <a:cxn ang="0">
                  <a:pos x="1392" y="2726"/>
                </a:cxn>
                <a:cxn ang="0">
                  <a:pos x="1418" y="2936"/>
                </a:cxn>
                <a:cxn ang="0">
                  <a:pos x="1446" y="3098"/>
                </a:cxn>
                <a:cxn ang="0">
                  <a:pos x="1316" y="3022"/>
                </a:cxn>
                <a:cxn ang="0">
                  <a:pos x="1142" y="2968"/>
                </a:cxn>
                <a:cxn ang="0">
                  <a:pos x="940" y="2934"/>
                </a:cxn>
                <a:cxn ang="0">
                  <a:pos x="722" y="2922"/>
                </a:cxn>
                <a:cxn ang="0">
                  <a:pos x="668" y="2922"/>
                </a:cxn>
                <a:cxn ang="0">
                  <a:pos x="614" y="2924"/>
                </a:cxn>
                <a:cxn ang="0">
                  <a:pos x="506" y="2932"/>
                </a:cxn>
                <a:cxn ang="0">
                  <a:pos x="302" y="2966"/>
                </a:cxn>
                <a:cxn ang="0">
                  <a:pos x="128" y="3022"/>
                </a:cxn>
                <a:cxn ang="0">
                  <a:pos x="0" y="3098"/>
                </a:cxn>
              </a:cxnLst>
              <a:rect l="0" t="0" r="r" b="b"/>
              <a:pathLst>
                <a:path w="1825" h="3099">
                  <a:moveTo>
                    <a:pt x="0" y="3098"/>
                  </a:moveTo>
                  <a:lnTo>
                    <a:pt x="106" y="2550"/>
                  </a:lnTo>
                  <a:lnTo>
                    <a:pt x="188" y="2204"/>
                  </a:lnTo>
                  <a:lnTo>
                    <a:pt x="230" y="2020"/>
                  </a:lnTo>
                  <a:lnTo>
                    <a:pt x="284" y="1840"/>
                  </a:lnTo>
                  <a:lnTo>
                    <a:pt x="344" y="1694"/>
                  </a:lnTo>
                  <a:lnTo>
                    <a:pt x="382" y="1610"/>
                  </a:lnTo>
                  <a:lnTo>
                    <a:pt x="404" y="1546"/>
                  </a:lnTo>
                  <a:lnTo>
                    <a:pt x="408" y="1474"/>
                  </a:lnTo>
                  <a:lnTo>
                    <a:pt x="396" y="1402"/>
                  </a:lnTo>
                  <a:lnTo>
                    <a:pt x="360" y="1290"/>
                  </a:lnTo>
                  <a:lnTo>
                    <a:pt x="328" y="1202"/>
                  </a:lnTo>
                  <a:lnTo>
                    <a:pt x="304" y="1090"/>
                  </a:lnTo>
                  <a:lnTo>
                    <a:pt x="292" y="954"/>
                  </a:lnTo>
                  <a:lnTo>
                    <a:pt x="292" y="822"/>
                  </a:lnTo>
                  <a:lnTo>
                    <a:pt x="328" y="670"/>
                  </a:lnTo>
                  <a:lnTo>
                    <a:pt x="390" y="538"/>
                  </a:lnTo>
                  <a:lnTo>
                    <a:pt x="490" y="408"/>
                  </a:lnTo>
                  <a:lnTo>
                    <a:pt x="594" y="310"/>
                  </a:lnTo>
                  <a:lnTo>
                    <a:pt x="762" y="182"/>
                  </a:lnTo>
                  <a:lnTo>
                    <a:pt x="900" y="108"/>
                  </a:lnTo>
                  <a:lnTo>
                    <a:pt x="1146" y="24"/>
                  </a:lnTo>
                  <a:lnTo>
                    <a:pt x="1338" y="0"/>
                  </a:lnTo>
                  <a:lnTo>
                    <a:pt x="1460" y="18"/>
                  </a:lnTo>
                  <a:lnTo>
                    <a:pt x="1550" y="58"/>
                  </a:lnTo>
                  <a:lnTo>
                    <a:pt x="1638" y="112"/>
                  </a:lnTo>
                  <a:lnTo>
                    <a:pt x="1698" y="172"/>
                  </a:lnTo>
                  <a:lnTo>
                    <a:pt x="1758" y="254"/>
                  </a:lnTo>
                  <a:lnTo>
                    <a:pt x="1790" y="348"/>
                  </a:lnTo>
                  <a:lnTo>
                    <a:pt x="1824" y="484"/>
                  </a:lnTo>
                  <a:lnTo>
                    <a:pt x="1824" y="644"/>
                  </a:lnTo>
                  <a:lnTo>
                    <a:pt x="1804" y="802"/>
                  </a:lnTo>
                  <a:lnTo>
                    <a:pt x="1750" y="938"/>
                  </a:lnTo>
                  <a:lnTo>
                    <a:pt x="1660" y="1078"/>
                  </a:lnTo>
                  <a:lnTo>
                    <a:pt x="1580" y="1198"/>
                  </a:lnTo>
                  <a:lnTo>
                    <a:pt x="1480" y="1308"/>
                  </a:lnTo>
                  <a:lnTo>
                    <a:pt x="1416" y="1424"/>
                  </a:lnTo>
                  <a:lnTo>
                    <a:pt x="1384" y="1492"/>
                  </a:lnTo>
                  <a:lnTo>
                    <a:pt x="1372" y="1532"/>
                  </a:lnTo>
                  <a:lnTo>
                    <a:pt x="1364" y="1580"/>
                  </a:lnTo>
                  <a:lnTo>
                    <a:pt x="1372" y="1648"/>
                  </a:lnTo>
                  <a:lnTo>
                    <a:pt x="1384" y="1756"/>
                  </a:lnTo>
                  <a:lnTo>
                    <a:pt x="1376" y="1926"/>
                  </a:lnTo>
                  <a:lnTo>
                    <a:pt x="1368" y="2094"/>
                  </a:lnTo>
                  <a:lnTo>
                    <a:pt x="1368" y="2242"/>
                  </a:lnTo>
                  <a:lnTo>
                    <a:pt x="1368" y="2374"/>
                  </a:lnTo>
                  <a:lnTo>
                    <a:pt x="1376" y="2514"/>
                  </a:lnTo>
                  <a:lnTo>
                    <a:pt x="1392" y="2726"/>
                  </a:lnTo>
                  <a:lnTo>
                    <a:pt x="1418" y="2936"/>
                  </a:lnTo>
                  <a:lnTo>
                    <a:pt x="1446" y="3098"/>
                  </a:lnTo>
                  <a:lnTo>
                    <a:pt x="1316" y="3022"/>
                  </a:lnTo>
                  <a:lnTo>
                    <a:pt x="1142" y="2968"/>
                  </a:lnTo>
                  <a:lnTo>
                    <a:pt x="940" y="2934"/>
                  </a:lnTo>
                  <a:lnTo>
                    <a:pt x="722" y="2922"/>
                  </a:lnTo>
                  <a:lnTo>
                    <a:pt x="668" y="2922"/>
                  </a:lnTo>
                  <a:lnTo>
                    <a:pt x="614" y="2924"/>
                  </a:lnTo>
                  <a:lnTo>
                    <a:pt x="506" y="2932"/>
                  </a:lnTo>
                  <a:lnTo>
                    <a:pt x="302" y="2966"/>
                  </a:lnTo>
                  <a:lnTo>
                    <a:pt x="128" y="3022"/>
                  </a:lnTo>
                  <a:lnTo>
                    <a:pt x="0" y="3098"/>
                  </a:lnTo>
                </a:path>
              </a:pathLst>
            </a:custGeom>
            <a:noFill/>
            <a:ln w="12700" cap="rnd" cmpd="sng">
              <a:solidFill>
                <a:srgbClr val="000000"/>
              </a:solidFill>
              <a:prstDash val="solid"/>
              <a:round/>
              <a:headEnd type="none" w="med" len="med"/>
              <a:tailEnd type="none" w="med" len="med"/>
            </a:ln>
            <a:effectLst/>
          </p:spPr>
          <p:txBody>
            <a:bodyPr/>
            <a:lstStyle/>
            <a:p>
              <a:endParaRPr lang="nb-NO">
                <a:solidFill>
                  <a:srgbClr val="FFFF00"/>
                </a:solidFill>
              </a:endParaRPr>
            </a:p>
          </p:txBody>
        </p:sp>
        <p:sp>
          <p:nvSpPr>
            <p:cNvPr id="352263" name="Freeform 7"/>
            <p:cNvSpPr>
              <a:spLocks/>
            </p:cNvSpPr>
            <p:nvPr/>
          </p:nvSpPr>
          <p:spPr bwMode="auto">
            <a:xfrm>
              <a:off x="5295900" y="2568575"/>
              <a:ext cx="2065338" cy="3535363"/>
            </a:xfrm>
            <a:custGeom>
              <a:avLst/>
              <a:gdLst/>
              <a:ahLst/>
              <a:cxnLst>
                <a:cxn ang="0">
                  <a:pos x="0" y="2072"/>
                </a:cxn>
                <a:cxn ang="0">
                  <a:pos x="136" y="1368"/>
                </a:cxn>
                <a:cxn ang="0">
                  <a:pos x="202" y="1080"/>
                </a:cxn>
                <a:cxn ang="0">
                  <a:pos x="284" y="808"/>
                </a:cxn>
                <a:cxn ang="0">
                  <a:pos x="382" y="590"/>
                </a:cxn>
                <a:cxn ang="0">
                  <a:pos x="502" y="392"/>
                </a:cxn>
                <a:cxn ang="0">
                  <a:pos x="606" y="286"/>
                </a:cxn>
                <a:cxn ang="0">
                  <a:pos x="676" y="230"/>
                </a:cxn>
                <a:cxn ang="0">
                  <a:pos x="772" y="148"/>
                </a:cxn>
                <a:cxn ang="0">
                  <a:pos x="888" y="56"/>
                </a:cxn>
                <a:cxn ang="0">
                  <a:pos x="954" y="14"/>
                </a:cxn>
                <a:cxn ang="0">
                  <a:pos x="986" y="2"/>
                </a:cxn>
                <a:cxn ang="0">
                  <a:pos x="1014" y="0"/>
                </a:cxn>
                <a:cxn ang="0">
                  <a:pos x="1068" y="38"/>
                </a:cxn>
                <a:cxn ang="0">
                  <a:pos x="1110" y="94"/>
                </a:cxn>
                <a:cxn ang="0">
                  <a:pos x="1136" y="166"/>
                </a:cxn>
                <a:cxn ang="0">
                  <a:pos x="1166" y="304"/>
                </a:cxn>
                <a:cxn ang="0">
                  <a:pos x="1190" y="502"/>
                </a:cxn>
                <a:cxn ang="0">
                  <a:pos x="1226" y="718"/>
                </a:cxn>
                <a:cxn ang="0">
                  <a:pos x="1226" y="850"/>
                </a:cxn>
                <a:cxn ang="0">
                  <a:pos x="1214" y="1024"/>
                </a:cxn>
                <a:cxn ang="0">
                  <a:pos x="1218" y="1232"/>
                </a:cxn>
                <a:cxn ang="0">
                  <a:pos x="1220" y="1388"/>
                </a:cxn>
                <a:cxn ang="0">
                  <a:pos x="1230" y="1544"/>
                </a:cxn>
                <a:cxn ang="0">
                  <a:pos x="1272" y="1842"/>
                </a:cxn>
                <a:cxn ang="0">
                  <a:pos x="1282" y="1978"/>
                </a:cxn>
                <a:cxn ang="0">
                  <a:pos x="1296" y="2050"/>
                </a:cxn>
                <a:cxn ang="0">
                  <a:pos x="1300" y="2086"/>
                </a:cxn>
                <a:cxn ang="0">
                  <a:pos x="1296" y="2130"/>
                </a:cxn>
                <a:cxn ang="0">
                  <a:pos x="1174" y="2172"/>
                </a:cxn>
                <a:cxn ang="0">
                  <a:pos x="1056" y="2202"/>
                </a:cxn>
                <a:cxn ang="0">
                  <a:pos x="886" y="2218"/>
                </a:cxn>
                <a:cxn ang="0">
                  <a:pos x="736" y="2226"/>
                </a:cxn>
                <a:cxn ang="0">
                  <a:pos x="618" y="2226"/>
                </a:cxn>
                <a:cxn ang="0">
                  <a:pos x="508" y="2218"/>
                </a:cxn>
                <a:cxn ang="0">
                  <a:pos x="390" y="2206"/>
                </a:cxn>
                <a:cxn ang="0">
                  <a:pos x="294" y="2194"/>
                </a:cxn>
                <a:cxn ang="0">
                  <a:pos x="192" y="2174"/>
                </a:cxn>
                <a:cxn ang="0">
                  <a:pos x="118" y="2150"/>
                </a:cxn>
                <a:cxn ang="0">
                  <a:pos x="50" y="2114"/>
                </a:cxn>
                <a:cxn ang="0">
                  <a:pos x="0" y="2072"/>
                </a:cxn>
              </a:cxnLst>
              <a:rect l="0" t="0" r="r" b="b"/>
              <a:pathLst>
                <a:path w="1301" h="2227">
                  <a:moveTo>
                    <a:pt x="0" y="2072"/>
                  </a:moveTo>
                  <a:lnTo>
                    <a:pt x="136" y="1368"/>
                  </a:lnTo>
                  <a:lnTo>
                    <a:pt x="202" y="1080"/>
                  </a:lnTo>
                  <a:lnTo>
                    <a:pt x="284" y="808"/>
                  </a:lnTo>
                  <a:lnTo>
                    <a:pt x="382" y="590"/>
                  </a:lnTo>
                  <a:lnTo>
                    <a:pt x="502" y="392"/>
                  </a:lnTo>
                  <a:lnTo>
                    <a:pt x="606" y="286"/>
                  </a:lnTo>
                  <a:lnTo>
                    <a:pt x="676" y="230"/>
                  </a:lnTo>
                  <a:lnTo>
                    <a:pt x="772" y="148"/>
                  </a:lnTo>
                  <a:lnTo>
                    <a:pt x="888" y="56"/>
                  </a:lnTo>
                  <a:lnTo>
                    <a:pt x="954" y="14"/>
                  </a:lnTo>
                  <a:lnTo>
                    <a:pt x="986" y="2"/>
                  </a:lnTo>
                  <a:lnTo>
                    <a:pt x="1014" y="0"/>
                  </a:lnTo>
                  <a:lnTo>
                    <a:pt x="1068" y="38"/>
                  </a:lnTo>
                  <a:lnTo>
                    <a:pt x="1110" y="94"/>
                  </a:lnTo>
                  <a:lnTo>
                    <a:pt x="1136" y="166"/>
                  </a:lnTo>
                  <a:lnTo>
                    <a:pt x="1166" y="304"/>
                  </a:lnTo>
                  <a:lnTo>
                    <a:pt x="1190" y="502"/>
                  </a:lnTo>
                  <a:lnTo>
                    <a:pt x="1226" y="718"/>
                  </a:lnTo>
                  <a:lnTo>
                    <a:pt x="1226" y="850"/>
                  </a:lnTo>
                  <a:lnTo>
                    <a:pt x="1214" y="1024"/>
                  </a:lnTo>
                  <a:lnTo>
                    <a:pt x="1218" y="1232"/>
                  </a:lnTo>
                  <a:lnTo>
                    <a:pt x="1220" y="1388"/>
                  </a:lnTo>
                  <a:lnTo>
                    <a:pt x="1230" y="1544"/>
                  </a:lnTo>
                  <a:lnTo>
                    <a:pt x="1272" y="1842"/>
                  </a:lnTo>
                  <a:lnTo>
                    <a:pt x="1282" y="1978"/>
                  </a:lnTo>
                  <a:lnTo>
                    <a:pt x="1296" y="2050"/>
                  </a:lnTo>
                  <a:lnTo>
                    <a:pt x="1300" y="2086"/>
                  </a:lnTo>
                  <a:lnTo>
                    <a:pt x="1296" y="2130"/>
                  </a:lnTo>
                  <a:lnTo>
                    <a:pt x="1174" y="2172"/>
                  </a:lnTo>
                  <a:lnTo>
                    <a:pt x="1056" y="2202"/>
                  </a:lnTo>
                  <a:lnTo>
                    <a:pt x="886" y="2218"/>
                  </a:lnTo>
                  <a:lnTo>
                    <a:pt x="736" y="2226"/>
                  </a:lnTo>
                  <a:lnTo>
                    <a:pt x="618" y="2226"/>
                  </a:lnTo>
                  <a:lnTo>
                    <a:pt x="508" y="2218"/>
                  </a:lnTo>
                  <a:lnTo>
                    <a:pt x="390" y="2206"/>
                  </a:lnTo>
                  <a:lnTo>
                    <a:pt x="294" y="2194"/>
                  </a:lnTo>
                  <a:lnTo>
                    <a:pt x="192" y="2174"/>
                  </a:lnTo>
                  <a:lnTo>
                    <a:pt x="118" y="2150"/>
                  </a:lnTo>
                  <a:lnTo>
                    <a:pt x="50" y="2114"/>
                  </a:lnTo>
                  <a:lnTo>
                    <a:pt x="0" y="2072"/>
                  </a:lnTo>
                </a:path>
              </a:pathLst>
            </a:custGeom>
            <a:solidFill>
              <a:srgbClr val="FFFF00"/>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4" name="Freeform 8"/>
            <p:cNvSpPr>
              <a:spLocks/>
            </p:cNvSpPr>
            <p:nvPr/>
          </p:nvSpPr>
          <p:spPr bwMode="auto">
            <a:xfrm>
              <a:off x="5786438" y="1039813"/>
              <a:ext cx="2135188" cy="2363788"/>
            </a:xfrm>
            <a:custGeom>
              <a:avLst/>
              <a:gdLst/>
              <a:ahLst/>
              <a:cxnLst>
                <a:cxn ang="0">
                  <a:pos x="14" y="1076"/>
                </a:cxn>
                <a:cxn ang="0">
                  <a:pos x="6" y="1022"/>
                </a:cxn>
                <a:cxn ang="0">
                  <a:pos x="2" y="960"/>
                </a:cxn>
                <a:cxn ang="0">
                  <a:pos x="0" y="884"/>
                </a:cxn>
                <a:cxn ang="0">
                  <a:pos x="6" y="788"/>
                </a:cxn>
                <a:cxn ang="0">
                  <a:pos x="18" y="696"/>
                </a:cxn>
                <a:cxn ang="0">
                  <a:pos x="48" y="594"/>
                </a:cxn>
                <a:cxn ang="0">
                  <a:pos x="114" y="492"/>
                </a:cxn>
                <a:cxn ang="0">
                  <a:pos x="196" y="372"/>
                </a:cxn>
                <a:cxn ang="0">
                  <a:pos x="308" y="260"/>
                </a:cxn>
                <a:cxn ang="0">
                  <a:pos x="488" y="132"/>
                </a:cxn>
                <a:cxn ang="0">
                  <a:pos x="660" y="68"/>
                </a:cxn>
                <a:cxn ang="0">
                  <a:pos x="800" y="20"/>
                </a:cxn>
                <a:cxn ang="0">
                  <a:pos x="904" y="4"/>
                </a:cxn>
                <a:cxn ang="0">
                  <a:pos x="992" y="0"/>
                </a:cxn>
                <a:cxn ang="0">
                  <a:pos x="1072" y="24"/>
                </a:cxn>
                <a:cxn ang="0">
                  <a:pos x="1160" y="80"/>
                </a:cxn>
                <a:cxn ang="0">
                  <a:pos x="1228" y="152"/>
                </a:cxn>
                <a:cxn ang="0">
                  <a:pos x="1280" y="232"/>
                </a:cxn>
                <a:cxn ang="0">
                  <a:pos x="1312" y="304"/>
                </a:cxn>
                <a:cxn ang="0">
                  <a:pos x="1332" y="376"/>
                </a:cxn>
                <a:cxn ang="0">
                  <a:pos x="1336" y="452"/>
                </a:cxn>
                <a:cxn ang="0">
                  <a:pos x="1344" y="544"/>
                </a:cxn>
                <a:cxn ang="0">
                  <a:pos x="1344" y="624"/>
                </a:cxn>
                <a:cxn ang="0">
                  <a:pos x="1328" y="716"/>
                </a:cxn>
                <a:cxn ang="0">
                  <a:pos x="1296" y="788"/>
                </a:cxn>
                <a:cxn ang="0">
                  <a:pos x="1274" y="830"/>
                </a:cxn>
                <a:cxn ang="0">
                  <a:pos x="1212" y="930"/>
                </a:cxn>
                <a:cxn ang="0">
                  <a:pos x="1106" y="1086"/>
                </a:cxn>
                <a:cxn ang="0">
                  <a:pos x="1022" y="1194"/>
                </a:cxn>
                <a:cxn ang="0">
                  <a:pos x="982" y="1264"/>
                </a:cxn>
                <a:cxn ang="0">
                  <a:pos x="924" y="1352"/>
                </a:cxn>
                <a:cxn ang="0">
                  <a:pos x="880" y="1484"/>
                </a:cxn>
                <a:cxn ang="0">
                  <a:pos x="856" y="1288"/>
                </a:cxn>
                <a:cxn ang="0">
                  <a:pos x="830" y="1134"/>
                </a:cxn>
                <a:cxn ang="0">
                  <a:pos x="804" y="1076"/>
                </a:cxn>
                <a:cxn ang="0">
                  <a:pos x="780" y="1024"/>
                </a:cxn>
                <a:cxn ang="0">
                  <a:pos x="748" y="1004"/>
                </a:cxn>
                <a:cxn ang="0">
                  <a:pos x="716" y="984"/>
                </a:cxn>
                <a:cxn ang="0">
                  <a:pos x="690" y="974"/>
                </a:cxn>
                <a:cxn ang="0">
                  <a:pos x="626" y="998"/>
                </a:cxn>
                <a:cxn ang="0">
                  <a:pos x="524" y="1068"/>
                </a:cxn>
                <a:cxn ang="0">
                  <a:pos x="412" y="1156"/>
                </a:cxn>
                <a:cxn ang="0">
                  <a:pos x="336" y="1220"/>
                </a:cxn>
                <a:cxn ang="0">
                  <a:pos x="282" y="1272"/>
                </a:cxn>
                <a:cxn ang="0">
                  <a:pos x="212" y="1348"/>
                </a:cxn>
                <a:cxn ang="0">
                  <a:pos x="112" y="1488"/>
                </a:cxn>
                <a:cxn ang="0">
                  <a:pos x="124" y="1400"/>
                </a:cxn>
                <a:cxn ang="0">
                  <a:pos x="90" y="1302"/>
                </a:cxn>
                <a:cxn ang="0">
                  <a:pos x="72" y="1268"/>
                </a:cxn>
                <a:cxn ang="0">
                  <a:pos x="54" y="1208"/>
                </a:cxn>
                <a:cxn ang="0">
                  <a:pos x="32" y="1142"/>
                </a:cxn>
                <a:cxn ang="0">
                  <a:pos x="14" y="1076"/>
                </a:cxn>
              </a:cxnLst>
              <a:rect l="0" t="0" r="r" b="b"/>
              <a:pathLst>
                <a:path w="1345" h="1489">
                  <a:moveTo>
                    <a:pt x="14" y="1076"/>
                  </a:moveTo>
                  <a:lnTo>
                    <a:pt x="6" y="1022"/>
                  </a:lnTo>
                  <a:lnTo>
                    <a:pt x="2" y="960"/>
                  </a:lnTo>
                  <a:lnTo>
                    <a:pt x="0" y="884"/>
                  </a:lnTo>
                  <a:lnTo>
                    <a:pt x="6" y="788"/>
                  </a:lnTo>
                  <a:lnTo>
                    <a:pt x="18" y="696"/>
                  </a:lnTo>
                  <a:lnTo>
                    <a:pt x="48" y="594"/>
                  </a:lnTo>
                  <a:lnTo>
                    <a:pt x="114" y="492"/>
                  </a:lnTo>
                  <a:lnTo>
                    <a:pt x="196" y="372"/>
                  </a:lnTo>
                  <a:lnTo>
                    <a:pt x="308" y="260"/>
                  </a:lnTo>
                  <a:lnTo>
                    <a:pt x="488" y="132"/>
                  </a:lnTo>
                  <a:lnTo>
                    <a:pt x="660" y="68"/>
                  </a:lnTo>
                  <a:lnTo>
                    <a:pt x="800" y="20"/>
                  </a:lnTo>
                  <a:lnTo>
                    <a:pt x="904" y="4"/>
                  </a:lnTo>
                  <a:lnTo>
                    <a:pt x="992" y="0"/>
                  </a:lnTo>
                  <a:lnTo>
                    <a:pt x="1072" y="24"/>
                  </a:lnTo>
                  <a:lnTo>
                    <a:pt x="1160" y="80"/>
                  </a:lnTo>
                  <a:lnTo>
                    <a:pt x="1228" y="152"/>
                  </a:lnTo>
                  <a:lnTo>
                    <a:pt x="1280" y="232"/>
                  </a:lnTo>
                  <a:lnTo>
                    <a:pt x="1312" y="304"/>
                  </a:lnTo>
                  <a:lnTo>
                    <a:pt x="1332" y="376"/>
                  </a:lnTo>
                  <a:lnTo>
                    <a:pt x="1336" y="452"/>
                  </a:lnTo>
                  <a:lnTo>
                    <a:pt x="1344" y="544"/>
                  </a:lnTo>
                  <a:lnTo>
                    <a:pt x="1344" y="624"/>
                  </a:lnTo>
                  <a:lnTo>
                    <a:pt x="1328" y="716"/>
                  </a:lnTo>
                  <a:lnTo>
                    <a:pt x="1296" y="788"/>
                  </a:lnTo>
                  <a:lnTo>
                    <a:pt x="1274" y="830"/>
                  </a:lnTo>
                  <a:lnTo>
                    <a:pt x="1212" y="930"/>
                  </a:lnTo>
                  <a:lnTo>
                    <a:pt x="1106" y="1086"/>
                  </a:lnTo>
                  <a:lnTo>
                    <a:pt x="1022" y="1194"/>
                  </a:lnTo>
                  <a:lnTo>
                    <a:pt x="982" y="1264"/>
                  </a:lnTo>
                  <a:lnTo>
                    <a:pt x="924" y="1352"/>
                  </a:lnTo>
                  <a:lnTo>
                    <a:pt x="880" y="1484"/>
                  </a:lnTo>
                  <a:lnTo>
                    <a:pt x="856" y="1288"/>
                  </a:lnTo>
                  <a:lnTo>
                    <a:pt x="830" y="1134"/>
                  </a:lnTo>
                  <a:lnTo>
                    <a:pt x="804" y="1076"/>
                  </a:lnTo>
                  <a:lnTo>
                    <a:pt x="780" y="1024"/>
                  </a:lnTo>
                  <a:lnTo>
                    <a:pt x="748" y="1004"/>
                  </a:lnTo>
                  <a:lnTo>
                    <a:pt x="716" y="984"/>
                  </a:lnTo>
                  <a:lnTo>
                    <a:pt x="690" y="974"/>
                  </a:lnTo>
                  <a:lnTo>
                    <a:pt x="626" y="998"/>
                  </a:lnTo>
                  <a:lnTo>
                    <a:pt x="524" y="1068"/>
                  </a:lnTo>
                  <a:lnTo>
                    <a:pt x="412" y="1156"/>
                  </a:lnTo>
                  <a:lnTo>
                    <a:pt x="336" y="1220"/>
                  </a:lnTo>
                  <a:lnTo>
                    <a:pt x="282" y="1272"/>
                  </a:lnTo>
                  <a:lnTo>
                    <a:pt x="212" y="1348"/>
                  </a:lnTo>
                  <a:lnTo>
                    <a:pt x="112" y="1488"/>
                  </a:lnTo>
                  <a:lnTo>
                    <a:pt x="124" y="1400"/>
                  </a:lnTo>
                  <a:lnTo>
                    <a:pt x="90" y="1302"/>
                  </a:lnTo>
                  <a:lnTo>
                    <a:pt x="72" y="1268"/>
                  </a:lnTo>
                  <a:lnTo>
                    <a:pt x="54" y="1208"/>
                  </a:lnTo>
                  <a:lnTo>
                    <a:pt x="32" y="1142"/>
                  </a:lnTo>
                  <a:lnTo>
                    <a:pt x="14" y="1076"/>
                  </a:lnTo>
                </a:path>
              </a:pathLst>
            </a:custGeom>
            <a:solidFill>
              <a:srgbClr val="A5A5A5"/>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5" name="Freeform 9"/>
            <p:cNvSpPr>
              <a:spLocks/>
            </p:cNvSpPr>
            <p:nvPr/>
          </p:nvSpPr>
          <p:spPr bwMode="auto">
            <a:xfrm>
              <a:off x="6677025" y="1524000"/>
              <a:ext cx="890588" cy="728663"/>
            </a:xfrm>
            <a:custGeom>
              <a:avLst/>
              <a:gdLst/>
              <a:ahLst/>
              <a:cxnLst>
                <a:cxn ang="0">
                  <a:pos x="28" y="392"/>
                </a:cxn>
                <a:cxn ang="0">
                  <a:pos x="60" y="356"/>
                </a:cxn>
                <a:cxn ang="0">
                  <a:pos x="118" y="316"/>
                </a:cxn>
                <a:cxn ang="0">
                  <a:pos x="178" y="278"/>
                </a:cxn>
                <a:cxn ang="0">
                  <a:pos x="254" y="236"/>
                </a:cxn>
                <a:cxn ang="0">
                  <a:pos x="322" y="214"/>
                </a:cxn>
                <a:cxn ang="0">
                  <a:pos x="342" y="194"/>
                </a:cxn>
                <a:cxn ang="0">
                  <a:pos x="338" y="176"/>
                </a:cxn>
                <a:cxn ang="0">
                  <a:pos x="316" y="164"/>
                </a:cxn>
                <a:cxn ang="0">
                  <a:pos x="250" y="174"/>
                </a:cxn>
                <a:cxn ang="0">
                  <a:pos x="158" y="198"/>
                </a:cxn>
                <a:cxn ang="0">
                  <a:pos x="76" y="210"/>
                </a:cxn>
                <a:cxn ang="0">
                  <a:pos x="20" y="208"/>
                </a:cxn>
                <a:cxn ang="0">
                  <a:pos x="0" y="172"/>
                </a:cxn>
                <a:cxn ang="0">
                  <a:pos x="26" y="132"/>
                </a:cxn>
                <a:cxn ang="0">
                  <a:pos x="60" y="98"/>
                </a:cxn>
                <a:cxn ang="0">
                  <a:pos x="140" y="30"/>
                </a:cxn>
                <a:cxn ang="0">
                  <a:pos x="200" y="0"/>
                </a:cxn>
                <a:cxn ang="0">
                  <a:pos x="246" y="2"/>
                </a:cxn>
                <a:cxn ang="0">
                  <a:pos x="280" y="20"/>
                </a:cxn>
                <a:cxn ang="0">
                  <a:pos x="360" y="88"/>
                </a:cxn>
                <a:cxn ang="0">
                  <a:pos x="476" y="116"/>
                </a:cxn>
                <a:cxn ang="0">
                  <a:pos x="534" y="130"/>
                </a:cxn>
                <a:cxn ang="0">
                  <a:pos x="560" y="152"/>
                </a:cxn>
                <a:cxn ang="0">
                  <a:pos x="552" y="180"/>
                </a:cxn>
                <a:cxn ang="0">
                  <a:pos x="518" y="208"/>
                </a:cxn>
                <a:cxn ang="0">
                  <a:pos x="476" y="242"/>
                </a:cxn>
                <a:cxn ang="0">
                  <a:pos x="416" y="256"/>
                </a:cxn>
                <a:cxn ang="0">
                  <a:pos x="380" y="256"/>
                </a:cxn>
                <a:cxn ang="0">
                  <a:pos x="346" y="256"/>
                </a:cxn>
                <a:cxn ang="0">
                  <a:pos x="320" y="266"/>
                </a:cxn>
                <a:cxn ang="0">
                  <a:pos x="276" y="318"/>
                </a:cxn>
                <a:cxn ang="0">
                  <a:pos x="242" y="402"/>
                </a:cxn>
                <a:cxn ang="0">
                  <a:pos x="216" y="446"/>
                </a:cxn>
                <a:cxn ang="0">
                  <a:pos x="200" y="458"/>
                </a:cxn>
                <a:cxn ang="0">
                  <a:pos x="182" y="448"/>
                </a:cxn>
                <a:cxn ang="0">
                  <a:pos x="202" y="402"/>
                </a:cxn>
                <a:cxn ang="0">
                  <a:pos x="204" y="384"/>
                </a:cxn>
                <a:cxn ang="0">
                  <a:pos x="198" y="372"/>
                </a:cxn>
                <a:cxn ang="0">
                  <a:pos x="182" y="370"/>
                </a:cxn>
                <a:cxn ang="0">
                  <a:pos x="154" y="378"/>
                </a:cxn>
                <a:cxn ang="0">
                  <a:pos x="104" y="400"/>
                </a:cxn>
                <a:cxn ang="0">
                  <a:pos x="48" y="426"/>
                </a:cxn>
                <a:cxn ang="0">
                  <a:pos x="32" y="416"/>
                </a:cxn>
                <a:cxn ang="0">
                  <a:pos x="28" y="392"/>
                </a:cxn>
              </a:cxnLst>
              <a:rect l="0" t="0" r="r" b="b"/>
              <a:pathLst>
                <a:path w="561" h="459">
                  <a:moveTo>
                    <a:pt x="28" y="392"/>
                  </a:moveTo>
                  <a:lnTo>
                    <a:pt x="60" y="356"/>
                  </a:lnTo>
                  <a:lnTo>
                    <a:pt x="118" y="316"/>
                  </a:lnTo>
                  <a:lnTo>
                    <a:pt x="178" y="278"/>
                  </a:lnTo>
                  <a:lnTo>
                    <a:pt x="254" y="236"/>
                  </a:lnTo>
                  <a:lnTo>
                    <a:pt x="322" y="214"/>
                  </a:lnTo>
                  <a:lnTo>
                    <a:pt x="342" y="194"/>
                  </a:lnTo>
                  <a:lnTo>
                    <a:pt x="338" y="176"/>
                  </a:lnTo>
                  <a:lnTo>
                    <a:pt x="316" y="164"/>
                  </a:lnTo>
                  <a:lnTo>
                    <a:pt x="250" y="174"/>
                  </a:lnTo>
                  <a:lnTo>
                    <a:pt x="158" y="198"/>
                  </a:lnTo>
                  <a:lnTo>
                    <a:pt x="76" y="210"/>
                  </a:lnTo>
                  <a:lnTo>
                    <a:pt x="20" y="208"/>
                  </a:lnTo>
                  <a:lnTo>
                    <a:pt x="0" y="172"/>
                  </a:lnTo>
                  <a:lnTo>
                    <a:pt x="26" y="132"/>
                  </a:lnTo>
                  <a:lnTo>
                    <a:pt x="60" y="98"/>
                  </a:lnTo>
                  <a:lnTo>
                    <a:pt x="140" y="30"/>
                  </a:lnTo>
                  <a:lnTo>
                    <a:pt x="200" y="0"/>
                  </a:lnTo>
                  <a:lnTo>
                    <a:pt x="246" y="2"/>
                  </a:lnTo>
                  <a:lnTo>
                    <a:pt x="280" y="20"/>
                  </a:lnTo>
                  <a:lnTo>
                    <a:pt x="360" y="88"/>
                  </a:lnTo>
                  <a:lnTo>
                    <a:pt x="476" y="116"/>
                  </a:lnTo>
                  <a:lnTo>
                    <a:pt x="534" y="130"/>
                  </a:lnTo>
                  <a:lnTo>
                    <a:pt x="560" y="152"/>
                  </a:lnTo>
                  <a:lnTo>
                    <a:pt x="552" y="180"/>
                  </a:lnTo>
                  <a:lnTo>
                    <a:pt x="518" y="208"/>
                  </a:lnTo>
                  <a:lnTo>
                    <a:pt x="476" y="242"/>
                  </a:lnTo>
                  <a:lnTo>
                    <a:pt x="416" y="256"/>
                  </a:lnTo>
                  <a:lnTo>
                    <a:pt x="380" y="256"/>
                  </a:lnTo>
                  <a:lnTo>
                    <a:pt x="346" y="256"/>
                  </a:lnTo>
                  <a:lnTo>
                    <a:pt x="320" y="266"/>
                  </a:lnTo>
                  <a:lnTo>
                    <a:pt x="276" y="318"/>
                  </a:lnTo>
                  <a:lnTo>
                    <a:pt x="242" y="402"/>
                  </a:lnTo>
                  <a:lnTo>
                    <a:pt x="216" y="446"/>
                  </a:lnTo>
                  <a:lnTo>
                    <a:pt x="200" y="458"/>
                  </a:lnTo>
                  <a:lnTo>
                    <a:pt x="182" y="448"/>
                  </a:lnTo>
                  <a:lnTo>
                    <a:pt x="202" y="402"/>
                  </a:lnTo>
                  <a:lnTo>
                    <a:pt x="204" y="384"/>
                  </a:lnTo>
                  <a:lnTo>
                    <a:pt x="198" y="372"/>
                  </a:lnTo>
                  <a:lnTo>
                    <a:pt x="182" y="370"/>
                  </a:lnTo>
                  <a:lnTo>
                    <a:pt x="154" y="378"/>
                  </a:lnTo>
                  <a:lnTo>
                    <a:pt x="104" y="400"/>
                  </a:lnTo>
                  <a:lnTo>
                    <a:pt x="48" y="426"/>
                  </a:lnTo>
                  <a:lnTo>
                    <a:pt x="32" y="416"/>
                  </a:lnTo>
                  <a:lnTo>
                    <a:pt x="28" y="392"/>
                  </a:lnTo>
                </a:path>
              </a:pathLst>
            </a:custGeom>
            <a:solidFill>
              <a:srgbClr val="676767"/>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6" name="Freeform 10"/>
            <p:cNvSpPr>
              <a:spLocks/>
            </p:cNvSpPr>
            <p:nvPr/>
          </p:nvSpPr>
          <p:spPr bwMode="auto">
            <a:xfrm>
              <a:off x="6146800" y="2816225"/>
              <a:ext cx="1049338" cy="3132138"/>
            </a:xfrm>
            <a:custGeom>
              <a:avLst/>
              <a:gdLst/>
              <a:ahLst/>
              <a:cxnLst>
                <a:cxn ang="0">
                  <a:pos x="10" y="1950"/>
                </a:cxn>
                <a:cxn ang="0">
                  <a:pos x="0" y="1926"/>
                </a:cxn>
                <a:cxn ang="0">
                  <a:pos x="24" y="1626"/>
                </a:cxn>
                <a:cxn ang="0">
                  <a:pos x="56" y="1314"/>
                </a:cxn>
                <a:cxn ang="0">
                  <a:pos x="72" y="1214"/>
                </a:cxn>
                <a:cxn ang="0">
                  <a:pos x="104" y="1102"/>
                </a:cxn>
                <a:cxn ang="0">
                  <a:pos x="134" y="1008"/>
                </a:cxn>
                <a:cxn ang="0">
                  <a:pos x="164" y="934"/>
                </a:cxn>
                <a:cxn ang="0">
                  <a:pos x="194" y="832"/>
                </a:cxn>
                <a:cxn ang="0">
                  <a:pos x="218" y="676"/>
                </a:cxn>
                <a:cxn ang="0">
                  <a:pos x="224" y="592"/>
                </a:cxn>
                <a:cxn ang="0">
                  <a:pos x="224" y="554"/>
                </a:cxn>
                <a:cxn ang="0">
                  <a:pos x="222" y="520"/>
                </a:cxn>
                <a:cxn ang="0">
                  <a:pos x="180" y="398"/>
                </a:cxn>
                <a:cxn ang="0">
                  <a:pos x="128" y="276"/>
                </a:cxn>
                <a:cxn ang="0">
                  <a:pos x="96" y="202"/>
                </a:cxn>
                <a:cxn ang="0">
                  <a:pos x="80" y="158"/>
                </a:cxn>
                <a:cxn ang="0">
                  <a:pos x="24" y="150"/>
                </a:cxn>
                <a:cxn ang="0">
                  <a:pos x="142" y="46"/>
                </a:cxn>
                <a:cxn ang="0">
                  <a:pos x="140" y="122"/>
                </a:cxn>
                <a:cxn ang="0">
                  <a:pos x="148" y="186"/>
                </a:cxn>
                <a:cxn ang="0">
                  <a:pos x="194" y="318"/>
                </a:cxn>
                <a:cxn ang="0">
                  <a:pos x="218" y="418"/>
                </a:cxn>
                <a:cxn ang="0">
                  <a:pos x="236" y="466"/>
                </a:cxn>
                <a:cxn ang="0">
                  <a:pos x="262" y="494"/>
                </a:cxn>
                <a:cxn ang="0">
                  <a:pos x="304" y="468"/>
                </a:cxn>
                <a:cxn ang="0">
                  <a:pos x="344" y="426"/>
                </a:cxn>
                <a:cxn ang="0">
                  <a:pos x="452" y="304"/>
                </a:cxn>
                <a:cxn ang="0">
                  <a:pos x="512" y="218"/>
                </a:cxn>
                <a:cxn ang="0">
                  <a:pos x="576" y="142"/>
                </a:cxn>
                <a:cxn ang="0">
                  <a:pos x="608" y="86"/>
                </a:cxn>
                <a:cxn ang="0">
                  <a:pos x="618" y="0"/>
                </a:cxn>
                <a:cxn ang="0">
                  <a:pos x="660" y="226"/>
                </a:cxn>
                <a:cxn ang="0">
                  <a:pos x="608" y="166"/>
                </a:cxn>
                <a:cxn ang="0">
                  <a:pos x="568" y="210"/>
                </a:cxn>
                <a:cxn ang="0">
                  <a:pos x="504" y="294"/>
                </a:cxn>
                <a:cxn ang="0">
                  <a:pos x="424" y="394"/>
                </a:cxn>
                <a:cxn ang="0">
                  <a:pos x="362" y="472"/>
                </a:cxn>
                <a:cxn ang="0">
                  <a:pos x="290" y="548"/>
                </a:cxn>
                <a:cxn ang="0">
                  <a:pos x="256" y="644"/>
                </a:cxn>
                <a:cxn ang="0">
                  <a:pos x="250" y="698"/>
                </a:cxn>
                <a:cxn ang="0">
                  <a:pos x="246" y="778"/>
                </a:cxn>
                <a:cxn ang="0">
                  <a:pos x="260" y="890"/>
                </a:cxn>
                <a:cxn ang="0">
                  <a:pos x="276" y="982"/>
                </a:cxn>
                <a:cxn ang="0">
                  <a:pos x="284" y="1054"/>
                </a:cxn>
                <a:cxn ang="0">
                  <a:pos x="290" y="1090"/>
                </a:cxn>
                <a:cxn ang="0">
                  <a:pos x="292" y="1146"/>
                </a:cxn>
                <a:cxn ang="0">
                  <a:pos x="300" y="1198"/>
                </a:cxn>
                <a:cxn ang="0">
                  <a:pos x="304" y="1254"/>
                </a:cxn>
                <a:cxn ang="0">
                  <a:pos x="304" y="1302"/>
                </a:cxn>
                <a:cxn ang="0">
                  <a:pos x="300" y="1394"/>
                </a:cxn>
                <a:cxn ang="0">
                  <a:pos x="290" y="1564"/>
                </a:cxn>
                <a:cxn ang="0">
                  <a:pos x="286" y="1926"/>
                </a:cxn>
                <a:cxn ang="0">
                  <a:pos x="276" y="1948"/>
                </a:cxn>
                <a:cxn ang="0">
                  <a:pos x="234" y="1962"/>
                </a:cxn>
                <a:cxn ang="0">
                  <a:pos x="176" y="1970"/>
                </a:cxn>
                <a:cxn ang="0">
                  <a:pos x="116" y="1972"/>
                </a:cxn>
                <a:cxn ang="0">
                  <a:pos x="58" y="1964"/>
                </a:cxn>
                <a:cxn ang="0">
                  <a:pos x="10" y="1950"/>
                </a:cxn>
              </a:cxnLst>
              <a:rect l="0" t="0" r="r" b="b"/>
              <a:pathLst>
                <a:path w="661" h="1973">
                  <a:moveTo>
                    <a:pt x="10" y="1950"/>
                  </a:moveTo>
                  <a:lnTo>
                    <a:pt x="0" y="1926"/>
                  </a:lnTo>
                  <a:lnTo>
                    <a:pt x="24" y="1626"/>
                  </a:lnTo>
                  <a:lnTo>
                    <a:pt x="56" y="1314"/>
                  </a:lnTo>
                  <a:lnTo>
                    <a:pt x="72" y="1214"/>
                  </a:lnTo>
                  <a:lnTo>
                    <a:pt x="104" y="1102"/>
                  </a:lnTo>
                  <a:lnTo>
                    <a:pt x="134" y="1008"/>
                  </a:lnTo>
                  <a:lnTo>
                    <a:pt x="164" y="934"/>
                  </a:lnTo>
                  <a:lnTo>
                    <a:pt x="194" y="832"/>
                  </a:lnTo>
                  <a:lnTo>
                    <a:pt x="218" y="676"/>
                  </a:lnTo>
                  <a:lnTo>
                    <a:pt x="224" y="592"/>
                  </a:lnTo>
                  <a:lnTo>
                    <a:pt x="224" y="554"/>
                  </a:lnTo>
                  <a:lnTo>
                    <a:pt x="222" y="520"/>
                  </a:lnTo>
                  <a:lnTo>
                    <a:pt x="180" y="398"/>
                  </a:lnTo>
                  <a:lnTo>
                    <a:pt x="128" y="276"/>
                  </a:lnTo>
                  <a:lnTo>
                    <a:pt x="96" y="202"/>
                  </a:lnTo>
                  <a:lnTo>
                    <a:pt x="80" y="158"/>
                  </a:lnTo>
                  <a:lnTo>
                    <a:pt x="24" y="150"/>
                  </a:lnTo>
                  <a:lnTo>
                    <a:pt x="142" y="46"/>
                  </a:lnTo>
                  <a:lnTo>
                    <a:pt x="140" y="122"/>
                  </a:lnTo>
                  <a:lnTo>
                    <a:pt x="148" y="186"/>
                  </a:lnTo>
                  <a:lnTo>
                    <a:pt x="194" y="318"/>
                  </a:lnTo>
                  <a:lnTo>
                    <a:pt x="218" y="418"/>
                  </a:lnTo>
                  <a:lnTo>
                    <a:pt x="236" y="466"/>
                  </a:lnTo>
                  <a:lnTo>
                    <a:pt x="262" y="494"/>
                  </a:lnTo>
                  <a:lnTo>
                    <a:pt x="304" y="468"/>
                  </a:lnTo>
                  <a:lnTo>
                    <a:pt x="344" y="426"/>
                  </a:lnTo>
                  <a:lnTo>
                    <a:pt x="452" y="304"/>
                  </a:lnTo>
                  <a:lnTo>
                    <a:pt x="512" y="218"/>
                  </a:lnTo>
                  <a:lnTo>
                    <a:pt x="576" y="142"/>
                  </a:lnTo>
                  <a:lnTo>
                    <a:pt x="608" y="86"/>
                  </a:lnTo>
                  <a:lnTo>
                    <a:pt x="618" y="0"/>
                  </a:lnTo>
                  <a:lnTo>
                    <a:pt x="660" y="226"/>
                  </a:lnTo>
                  <a:lnTo>
                    <a:pt x="608" y="166"/>
                  </a:lnTo>
                  <a:lnTo>
                    <a:pt x="568" y="210"/>
                  </a:lnTo>
                  <a:lnTo>
                    <a:pt x="504" y="294"/>
                  </a:lnTo>
                  <a:lnTo>
                    <a:pt x="424" y="394"/>
                  </a:lnTo>
                  <a:lnTo>
                    <a:pt x="362" y="472"/>
                  </a:lnTo>
                  <a:lnTo>
                    <a:pt x="290" y="548"/>
                  </a:lnTo>
                  <a:lnTo>
                    <a:pt x="256" y="644"/>
                  </a:lnTo>
                  <a:lnTo>
                    <a:pt x="250" y="698"/>
                  </a:lnTo>
                  <a:lnTo>
                    <a:pt x="246" y="778"/>
                  </a:lnTo>
                  <a:lnTo>
                    <a:pt x="260" y="890"/>
                  </a:lnTo>
                  <a:lnTo>
                    <a:pt x="276" y="982"/>
                  </a:lnTo>
                  <a:lnTo>
                    <a:pt x="284" y="1054"/>
                  </a:lnTo>
                  <a:lnTo>
                    <a:pt x="290" y="1090"/>
                  </a:lnTo>
                  <a:lnTo>
                    <a:pt x="292" y="1146"/>
                  </a:lnTo>
                  <a:lnTo>
                    <a:pt x="300" y="1198"/>
                  </a:lnTo>
                  <a:lnTo>
                    <a:pt x="304" y="1254"/>
                  </a:lnTo>
                  <a:lnTo>
                    <a:pt x="304" y="1302"/>
                  </a:lnTo>
                  <a:lnTo>
                    <a:pt x="300" y="1394"/>
                  </a:lnTo>
                  <a:lnTo>
                    <a:pt x="290" y="1564"/>
                  </a:lnTo>
                  <a:lnTo>
                    <a:pt x="286" y="1926"/>
                  </a:lnTo>
                  <a:lnTo>
                    <a:pt x="276" y="1948"/>
                  </a:lnTo>
                  <a:lnTo>
                    <a:pt x="234" y="1962"/>
                  </a:lnTo>
                  <a:lnTo>
                    <a:pt x="176" y="1970"/>
                  </a:lnTo>
                  <a:lnTo>
                    <a:pt x="116" y="1972"/>
                  </a:lnTo>
                  <a:lnTo>
                    <a:pt x="58" y="1964"/>
                  </a:lnTo>
                  <a:lnTo>
                    <a:pt x="10" y="1950"/>
                  </a:lnTo>
                </a:path>
              </a:pathLst>
            </a:custGeom>
            <a:solidFill>
              <a:srgbClr val="A5A5A5"/>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7" name="Rectangle 11"/>
            <p:cNvSpPr>
              <a:spLocks noChangeArrowheads="1"/>
            </p:cNvSpPr>
            <p:nvPr/>
          </p:nvSpPr>
          <p:spPr bwMode="auto">
            <a:xfrm>
              <a:off x="6100763" y="2073275"/>
              <a:ext cx="490520" cy="366767"/>
            </a:xfrm>
            <a:prstGeom prst="rect">
              <a:avLst/>
            </a:prstGeom>
            <a:noFill/>
            <a:ln w="12700">
              <a:noFill/>
              <a:miter lim="800000"/>
              <a:headEnd/>
              <a:tailEnd/>
            </a:ln>
            <a:effectLst/>
          </p:spPr>
          <p:txBody>
            <a:bodyPr wrap="none" lIns="90488" tIns="44450" rIns="90488" bIns="44450">
              <a:spAutoFit/>
            </a:bodyPr>
            <a:lstStyle/>
            <a:p>
              <a:pPr defTabSz="762000" eaLnBrk="0" hangingPunct="0"/>
              <a:r>
                <a:rPr lang="nb-NO">
                  <a:solidFill>
                    <a:srgbClr val="FFFF00"/>
                  </a:solidFill>
                  <a:latin typeface="Arial" charset="0"/>
                </a:rPr>
                <a:t>AP</a:t>
              </a:r>
            </a:p>
          </p:txBody>
        </p:sp>
        <p:sp>
          <p:nvSpPr>
            <p:cNvPr id="352268" name="Rectangle 12"/>
            <p:cNvSpPr>
              <a:spLocks noChangeArrowheads="1"/>
            </p:cNvSpPr>
            <p:nvPr/>
          </p:nvSpPr>
          <p:spPr bwMode="auto">
            <a:xfrm>
              <a:off x="6227763" y="4883150"/>
              <a:ext cx="336632" cy="366767"/>
            </a:xfrm>
            <a:prstGeom prst="rect">
              <a:avLst/>
            </a:prstGeom>
            <a:noFill/>
            <a:ln w="12700">
              <a:noFill/>
              <a:miter lim="800000"/>
              <a:headEnd/>
              <a:tailEnd/>
            </a:ln>
            <a:effectLst/>
          </p:spPr>
          <p:txBody>
            <a:bodyPr wrap="none" lIns="90488" tIns="44450" rIns="90488" bIns="44450">
              <a:spAutoFit/>
            </a:bodyPr>
            <a:lstStyle/>
            <a:p>
              <a:pPr defTabSz="762000" eaLnBrk="0" hangingPunct="0"/>
              <a:r>
                <a:rPr lang="nb-NO">
                  <a:solidFill>
                    <a:srgbClr val="FFFF00"/>
                  </a:solidFill>
                  <a:latin typeface="Arial" charset="0"/>
                </a:rPr>
                <a:t>P</a:t>
              </a:r>
            </a:p>
          </p:txBody>
        </p:sp>
        <p:sp>
          <p:nvSpPr>
            <p:cNvPr id="352269" name="Rectangle 13"/>
            <p:cNvSpPr>
              <a:spLocks noChangeArrowheads="1"/>
            </p:cNvSpPr>
            <p:nvPr/>
          </p:nvSpPr>
          <p:spPr bwMode="auto">
            <a:xfrm>
              <a:off x="7354888" y="3184525"/>
              <a:ext cx="631584" cy="366767"/>
            </a:xfrm>
            <a:prstGeom prst="rect">
              <a:avLst/>
            </a:prstGeom>
            <a:noFill/>
            <a:ln w="12700">
              <a:noFill/>
              <a:miter lim="800000"/>
              <a:headEnd/>
              <a:tailEnd/>
            </a:ln>
            <a:effectLst/>
          </p:spPr>
          <p:txBody>
            <a:bodyPr wrap="none" lIns="90488" tIns="44450" rIns="90488" bIns="44450">
              <a:spAutoFit/>
            </a:bodyPr>
            <a:lstStyle/>
            <a:p>
              <a:pPr defTabSz="762000" eaLnBrk="0" hangingPunct="0"/>
              <a:r>
                <a:rPr lang="nb-NO">
                  <a:solidFill>
                    <a:srgbClr val="FFFF00"/>
                  </a:solidFill>
                  <a:latin typeface="Arial" charset="0"/>
                </a:rPr>
                <a:t>PDL</a:t>
              </a:r>
            </a:p>
          </p:txBody>
        </p:sp>
        <p:sp>
          <p:nvSpPr>
            <p:cNvPr id="352270" name="Line 14"/>
            <p:cNvSpPr>
              <a:spLocks noChangeShapeType="1"/>
            </p:cNvSpPr>
            <p:nvPr/>
          </p:nvSpPr>
          <p:spPr bwMode="auto">
            <a:xfrm>
              <a:off x="6157913" y="3160713"/>
              <a:ext cx="219075" cy="1809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1" name="Line 15"/>
            <p:cNvSpPr>
              <a:spLocks noChangeShapeType="1"/>
            </p:cNvSpPr>
            <p:nvPr/>
          </p:nvSpPr>
          <p:spPr bwMode="auto">
            <a:xfrm>
              <a:off x="6113463" y="3211513"/>
              <a:ext cx="285750" cy="1778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2" name="Line 16"/>
            <p:cNvSpPr>
              <a:spLocks noChangeShapeType="1"/>
            </p:cNvSpPr>
            <p:nvPr/>
          </p:nvSpPr>
          <p:spPr bwMode="auto">
            <a:xfrm>
              <a:off x="6078538" y="3259138"/>
              <a:ext cx="339725" cy="1873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3" name="Line 17"/>
            <p:cNvSpPr>
              <a:spLocks noChangeShapeType="1"/>
            </p:cNvSpPr>
            <p:nvPr/>
          </p:nvSpPr>
          <p:spPr bwMode="auto">
            <a:xfrm>
              <a:off x="6049963" y="3297238"/>
              <a:ext cx="393700" cy="2032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4" name="Line 18"/>
            <p:cNvSpPr>
              <a:spLocks noChangeShapeType="1"/>
            </p:cNvSpPr>
            <p:nvPr/>
          </p:nvSpPr>
          <p:spPr bwMode="auto">
            <a:xfrm>
              <a:off x="6024563" y="3344863"/>
              <a:ext cx="428625" cy="2032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5" name="Line 19"/>
            <p:cNvSpPr>
              <a:spLocks noChangeShapeType="1"/>
            </p:cNvSpPr>
            <p:nvPr/>
          </p:nvSpPr>
          <p:spPr bwMode="auto">
            <a:xfrm>
              <a:off x="6186488" y="3119438"/>
              <a:ext cx="155575" cy="1365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6" name="Line 20"/>
            <p:cNvSpPr>
              <a:spLocks noChangeShapeType="1"/>
            </p:cNvSpPr>
            <p:nvPr/>
          </p:nvSpPr>
          <p:spPr bwMode="auto">
            <a:xfrm flipH="1">
              <a:off x="6910388" y="3179763"/>
              <a:ext cx="234950" cy="1587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7" name="Line 21"/>
            <p:cNvSpPr>
              <a:spLocks noChangeShapeType="1"/>
            </p:cNvSpPr>
            <p:nvPr/>
          </p:nvSpPr>
          <p:spPr bwMode="auto">
            <a:xfrm flipH="1">
              <a:off x="6872288" y="3230563"/>
              <a:ext cx="276225" cy="1555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8" name="Line 22"/>
            <p:cNvSpPr>
              <a:spLocks noChangeShapeType="1"/>
            </p:cNvSpPr>
            <p:nvPr/>
          </p:nvSpPr>
          <p:spPr bwMode="auto">
            <a:xfrm flipH="1">
              <a:off x="6840538" y="3287713"/>
              <a:ext cx="317500" cy="1397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9" name="Line 23"/>
            <p:cNvSpPr>
              <a:spLocks noChangeShapeType="1"/>
            </p:cNvSpPr>
            <p:nvPr/>
          </p:nvSpPr>
          <p:spPr bwMode="auto">
            <a:xfrm flipH="1">
              <a:off x="6802438" y="3332163"/>
              <a:ext cx="355600" cy="1397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0" name="Line 24"/>
            <p:cNvSpPr>
              <a:spLocks noChangeShapeType="1"/>
            </p:cNvSpPr>
            <p:nvPr/>
          </p:nvSpPr>
          <p:spPr bwMode="auto">
            <a:xfrm flipH="1">
              <a:off x="6754813" y="3376613"/>
              <a:ext cx="409575" cy="1555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1" name="Line 25"/>
            <p:cNvSpPr>
              <a:spLocks noChangeShapeType="1"/>
            </p:cNvSpPr>
            <p:nvPr/>
          </p:nvSpPr>
          <p:spPr bwMode="auto">
            <a:xfrm flipH="1">
              <a:off x="6961188" y="3106738"/>
              <a:ext cx="168275" cy="1619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2" name="Line 26"/>
            <p:cNvSpPr>
              <a:spLocks noChangeShapeType="1"/>
            </p:cNvSpPr>
            <p:nvPr/>
          </p:nvSpPr>
          <p:spPr bwMode="auto">
            <a:xfrm>
              <a:off x="6113463" y="3446463"/>
              <a:ext cx="371475" cy="1460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3" name="Line 27"/>
            <p:cNvSpPr>
              <a:spLocks noChangeShapeType="1"/>
            </p:cNvSpPr>
            <p:nvPr/>
          </p:nvSpPr>
          <p:spPr bwMode="auto">
            <a:xfrm flipV="1">
              <a:off x="6586538" y="3684588"/>
              <a:ext cx="219075" cy="381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4" name="Line 28"/>
            <p:cNvSpPr>
              <a:spLocks noChangeShapeType="1"/>
            </p:cNvSpPr>
            <p:nvPr/>
          </p:nvSpPr>
          <p:spPr bwMode="auto">
            <a:xfrm flipV="1">
              <a:off x="6608763" y="3643313"/>
              <a:ext cx="250825" cy="444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5" name="Line 29"/>
            <p:cNvSpPr>
              <a:spLocks noChangeShapeType="1"/>
            </p:cNvSpPr>
            <p:nvPr/>
          </p:nvSpPr>
          <p:spPr bwMode="auto">
            <a:xfrm flipV="1">
              <a:off x="6640513" y="3589338"/>
              <a:ext cx="298450" cy="666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6" name="Line 30"/>
            <p:cNvSpPr>
              <a:spLocks noChangeShapeType="1"/>
            </p:cNvSpPr>
            <p:nvPr/>
          </p:nvSpPr>
          <p:spPr bwMode="auto">
            <a:xfrm flipV="1">
              <a:off x="6662738" y="3522663"/>
              <a:ext cx="355600" cy="984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7" name="Line 31"/>
            <p:cNvSpPr>
              <a:spLocks noChangeShapeType="1"/>
            </p:cNvSpPr>
            <p:nvPr/>
          </p:nvSpPr>
          <p:spPr bwMode="auto">
            <a:xfrm flipV="1">
              <a:off x="6710363" y="3452813"/>
              <a:ext cx="377825" cy="1270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8" name="Line 32"/>
            <p:cNvSpPr>
              <a:spLocks noChangeShapeType="1"/>
            </p:cNvSpPr>
            <p:nvPr/>
          </p:nvSpPr>
          <p:spPr bwMode="auto">
            <a:xfrm flipV="1">
              <a:off x="6583363" y="3729038"/>
              <a:ext cx="171450" cy="254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9" name="Line 33"/>
            <p:cNvSpPr>
              <a:spLocks noChangeShapeType="1"/>
            </p:cNvSpPr>
            <p:nvPr/>
          </p:nvSpPr>
          <p:spPr bwMode="auto">
            <a:xfrm>
              <a:off x="6176963" y="3503613"/>
              <a:ext cx="311150" cy="1270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0" name="Line 34"/>
            <p:cNvSpPr>
              <a:spLocks noChangeShapeType="1"/>
            </p:cNvSpPr>
            <p:nvPr/>
          </p:nvSpPr>
          <p:spPr bwMode="auto">
            <a:xfrm>
              <a:off x="6243638" y="3576638"/>
              <a:ext cx="254000" cy="1047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1" name="Line 35"/>
            <p:cNvSpPr>
              <a:spLocks noChangeShapeType="1"/>
            </p:cNvSpPr>
            <p:nvPr/>
          </p:nvSpPr>
          <p:spPr bwMode="auto">
            <a:xfrm>
              <a:off x="6284913" y="3640138"/>
              <a:ext cx="212725" cy="889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2" name="Line 36"/>
            <p:cNvSpPr>
              <a:spLocks noChangeShapeType="1"/>
            </p:cNvSpPr>
            <p:nvPr/>
          </p:nvSpPr>
          <p:spPr bwMode="auto">
            <a:xfrm>
              <a:off x="6451600" y="2884488"/>
              <a:ext cx="442913" cy="3238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3" name="Line 37"/>
            <p:cNvSpPr>
              <a:spLocks noChangeShapeType="1"/>
            </p:cNvSpPr>
            <p:nvPr/>
          </p:nvSpPr>
          <p:spPr bwMode="auto">
            <a:xfrm>
              <a:off x="6383338" y="2935288"/>
              <a:ext cx="481013" cy="306388"/>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4" name="Line 38"/>
            <p:cNvSpPr>
              <a:spLocks noChangeShapeType="1"/>
            </p:cNvSpPr>
            <p:nvPr/>
          </p:nvSpPr>
          <p:spPr bwMode="auto">
            <a:xfrm>
              <a:off x="6386513" y="3011488"/>
              <a:ext cx="449263" cy="2635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5" name="Line 39"/>
            <p:cNvSpPr>
              <a:spLocks noChangeShapeType="1"/>
            </p:cNvSpPr>
            <p:nvPr/>
          </p:nvSpPr>
          <p:spPr bwMode="auto">
            <a:xfrm>
              <a:off x="6386513" y="3087688"/>
              <a:ext cx="427038" cy="2270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6" name="Line 40"/>
            <p:cNvSpPr>
              <a:spLocks noChangeShapeType="1"/>
            </p:cNvSpPr>
            <p:nvPr/>
          </p:nvSpPr>
          <p:spPr bwMode="auto">
            <a:xfrm>
              <a:off x="6389688" y="3154363"/>
              <a:ext cx="428625" cy="2032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7" name="Line 41"/>
            <p:cNvSpPr>
              <a:spLocks noChangeShapeType="1"/>
            </p:cNvSpPr>
            <p:nvPr/>
          </p:nvSpPr>
          <p:spPr bwMode="auto">
            <a:xfrm>
              <a:off x="6503988" y="2838450"/>
              <a:ext cx="412750" cy="3413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8" name="Line 42"/>
            <p:cNvSpPr>
              <a:spLocks noChangeShapeType="1"/>
            </p:cNvSpPr>
            <p:nvPr/>
          </p:nvSpPr>
          <p:spPr bwMode="auto">
            <a:xfrm>
              <a:off x="6421438" y="3236913"/>
              <a:ext cx="371475" cy="1460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9" name="Line 43"/>
            <p:cNvSpPr>
              <a:spLocks noChangeShapeType="1"/>
            </p:cNvSpPr>
            <p:nvPr/>
          </p:nvSpPr>
          <p:spPr bwMode="auto">
            <a:xfrm>
              <a:off x="6437313" y="3289300"/>
              <a:ext cx="311150" cy="1270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0" name="Line 44"/>
            <p:cNvSpPr>
              <a:spLocks noChangeShapeType="1"/>
            </p:cNvSpPr>
            <p:nvPr/>
          </p:nvSpPr>
          <p:spPr bwMode="auto">
            <a:xfrm>
              <a:off x="6465888" y="3348038"/>
              <a:ext cx="254000" cy="1047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1" name="Line 45"/>
            <p:cNvSpPr>
              <a:spLocks noChangeShapeType="1"/>
            </p:cNvSpPr>
            <p:nvPr/>
          </p:nvSpPr>
          <p:spPr bwMode="auto">
            <a:xfrm>
              <a:off x="6469063" y="3397250"/>
              <a:ext cx="212725" cy="889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2" name="Line 46"/>
            <p:cNvSpPr>
              <a:spLocks noChangeShapeType="1"/>
            </p:cNvSpPr>
            <p:nvPr/>
          </p:nvSpPr>
          <p:spPr bwMode="auto">
            <a:xfrm>
              <a:off x="6853238" y="2613025"/>
              <a:ext cx="219075" cy="1809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3" name="Line 47"/>
            <p:cNvSpPr>
              <a:spLocks noChangeShapeType="1"/>
            </p:cNvSpPr>
            <p:nvPr/>
          </p:nvSpPr>
          <p:spPr bwMode="auto">
            <a:xfrm>
              <a:off x="6804025" y="2630488"/>
              <a:ext cx="285750" cy="2349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4" name="Line 48"/>
            <p:cNvSpPr>
              <a:spLocks noChangeShapeType="1"/>
            </p:cNvSpPr>
            <p:nvPr/>
          </p:nvSpPr>
          <p:spPr bwMode="auto">
            <a:xfrm>
              <a:off x="6759575" y="2649538"/>
              <a:ext cx="339725" cy="306388"/>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5" name="Line 49"/>
            <p:cNvSpPr>
              <a:spLocks noChangeShapeType="1"/>
            </p:cNvSpPr>
            <p:nvPr/>
          </p:nvSpPr>
          <p:spPr bwMode="auto">
            <a:xfrm>
              <a:off x="6721475" y="2682875"/>
              <a:ext cx="346075" cy="3032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6" name="Line 50"/>
            <p:cNvSpPr>
              <a:spLocks noChangeShapeType="1"/>
            </p:cNvSpPr>
            <p:nvPr/>
          </p:nvSpPr>
          <p:spPr bwMode="auto">
            <a:xfrm>
              <a:off x="6677025" y="2716213"/>
              <a:ext cx="376238" cy="3175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7" name="Line 51"/>
            <p:cNvSpPr>
              <a:spLocks noChangeShapeType="1"/>
            </p:cNvSpPr>
            <p:nvPr/>
          </p:nvSpPr>
          <p:spPr bwMode="auto">
            <a:xfrm>
              <a:off x="6934200" y="2614613"/>
              <a:ext cx="98425" cy="984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8" name="Line 52"/>
            <p:cNvSpPr>
              <a:spLocks noChangeShapeType="1"/>
            </p:cNvSpPr>
            <p:nvPr/>
          </p:nvSpPr>
          <p:spPr bwMode="auto">
            <a:xfrm>
              <a:off x="6632575" y="2741613"/>
              <a:ext cx="376238" cy="3413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9" name="Line 53"/>
            <p:cNvSpPr>
              <a:spLocks noChangeShapeType="1"/>
            </p:cNvSpPr>
            <p:nvPr/>
          </p:nvSpPr>
          <p:spPr bwMode="auto">
            <a:xfrm>
              <a:off x="6581775" y="2765425"/>
              <a:ext cx="392113" cy="3365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10" name="Line 54"/>
            <p:cNvSpPr>
              <a:spLocks noChangeShapeType="1"/>
            </p:cNvSpPr>
            <p:nvPr/>
          </p:nvSpPr>
          <p:spPr bwMode="auto">
            <a:xfrm>
              <a:off x="6548438" y="2800350"/>
              <a:ext cx="392113" cy="3333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11" name="Line 55"/>
            <p:cNvSpPr>
              <a:spLocks noChangeShapeType="1"/>
            </p:cNvSpPr>
            <p:nvPr/>
          </p:nvSpPr>
          <p:spPr bwMode="auto">
            <a:xfrm>
              <a:off x="6489700" y="3468688"/>
              <a:ext cx="136525" cy="508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12" name="Oval 56"/>
            <p:cNvSpPr>
              <a:spLocks noChangeArrowheads="1"/>
            </p:cNvSpPr>
            <p:nvPr/>
          </p:nvSpPr>
          <p:spPr bwMode="auto">
            <a:xfrm>
              <a:off x="6410325" y="43926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3" name="Oval 57"/>
            <p:cNvSpPr>
              <a:spLocks noChangeArrowheads="1"/>
            </p:cNvSpPr>
            <p:nvPr/>
          </p:nvSpPr>
          <p:spPr bwMode="auto">
            <a:xfrm>
              <a:off x="6867525" y="2640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4" name="Oval 58"/>
            <p:cNvSpPr>
              <a:spLocks noChangeArrowheads="1"/>
            </p:cNvSpPr>
            <p:nvPr/>
          </p:nvSpPr>
          <p:spPr bwMode="auto">
            <a:xfrm>
              <a:off x="7019925" y="2792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5" name="Oval 59"/>
            <p:cNvSpPr>
              <a:spLocks noChangeArrowheads="1"/>
            </p:cNvSpPr>
            <p:nvPr/>
          </p:nvSpPr>
          <p:spPr bwMode="auto">
            <a:xfrm>
              <a:off x="6943725" y="3173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6" name="Oval 60"/>
            <p:cNvSpPr>
              <a:spLocks noChangeArrowheads="1"/>
            </p:cNvSpPr>
            <p:nvPr/>
          </p:nvSpPr>
          <p:spPr bwMode="auto">
            <a:xfrm>
              <a:off x="7096125" y="2411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7" name="Oval 61"/>
            <p:cNvSpPr>
              <a:spLocks noChangeArrowheads="1"/>
            </p:cNvSpPr>
            <p:nvPr/>
          </p:nvSpPr>
          <p:spPr bwMode="auto">
            <a:xfrm>
              <a:off x="6410325" y="3021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8" name="Oval 62"/>
            <p:cNvSpPr>
              <a:spLocks noChangeArrowheads="1"/>
            </p:cNvSpPr>
            <p:nvPr/>
          </p:nvSpPr>
          <p:spPr bwMode="auto">
            <a:xfrm>
              <a:off x="6181725" y="33258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9" name="Oval 63"/>
            <p:cNvSpPr>
              <a:spLocks noChangeArrowheads="1"/>
            </p:cNvSpPr>
            <p:nvPr/>
          </p:nvSpPr>
          <p:spPr bwMode="auto">
            <a:xfrm>
              <a:off x="6638925" y="35036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0" name="Oval 64"/>
            <p:cNvSpPr>
              <a:spLocks noChangeArrowheads="1"/>
            </p:cNvSpPr>
            <p:nvPr/>
          </p:nvSpPr>
          <p:spPr bwMode="auto">
            <a:xfrm>
              <a:off x="6410325" y="2792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1" name="Oval 65"/>
            <p:cNvSpPr>
              <a:spLocks noChangeArrowheads="1"/>
            </p:cNvSpPr>
            <p:nvPr/>
          </p:nvSpPr>
          <p:spPr bwMode="auto">
            <a:xfrm>
              <a:off x="6486525" y="27162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2" name="Oval 66"/>
            <p:cNvSpPr>
              <a:spLocks noChangeArrowheads="1"/>
            </p:cNvSpPr>
            <p:nvPr/>
          </p:nvSpPr>
          <p:spPr bwMode="auto">
            <a:xfrm>
              <a:off x="6562725" y="26781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3" name="Oval 67"/>
            <p:cNvSpPr>
              <a:spLocks noChangeArrowheads="1"/>
            </p:cNvSpPr>
            <p:nvPr/>
          </p:nvSpPr>
          <p:spPr bwMode="auto">
            <a:xfrm>
              <a:off x="6486525" y="48498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4" name="Oval 68"/>
            <p:cNvSpPr>
              <a:spLocks noChangeArrowheads="1"/>
            </p:cNvSpPr>
            <p:nvPr/>
          </p:nvSpPr>
          <p:spPr bwMode="auto">
            <a:xfrm>
              <a:off x="6486525" y="4545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5" name="Oval 69"/>
            <p:cNvSpPr>
              <a:spLocks noChangeArrowheads="1"/>
            </p:cNvSpPr>
            <p:nvPr/>
          </p:nvSpPr>
          <p:spPr bwMode="auto">
            <a:xfrm>
              <a:off x="6410325" y="46212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6" name="Oval 70"/>
            <p:cNvSpPr>
              <a:spLocks noChangeArrowheads="1"/>
            </p:cNvSpPr>
            <p:nvPr/>
          </p:nvSpPr>
          <p:spPr bwMode="auto">
            <a:xfrm>
              <a:off x="6334125" y="47736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7" name="Oval 71"/>
            <p:cNvSpPr>
              <a:spLocks noChangeArrowheads="1"/>
            </p:cNvSpPr>
            <p:nvPr/>
          </p:nvSpPr>
          <p:spPr bwMode="auto">
            <a:xfrm>
              <a:off x="6334125" y="5459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8" name="Oval 72"/>
            <p:cNvSpPr>
              <a:spLocks noChangeArrowheads="1"/>
            </p:cNvSpPr>
            <p:nvPr/>
          </p:nvSpPr>
          <p:spPr bwMode="auto">
            <a:xfrm>
              <a:off x="6410325" y="5307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9" name="Oval 73"/>
            <p:cNvSpPr>
              <a:spLocks noChangeArrowheads="1"/>
            </p:cNvSpPr>
            <p:nvPr/>
          </p:nvSpPr>
          <p:spPr bwMode="auto">
            <a:xfrm>
              <a:off x="7324725" y="2259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grpSp>
      <p:sp>
        <p:nvSpPr>
          <p:cNvPr id="76" name="TextBox 75"/>
          <p:cNvSpPr txBox="1"/>
          <p:nvPr/>
        </p:nvSpPr>
        <p:spPr>
          <a:xfrm>
            <a:off x="6228184" y="5229200"/>
            <a:ext cx="312906" cy="369332"/>
          </a:xfrm>
          <a:prstGeom prst="rect">
            <a:avLst/>
          </a:prstGeom>
          <a:solidFill>
            <a:schemeClr val="accent4">
              <a:lumMod val="75000"/>
            </a:schemeClr>
          </a:solidFill>
          <a:effectLst>
            <a:outerShdw blurRad="50800" dist="50800" dir="4680000" algn="ctr" rotWithShape="0">
              <a:srgbClr val="000000">
                <a:alpha val="43137"/>
              </a:srgbClr>
            </a:outerShdw>
          </a:effectLst>
        </p:spPr>
        <p:txBody>
          <a:bodyPr wrap="none" rtlCol="0">
            <a:spAutoFit/>
          </a:bodyPr>
          <a:lstStyle/>
          <a:p>
            <a:r>
              <a:rPr lang="nb-NO" dirty="0" smtClean="0"/>
              <a:t>1</a:t>
            </a:r>
            <a:endParaRPr lang="nb-NO" dirty="0"/>
          </a:p>
        </p:txBody>
      </p:sp>
      <p:sp>
        <p:nvSpPr>
          <p:cNvPr id="80" name="TextBox 79"/>
          <p:cNvSpPr txBox="1"/>
          <p:nvPr/>
        </p:nvSpPr>
        <p:spPr>
          <a:xfrm>
            <a:off x="6588224" y="2924944"/>
            <a:ext cx="312906" cy="369332"/>
          </a:xfrm>
          <a:prstGeom prst="rect">
            <a:avLst/>
          </a:prstGeom>
          <a:solidFill>
            <a:schemeClr val="accent4">
              <a:lumMod val="75000"/>
            </a:schemeClr>
          </a:solidFill>
          <a:effectLst>
            <a:outerShdw blurRad="50800" dist="50800" dir="4680000" algn="ctr" rotWithShape="0">
              <a:srgbClr val="000000">
                <a:alpha val="43137"/>
              </a:srgbClr>
            </a:outerShdw>
          </a:effectLst>
        </p:spPr>
        <p:txBody>
          <a:bodyPr wrap="none" rtlCol="0">
            <a:spAutoFit/>
          </a:bodyPr>
          <a:lstStyle/>
          <a:p>
            <a:r>
              <a:rPr lang="nb-NO" dirty="0" smtClean="0"/>
              <a:t>2</a:t>
            </a:r>
            <a:endParaRPr lang="nb-NO" dirty="0"/>
          </a:p>
        </p:txBody>
      </p:sp>
      <p:sp>
        <p:nvSpPr>
          <p:cNvPr id="81" name="TextBox 80"/>
          <p:cNvSpPr txBox="1"/>
          <p:nvPr/>
        </p:nvSpPr>
        <p:spPr>
          <a:xfrm>
            <a:off x="6228184" y="2420888"/>
            <a:ext cx="312906" cy="369332"/>
          </a:xfrm>
          <a:prstGeom prst="rect">
            <a:avLst/>
          </a:prstGeom>
          <a:solidFill>
            <a:schemeClr val="accent4">
              <a:lumMod val="75000"/>
            </a:schemeClr>
          </a:solidFill>
          <a:effectLst>
            <a:outerShdw blurRad="50800" dist="50800" dir="4680000" algn="ctr" rotWithShape="0">
              <a:srgbClr val="000000">
                <a:alpha val="43137"/>
              </a:srgbClr>
            </a:outerShdw>
          </a:effectLst>
        </p:spPr>
        <p:txBody>
          <a:bodyPr wrap="none" rtlCol="0">
            <a:spAutoFit/>
          </a:bodyPr>
          <a:lstStyle/>
          <a:p>
            <a:r>
              <a:rPr lang="nb-NO" dirty="0" smtClean="0"/>
              <a:t>3</a:t>
            </a:r>
            <a:endParaRPr lang="nb-NO" dirty="0"/>
          </a:p>
        </p:txBody>
      </p:sp>
      <p:sp>
        <p:nvSpPr>
          <p:cNvPr id="82" name="TextBox 81"/>
          <p:cNvSpPr txBox="1"/>
          <p:nvPr/>
        </p:nvSpPr>
        <p:spPr>
          <a:xfrm>
            <a:off x="7452320" y="1988840"/>
            <a:ext cx="312906" cy="369332"/>
          </a:xfrm>
          <a:prstGeom prst="rect">
            <a:avLst/>
          </a:prstGeom>
          <a:solidFill>
            <a:schemeClr val="accent4">
              <a:lumMod val="75000"/>
            </a:schemeClr>
          </a:solidFill>
          <a:effectLst>
            <a:outerShdw blurRad="50800" dist="50800" dir="4680000" algn="ctr" rotWithShape="0">
              <a:srgbClr val="000000">
                <a:alpha val="43137"/>
              </a:srgbClr>
            </a:outerShdw>
          </a:effectLst>
        </p:spPr>
        <p:txBody>
          <a:bodyPr wrap="none" rtlCol="0">
            <a:spAutoFit/>
          </a:bodyPr>
          <a:lstStyle/>
          <a:p>
            <a:r>
              <a:rPr lang="nb-NO" dirty="0" smtClean="0"/>
              <a:t>4</a:t>
            </a:r>
            <a:endParaRPr lang="nb-NO"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332" name="Rectangle 76"/>
          <p:cNvSpPr>
            <a:spLocks noChangeArrowheads="1"/>
          </p:cNvSpPr>
          <p:nvPr/>
        </p:nvSpPr>
        <p:spPr bwMode="auto">
          <a:xfrm>
            <a:off x="762000" y="609600"/>
            <a:ext cx="5486400" cy="762000"/>
          </a:xfrm>
          <a:prstGeom prst="rect">
            <a:avLst/>
          </a:prstGeom>
          <a:noFill/>
          <a:ln w="9525">
            <a:noFill/>
            <a:miter lim="800000"/>
            <a:headEnd/>
            <a:tailEnd/>
          </a:ln>
          <a:effectLst/>
        </p:spPr>
        <p:txBody>
          <a:bodyPr anchor="ctr"/>
          <a:lstStyle/>
          <a:p>
            <a:pPr algn="ctr"/>
            <a:r>
              <a:rPr lang="nb-NO" sz="4000" dirty="0" err="1" smtClean="0">
                <a:solidFill>
                  <a:srgbClr val="FFFF00"/>
                </a:solidFill>
                <a:latin typeface="Arial" charset="0"/>
              </a:rPr>
              <a:t>Tubule</a:t>
            </a:r>
            <a:r>
              <a:rPr lang="nb-NO" sz="4000" dirty="0" smtClean="0">
                <a:solidFill>
                  <a:srgbClr val="FFFF00"/>
                </a:solidFill>
                <a:latin typeface="Arial" charset="0"/>
              </a:rPr>
              <a:t> </a:t>
            </a:r>
            <a:r>
              <a:rPr lang="nb-NO" sz="4000" dirty="0" err="1" smtClean="0">
                <a:solidFill>
                  <a:srgbClr val="FFFF00"/>
                </a:solidFill>
                <a:latin typeface="Arial" charset="0"/>
              </a:rPr>
              <a:t>infection</a:t>
            </a:r>
            <a:endParaRPr lang="nb-NO" sz="4000" dirty="0">
              <a:solidFill>
                <a:srgbClr val="FFFF00"/>
              </a:solidFill>
              <a:latin typeface="Arial" charset="0"/>
            </a:endParaRPr>
          </a:p>
        </p:txBody>
      </p:sp>
      <p:grpSp>
        <p:nvGrpSpPr>
          <p:cNvPr id="2" name="Group 74"/>
          <p:cNvGrpSpPr/>
          <p:nvPr/>
        </p:nvGrpSpPr>
        <p:grpSpPr>
          <a:xfrm>
            <a:off x="5181600" y="914400"/>
            <a:ext cx="2897188" cy="5189538"/>
            <a:chOff x="5181600" y="914400"/>
            <a:chExt cx="2897188" cy="5189538"/>
          </a:xfrm>
        </p:grpSpPr>
        <p:sp>
          <p:nvSpPr>
            <p:cNvPr id="352262" name="Freeform 6"/>
            <p:cNvSpPr>
              <a:spLocks/>
            </p:cNvSpPr>
            <p:nvPr/>
          </p:nvSpPr>
          <p:spPr bwMode="auto">
            <a:xfrm>
              <a:off x="5181600" y="914400"/>
              <a:ext cx="2897188" cy="4919663"/>
            </a:xfrm>
            <a:custGeom>
              <a:avLst/>
              <a:gdLst/>
              <a:ahLst/>
              <a:cxnLst>
                <a:cxn ang="0">
                  <a:pos x="0" y="3098"/>
                </a:cxn>
                <a:cxn ang="0">
                  <a:pos x="106" y="2550"/>
                </a:cxn>
                <a:cxn ang="0">
                  <a:pos x="188" y="2204"/>
                </a:cxn>
                <a:cxn ang="0">
                  <a:pos x="230" y="2020"/>
                </a:cxn>
                <a:cxn ang="0">
                  <a:pos x="284" y="1840"/>
                </a:cxn>
                <a:cxn ang="0">
                  <a:pos x="344" y="1694"/>
                </a:cxn>
                <a:cxn ang="0">
                  <a:pos x="382" y="1610"/>
                </a:cxn>
                <a:cxn ang="0">
                  <a:pos x="404" y="1546"/>
                </a:cxn>
                <a:cxn ang="0">
                  <a:pos x="408" y="1474"/>
                </a:cxn>
                <a:cxn ang="0">
                  <a:pos x="396" y="1402"/>
                </a:cxn>
                <a:cxn ang="0">
                  <a:pos x="360" y="1290"/>
                </a:cxn>
                <a:cxn ang="0">
                  <a:pos x="328" y="1202"/>
                </a:cxn>
                <a:cxn ang="0">
                  <a:pos x="304" y="1090"/>
                </a:cxn>
                <a:cxn ang="0">
                  <a:pos x="292" y="954"/>
                </a:cxn>
                <a:cxn ang="0">
                  <a:pos x="292" y="822"/>
                </a:cxn>
                <a:cxn ang="0">
                  <a:pos x="328" y="670"/>
                </a:cxn>
                <a:cxn ang="0">
                  <a:pos x="390" y="538"/>
                </a:cxn>
                <a:cxn ang="0">
                  <a:pos x="490" y="408"/>
                </a:cxn>
                <a:cxn ang="0">
                  <a:pos x="594" y="310"/>
                </a:cxn>
                <a:cxn ang="0">
                  <a:pos x="762" y="182"/>
                </a:cxn>
                <a:cxn ang="0">
                  <a:pos x="900" y="108"/>
                </a:cxn>
                <a:cxn ang="0">
                  <a:pos x="1146" y="24"/>
                </a:cxn>
                <a:cxn ang="0">
                  <a:pos x="1338" y="0"/>
                </a:cxn>
                <a:cxn ang="0">
                  <a:pos x="1460" y="18"/>
                </a:cxn>
                <a:cxn ang="0">
                  <a:pos x="1550" y="58"/>
                </a:cxn>
                <a:cxn ang="0">
                  <a:pos x="1638" y="112"/>
                </a:cxn>
                <a:cxn ang="0">
                  <a:pos x="1698" y="172"/>
                </a:cxn>
                <a:cxn ang="0">
                  <a:pos x="1758" y="254"/>
                </a:cxn>
                <a:cxn ang="0">
                  <a:pos x="1790" y="348"/>
                </a:cxn>
                <a:cxn ang="0">
                  <a:pos x="1824" y="484"/>
                </a:cxn>
                <a:cxn ang="0">
                  <a:pos x="1824" y="644"/>
                </a:cxn>
                <a:cxn ang="0">
                  <a:pos x="1804" y="802"/>
                </a:cxn>
                <a:cxn ang="0">
                  <a:pos x="1750" y="938"/>
                </a:cxn>
                <a:cxn ang="0">
                  <a:pos x="1660" y="1078"/>
                </a:cxn>
                <a:cxn ang="0">
                  <a:pos x="1580" y="1198"/>
                </a:cxn>
                <a:cxn ang="0">
                  <a:pos x="1480" y="1308"/>
                </a:cxn>
                <a:cxn ang="0">
                  <a:pos x="1416" y="1424"/>
                </a:cxn>
                <a:cxn ang="0">
                  <a:pos x="1384" y="1492"/>
                </a:cxn>
                <a:cxn ang="0">
                  <a:pos x="1372" y="1532"/>
                </a:cxn>
                <a:cxn ang="0">
                  <a:pos x="1364" y="1580"/>
                </a:cxn>
                <a:cxn ang="0">
                  <a:pos x="1372" y="1648"/>
                </a:cxn>
                <a:cxn ang="0">
                  <a:pos x="1384" y="1756"/>
                </a:cxn>
                <a:cxn ang="0">
                  <a:pos x="1376" y="1926"/>
                </a:cxn>
                <a:cxn ang="0">
                  <a:pos x="1368" y="2094"/>
                </a:cxn>
                <a:cxn ang="0">
                  <a:pos x="1368" y="2242"/>
                </a:cxn>
                <a:cxn ang="0">
                  <a:pos x="1368" y="2374"/>
                </a:cxn>
                <a:cxn ang="0">
                  <a:pos x="1376" y="2514"/>
                </a:cxn>
                <a:cxn ang="0">
                  <a:pos x="1392" y="2726"/>
                </a:cxn>
                <a:cxn ang="0">
                  <a:pos x="1418" y="2936"/>
                </a:cxn>
                <a:cxn ang="0">
                  <a:pos x="1446" y="3098"/>
                </a:cxn>
                <a:cxn ang="0">
                  <a:pos x="1316" y="3022"/>
                </a:cxn>
                <a:cxn ang="0">
                  <a:pos x="1142" y="2968"/>
                </a:cxn>
                <a:cxn ang="0">
                  <a:pos x="940" y="2934"/>
                </a:cxn>
                <a:cxn ang="0">
                  <a:pos x="722" y="2922"/>
                </a:cxn>
                <a:cxn ang="0">
                  <a:pos x="668" y="2922"/>
                </a:cxn>
                <a:cxn ang="0">
                  <a:pos x="614" y="2924"/>
                </a:cxn>
                <a:cxn ang="0">
                  <a:pos x="506" y="2932"/>
                </a:cxn>
                <a:cxn ang="0">
                  <a:pos x="302" y="2966"/>
                </a:cxn>
                <a:cxn ang="0">
                  <a:pos x="128" y="3022"/>
                </a:cxn>
                <a:cxn ang="0">
                  <a:pos x="0" y="3098"/>
                </a:cxn>
              </a:cxnLst>
              <a:rect l="0" t="0" r="r" b="b"/>
              <a:pathLst>
                <a:path w="1825" h="3099">
                  <a:moveTo>
                    <a:pt x="0" y="3098"/>
                  </a:moveTo>
                  <a:lnTo>
                    <a:pt x="106" y="2550"/>
                  </a:lnTo>
                  <a:lnTo>
                    <a:pt x="188" y="2204"/>
                  </a:lnTo>
                  <a:lnTo>
                    <a:pt x="230" y="2020"/>
                  </a:lnTo>
                  <a:lnTo>
                    <a:pt x="284" y="1840"/>
                  </a:lnTo>
                  <a:lnTo>
                    <a:pt x="344" y="1694"/>
                  </a:lnTo>
                  <a:lnTo>
                    <a:pt x="382" y="1610"/>
                  </a:lnTo>
                  <a:lnTo>
                    <a:pt x="404" y="1546"/>
                  </a:lnTo>
                  <a:lnTo>
                    <a:pt x="408" y="1474"/>
                  </a:lnTo>
                  <a:lnTo>
                    <a:pt x="396" y="1402"/>
                  </a:lnTo>
                  <a:lnTo>
                    <a:pt x="360" y="1290"/>
                  </a:lnTo>
                  <a:lnTo>
                    <a:pt x="328" y="1202"/>
                  </a:lnTo>
                  <a:lnTo>
                    <a:pt x="304" y="1090"/>
                  </a:lnTo>
                  <a:lnTo>
                    <a:pt x="292" y="954"/>
                  </a:lnTo>
                  <a:lnTo>
                    <a:pt x="292" y="822"/>
                  </a:lnTo>
                  <a:lnTo>
                    <a:pt x="328" y="670"/>
                  </a:lnTo>
                  <a:lnTo>
                    <a:pt x="390" y="538"/>
                  </a:lnTo>
                  <a:lnTo>
                    <a:pt x="490" y="408"/>
                  </a:lnTo>
                  <a:lnTo>
                    <a:pt x="594" y="310"/>
                  </a:lnTo>
                  <a:lnTo>
                    <a:pt x="762" y="182"/>
                  </a:lnTo>
                  <a:lnTo>
                    <a:pt x="900" y="108"/>
                  </a:lnTo>
                  <a:lnTo>
                    <a:pt x="1146" y="24"/>
                  </a:lnTo>
                  <a:lnTo>
                    <a:pt x="1338" y="0"/>
                  </a:lnTo>
                  <a:lnTo>
                    <a:pt x="1460" y="18"/>
                  </a:lnTo>
                  <a:lnTo>
                    <a:pt x="1550" y="58"/>
                  </a:lnTo>
                  <a:lnTo>
                    <a:pt x="1638" y="112"/>
                  </a:lnTo>
                  <a:lnTo>
                    <a:pt x="1698" y="172"/>
                  </a:lnTo>
                  <a:lnTo>
                    <a:pt x="1758" y="254"/>
                  </a:lnTo>
                  <a:lnTo>
                    <a:pt x="1790" y="348"/>
                  </a:lnTo>
                  <a:lnTo>
                    <a:pt x="1824" y="484"/>
                  </a:lnTo>
                  <a:lnTo>
                    <a:pt x="1824" y="644"/>
                  </a:lnTo>
                  <a:lnTo>
                    <a:pt x="1804" y="802"/>
                  </a:lnTo>
                  <a:lnTo>
                    <a:pt x="1750" y="938"/>
                  </a:lnTo>
                  <a:lnTo>
                    <a:pt x="1660" y="1078"/>
                  </a:lnTo>
                  <a:lnTo>
                    <a:pt x="1580" y="1198"/>
                  </a:lnTo>
                  <a:lnTo>
                    <a:pt x="1480" y="1308"/>
                  </a:lnTo>
                  <a:lnTo>
                    <a:pt x="1416" y="1424"/>
                  </a:lnTo>
                  <a:lnTo>
                    <a:pt x="1384" y="1492"/>
                  </a:lnTo>
                  <a:lnTo>
                    <a:pt x="1372" y="1532"/>
                  </a:lnTo>
                  <a:lnTo>
                    <a:pt x="1364" y="1580"/>
                  </a:lnTo>
                  <a:lnTo>
                    <a:pt x="1372" y="1648"/>
                  </a:lnTo>
                  <a:lnTo>
                    <a:pt x="1384" y="1756"/>
                  </a:lnTo>
                  <a:lnTo>
                    <a:pt x="1376" y="1926"/>
                  </a:lnTo>
                  <a:lnTo>
                    <a:pt x="1368" y="2094"/>
                  </a:lnTo>
                  <a:lnTo>
                    <a:pt x="1368" y="2242"/>
                  </a:lnTo>
                  <a:lnTo>
                    <a:pt x="1368" y="2374"/>
                  </a:lnTo>
                  <a:lnTo>
                    <a:pt x="1376" y="2514"/>
                  </a:lnTo>
                  <a:lnTo>
                    <a:pt x="1392" y="2726"/>
                  </a:lnTo>
                  <a:lnTo>
                    <a:pt x="1418" y="2936"/>
                  </a:lnTo>
                  <a:lnTo>
                    <a:pt x="1446" y="3098"/>
                  </a:lnTo>
                  <a:lnTo>
                    <a:pt x="1316" y="3022"/>
                  </a:lnTo>
                  <a:lnTo>
                    <a:pt x="1142" y="2968"/>
                  </a:lnTo>
                  <a:lnTo>
                    <a:pt x="940" y="2934"/>
                  </a:lnTo>
                  <a:lnTo>
                    <a:pt x="722" y="2922"/>
                  </a:lnTo>
                  <a:lnTo>
                    <a:pt x="668" y="2922"/>
                  </a:lnTo>
                  <a:lnTo>
                    <a:pt x="614" y="2924"/>
                  </a:lnTo>
                  <a:lnTo>
                    <a:pt x="506" y="2932"/>
                  </a:lnTo>
                  <a:lnTo>
                    <a:pt x="302" y="2966"/>
                  </a:lnTo>
                  <a:lnTo>
                    <a:pt x="128" y="3022"/>
                  </a:lnTo>
                  <a:lnTo>
                    <a:pt x="0" y="3098"/>
                  </a:lnTo>
                </a:path>
              </a:pathLst>
            </a:custGeom>
            <a:noFill/>
            <a:ln w="12700" cap="rnd" cmpd="sng">
              <a:solidFill>
                <a:srgbClr val="000000"/>
              </a:solidFill>
              <a:prstDash val="solid"/>
              <a:round/>
              <a:headEnd type="none" w="med" len="med"/>
              <a:tailEnd type="none" w="med" len="med"/>
            </a:ln>
            <a:effectLst/>
          </p:spPr>
          <p:txBody>
            <a:bodyPr/>
            <a:lstStyle/>
            <a:p>
              <a:endParaRPr lang="nb-NO">
                <a:solidFill>
                  <a:srgbClr val="FFFF00"/>
                </a:solidFill>
              </a:endParaRPr>
            </a:p>
          </p:txBody>
        </p:sp>
        <p:sp>
          <p:nvSpPr>
            <p:cNvPr id="352263" name="Freeform 7"/>
            <p:cNvSpPr>
              <a:spLocks/>
            </p:cNvSpPr>
            <p:nvPr/>
          </p:nvSpPr>
          <p:spPr bwMode="auto">
            <a:xfrm>
              <a:off x="5295900" y="2568575"/>
              <a:ext cx="2065338" cy="3535363"/>
            </a:xfrm>
            <a:custGeom>
              <a:avLst/>
              <a:gdLst/>
              <a:ahLst/>
              <a:cxnLst>
                <a:cxn ang="0">
                  <a:pos x="0" y="2072"/>
                </a:cxn>
                <a:cxn ang="0">
                  <a:pos x="136" y="1368"/>
                </a:cxn>
                <a:cxn ang="0">
                  <a:pos x="202" y="1080"/>
                </a:cxn>
                <a:cxn ang="0">
                  <a:pos x="284" y="808"/>
                </a:cxn>
                <a:cxn ang="0">
                  <a:pos x="382" y="590"/>
                </a:cxn>
                <a:cxn ang="0">
                  <a:pos x="502" y="392"/>
                </a:cxn>
                <a:cxn ang="0">
                  <a:pos x="606" y="286"/>
                </a:cxn>
                <a:cxn ang="0">
                  <a:pos x="676" y="230"/>
                </a:cxn>
                <a:cxn ang="0">
                  <a:pos x="772" y="148"/>
                </a:cxn>
                <a:cxn ang="0">
                  <a:pos x="888" y="56"/>
                </a:cxn>
                <a:cxn ang="0">
                  <a:pos x="954" y="14"/>
                </a:cxn>
                <a:cxn ang="0">
                  <a:pos x="986" y="2"/>
                </a:cxn>
                <a:cxn ang="0">
                  <a:pos x="1014" y="0"/>
                </a:cxn>
                <a:cxn ang="0">
                  <a:pos x="1068" y="38"/>
                </a:cxn>
                <a:cxn ang="0">
                  <a:pos x="1110" y="94"/>
                </a:cxn>
                <a:cxn ang="0">
                  <a:pos x="1136" y="166"/>
                </a:cxn>
                <a:cxn ang="0">
                  <a:pos x="1166" y="304"/>
                </a:cxn>
                <a:cxn ang="0">
                  <a:pos x="1190" y="502"/>
                </a:cxn>
                <a:cxn ang="0">
                  <a:pos x="1226" y="718"/>
                </a:cxn>
                <a:cxn ang="0">
                  <a:pos x="1226" y="850"/>
                </a:cxn>
                <a:cxn ang="0">
                  <a:pos x="1214" y="1024"/>
                </a:cxn>
                <a:cxn ang="0">
                  <a:pos x="1218" y="1232"/>
                </a:cxn>
                <a:cxn ang="0">
                  <a:pos x="1220" y="1388"/>
                </a:cxn>
                <a:cxn ang="0">
                  <a:pos x="1230" y="1544"/>
                </a:cxn>
                <a:cxn ang="0">
                  <a:pos x="1272" y="1842"/>
                </a:cxn>
                <a:cxn ang="0">
                  <a:pos x="1282" y="1978"/>
                </a:cxn>
                <a:cxn ang="0">
                  <a:pos x="1296" y="2050"/>
                </a:cxn>
                <a:cxn ang="0">
                  <a:pos x="1300" y="2086"/>
                </a:cxn>
                <a:cxn ang="0">
                  <a:pos x="1296" y="2130"/>
                </a:cxn>
                <a:cxn ang="0">
                  <a:pos x="1174" y="2172"/>
                </a:cxn>
                <a:cxn ang="0">
                  <a:pos x="1056" y="2202"/>
                </a:cxn>
                <a:cxn ang="0">
                  <a:pos x="886" y="2218"/>
                </a:cxn>
                <a:cxn ang="0">
                  <a:pos x="736" y="2226"/>
                </a:cxn>
                <a:cxn ang="0">
                  <a:pos x="618" y="2226"/>
                </a:cxn>
                <a:cxn ang="0">
                  <a:pos x="508" y="2218"/>
                </a:cxn>
                <a:cxn ang="0">
                  <a:pos x="390" y="2206"/>
                </a:cxn>
                <a:cxn ang="0">
                  <a:pos x="294" y="2194"/>
                </a:cxn>
                <a:cxn ang="0">
                  <a:pos x="192" y="2174"/>
                </a:cxn>
                <a:cxn ang="0">
                  <a:pos x="118" y="2150"/>
                </a:cxn>
                <a:cxn ang="0">
                  <a:pos x="50" y="2114"/>
                </a:cxn>
                <a:cxn ang="0">
                  <a:pos x="0" y="2072"/>
                </a:cxn>
              </a:cxnLst>
              <a:rect l="0" t="0" r="r" b="b"/>
              <a:pathLst>
                <a:path w="1301" h="2227">
                  <a:moveTo>
                    <a:pt x="0" y="2072"/>
                  </a:moveTo>
                  <a:lnTo>
                    <a:pt x="136" y="1368"/>
                  </a:lnTo>
                  <a:lnTo>
                    <a:pt x="202" y="1080"/>
                  </a:lnTo>
                  <a:lnTo>
                    <a:pt x="284" y="808"/>
                  </a:lnTo>
                  <a:lnTo>
                    <a:pt x="382" y="590"/>
                  </a:lnTo>
                  <a:lnTo>
                    <a:pt x="502" y="392"/>
                  </a:lnTo>
                  <a:lnTo>
                    <a:pt x="606" y="286"/>
                  </a:lnTo>
                  <a:lnTo>
                    <a:pt x="676" y="230"/>
                  </a:lnTo>
                  <a:lnTo>
                    <a:pt x="772" y="148"/>
                  </a:lnTo>
                  <a:lnTo>
                    <a:pt x="888" y="56"/>
                  </a:lnTo>
                  <a:lnTo>
                    <a:pt x="954" y="14"/>
                  </a:lnTo>
                  <a:lnTo>
                    <a:pt x="986" y="2"/>
                  </a:lnTo>
                  <a:lnTo>
                    <a:pt x="1014" y="0"/>
                  </a:lnTo>
                  <a:lnTo>
                    <a:pt x="1068" y="38"/>
                  </a:lnTo>
                  <a:lnTo>
                    <a:pt x="1110" y="94"/>
                  </a:lnTo>
                  <a:lnTo>
                    <a:pt x="1136" y="166"/>
                  </a:lnTo>
                  <a:lnTo>
                    <a:pt x="1166" y="304"/>
                  </a:lnTo>
                  <a:lnTo>
                    <a:pt x="1190" y="502"/>
                  </a:lnTo>
                  <a:lnTo>
                    <a:pt x="1226" y="718"/>
                  </a:lnTo>
                  <a:lnTo>
                    <a:pt x="1226" y="850"/>
                  </a:lnTo>
                  <a:lnTo>
                    <a:pt x="1214" y="1024"/>
                  </a:lnTo>
                  <a:lnTo>
                    <a:pt x="1218" y="1232"/>
                  </a:lnTo>
                  <a:lnTo>
                    <a:pt x="1220" y="1388"/>
                  </a:lnTo>
                  <a:lnTo>
                    <a:pt x="1230" y="1544"/>
                  </a:lnTo>
                  <a:lnTo>
                    <a:pt x="1272" y="1842"/>
                  </a:lnTo>
                  <a:lnTo>
                    <a:pt x="1282" y="1978"/>
                  </a:lnTo>
                  <a:lnTo>
                    <a:pt x="1296" y="2050"/>
                  </a:lnTo>
                  <a:lnTo>
                    <a:pt x="1300" y="2086"/>
                  </a:lnTo>
                  <a:lnTo>
                    <a:pt x="1296" y="2130"/>
                  </a:lnTo>
                  <a:lnTo>
                    <a:pt x="1174" y="2172"/>
                  </a:lnTo>
                  <a:lnTo>
                    <a:pt x="1056" y="2202"/>
                  </a:lnTo>
                  <a:lnTo>
                    <a:pt x="886" y="2218"/>
                  </a:lnTo>
                  <a:lnTo>
                    <a:pt x="736" y="2226"/>
                  </a:lnTo>
                  <a:lnTo>
                    <a:pt x="618" y="2226"/>
                  </a:lnTo>
                  <a:lnTo>
                    <a:pt x="508" y="2218"/>
                  </a:lnTo>
                  <a:lnTo>
                    <a:pt x="390" y="2206"/>
                  </a:lnTo>
                  <a:lnTo>
                    <a:pt x="294" y="2194"/>
                  </a:lnTo>
                  <a:lnTo>
                    <a:pt x="192" y="2174"/>
                  </a:lnTo>
                  <a:lnTo>
                    <a:pt x="118" y="2150"/>
                  </a:lnTo>
                  <a:lnTo>
                    <a:pt x="50" y="2114"/>
                  </a:lnTo>
                  <a:lnTo>
                    <a:pt x="0" y="2072"/>
                  </a:lnTo>
                </a:path>
              </a:pathLst>
            </a:custGeom>
            <a:solidFill>
              <a:srgbClr val="FFFF00"/>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4" name="Freeform 8"/>
            <p:cNvSpPr>
              <a:spLocks/>
            </p:cNvSpPr>
            <p:nvPr/>
          </p:nvSpPr>
          <p:spPr bwMode="auto">
            <a:xfrm>
              <a:off x="5786438" y="1039813"/>
              <a:ext cx="2135188" cy="2363788"/>
            </a:xfrm>
            <a:custGeom>
              <a:avLst/>
              <a:gdLst/>
              <a:ahLst/>
              <a:cxnLst>
                <a:cxn ang="0">
                  <a:pos x="14" y="1076"/>
                </a:cxn>
                <a:cxn ang="0">
                  <a:pos x="6" y="1022"/>
                </a:cxn>
                <a:cxn ang="0">
                  <a:pos x="2" y="960"/>
                </a:cxn>
                <a:cxn ang="0">
                  <a:pos x="0" y="884"/>
                </a:cxn>
                <a:cxn ang="0">
                  <a:pos x="6" y="788"/>
                </a:cxn>
                <a:cxn ang="0">
                  <a:pos x="18" y="696"/>
                </a:cxn>
                <a:cxn ang="0">
                  <a:pos x="48" y="594"/>
                </a:cxn>
                <a:cxn ang="0">
                  <a:pos x="114" y="492"/>
                </a:cxn>
                <a:cxn ang="0">
                  <a:pos x="196" y="372"/>
                </a:cxn>
                <a:cxn ang="0">
                  <a:pos x="308" y="260"/>
                </a:cxn>
                <a:cxn ang="0">
                  <a:pos x="488" y="132"/>
                </a:cxn>
                <a:cxn ang="0">
                  <a:pos x="660" y="68"/>
                </a:cxn>
                <a:cxn ang="0">
                  <a:pos x="800" y="20"/>
                </a:cxn>
                <a:cxn ang="0">
                  <a:pos x="904" y="4"/>
                </a:cxn>
                <a:cxn ang="0">
                  <a:pos x="992" y="0"/>
                </a:cxn>
                <a:cxn ang="0">
                  <a:pos x="1072" y="24"/>
                </a:cxn>
                <a:cxn ang="0">
                  <a:pos x="1160" y="80"/>
                </a:cxn>
                <a:cxn ang="0">
                  <a:pos x="1228" y="152"/>
                </a:cxn>
                <a:cxn ang="0">
                  <a:pos x="1280" y="232"/>
                </a:cxn>
                <a:cxn ang="0">
                  <a:pos x="1312" y="304"/>
                </a:cxn>
                <a:cxn ang="0">
                  <a:pos x="1332" y="376"/>
                </a:cxn>
                <a:cxn ang="0">
                  <a:pos x="1336" y="452"/>
                </a:cxn>
                <a:cxn ang="0">
                  <a:pos x="1344" y="544"/>
                </a:cxn>
                <a:cxn ang="0">
                  <a:pos x="1344" y="624"/>
                </a:cxn>
                <a:cxn ang="0">
                  <a:pos x="1328" y="716"/>
                </a:cxn>
                <a:cxn ang="0">
                  <a:pos x="1296" y="788"/>
                </a:cxn>
                <a:cxn ang="0">
                  <a:pos x="1274" y="830"/>
                </a:cxn>
                <a:cxn ang="0">
                  <a:pos x="1212" y="930"/>
                </a:cxn>
                <a:cxn ang="0">
                  <a:pos x="1106" y="1086"/>
                </a:cxn>
                <a:cxn ang="0">
                  <a:pos x="1022" y="1194"/>
                </a:cxn>
                <a:cxn ang="0">
                  <a:pos x="982" y="1264"/>
                </a:cxn>
                <a:cxn ang="0">
                  <a:pos x="924" y="1352"/>
                </a:cxn>
                <a:cxn ang="0">
                  <a:pos x="880" y="1484"/>
                </a:cxn>
                <a:cxn ang="0">
                  <a:pos x="856" y="1288"/>
                </a:cxn>
                <a:cxn ang="0">
                  <a:pos x="830" y="1134"/>
                </a:cxn>
                <a:cxn ang="0">
                  <a:pos x="804" y="1076"/>
                </a:cxn>
                <a:cxn ang="0">
                  <a:pos x="780" y="1024"/>
                </a:cxn>
                <a:cxn ang="0">
                  <a:pos x="748" y="1004"/>
                </a:cxn>
                <a:cxn ang="0">
                  <a:pos x="716" y="984"/>
                </a:cxn>
                <a:cxn ang="0">
                  <a:pos x="690" y="974"/>
                </a:cxn>
                <a:cxn ang="0">
                  <a:pos x="626" y="998"/>
                </a:cxn>
                <a:cxn ang="0">
                  <a:pos x="524" y="1068"/>
                </a:cxn>
                <a:cxn ang="0">
                  <a:pos x="412" y="1156"/>
                </a:cxn>
                <a:cxn ang="0">
                  <a:pos x="336" y="1220"/>
                </a:cxn>
                <a:cxn ang="0">
                  <a:pos x="282" y="1272"/>
                </a:cxn>
                <a:cxn ang="0">
                  <a:pos x="212" y="1348"/>
                </a:cxn>
                <a:cxn ang="0">
                  <a:pos x="112" y="1488"/>
                </a:cxn>
                <a:cxn ang="0">
                  <a:pos x="124" y="1400"/>
                </a:cxn>
                <a:cxn ang="0">
                  <a:pos x="90" y="1302"/>
                </a:cxn>
                <a:cxn ang="0">
                  <a:pos x="72" y="1268"/>
                </a:cxn>
                <a:cxn ang="0">
                  <a:pos x="54" y="1208"/>
                </a:cxn>
                <a:cxn ang="0">
                  <a:pos x="32" y="1142"/>
                </a:cxn>
                <a:cxn ang="0">
                  <a:pos x="14" y="1076"/>
                </a:cxn>
              </a:cxnLst>
              <a:rect l="0" t="0" r="r" b="b"/>
              <a:pathLst>
                <a:path w="1345" h="1489">
                  <a:moveTo>
                    <a:pt x="14" y="1076"/>
                  </a:moveTo>
                  <a:lnTo>
                    <a:pt x="6" y="1022"/>
                  </a:lnTo>
                  <a:lnTo>
                    <a:pt x="2" y="960"/>
                  </a:lnTo>
                  <a:lnTo>
                    <a:pt x="0" y="884"/>
                  </a:lnTo>
                  <a:lnTo>
                    <a:pt x="6" y="788"/>
                  </a:lnTo>
                  <a:lnTo>
                    <a:pt x="18" y="696"/>
                  </a:lnTo>
                  <a:lnTo>
                    <a:pt x="48" y="594"/>
                  </a:lnTo>
                  <a:lnTo>
                    <a:pt x="114" y="492"/>
                  </a:lnTo>
                  <a:lnTo>
                    <a:pt x="196" y="372"/>
                  </a:lnTo>
                  <a:lnTo>
                    <a:pt x="308" y="260"/>
                  </a:lnTo>
                  <a:lnTo>
                    <a:pt x="488" y="132"/>
                  </a:lnTo>
                  <a:lnTo>
                    <a:pt x="660" y="68"/>
                  </a:lnTo>
                  <a:lnTo>
                    <a:pt x="800" y="20"/>
                  </a:lnTo>
                  <a:lnTo>
                    <a:pt x="904" y="4"/>
                  </a:lnTo>
                  <a:lnTo>
                    <a:pt x="992" y="0"/>
                  </a:lnTo>
                  <a:lnTo>
                    <a:pt x="1072" y="24"/>
                  </a:lnTo>
                  <a:lnTo>
                    <a:pt x="1160" y="80"/>
                  </a:lnTo>
                  <a:lnTo>
                    <a:pt x="1228" y="152"/>
                  </a:lnTo>
                  <a:lnTo>
                    <a:pt x="1280" y="232"/>
                  </a:lnTo>
                  <a:lnTo>
                    <a:pt x="1312" y="304"/>
                  </a:lnTo>
                  <a:lnTo>
                    <a:pt x="1332" y="376"/>
                  </a:lnTo>
                  <a:lnTo>
                    <a:pt x="1336" y="452"/>
                  </a:lnTo>
                  <a:lnTo>
                    <a:pt x="1344" y="544"/>
                  </a:lnTo>
                  <a:lnTo>
                    <a:pt x="1344" y="624"/>
                  </a:lnTo>
                  <a:lnTo>
                    <a:pt x="1328" y="716"/>
                  </a:lnTo>
                  <a:lnTo>
                    <a:pt x="1296" y="788"/>
                  </a:lnTo>
                  <a:lnTo>
                    <a:pt x="1274" y="830"/>
                  </a:lnTo>
                  <a:lnTo>
                    <a:pt x="1212" y="930"/>
                  </a:lnTo>
                  <a:lnTo>
                    <a:pt x="1106" y="1086"/>
                  </a:lnTo>
                  <a:lnTo>
                    <a:pt x="1022" y="1194"/>
                  </a:lnTo>
                  <a:lnTo>
                    <a:pt x="982" y="1264"/>
                  </a:lnTo>
                  <a:lnTo>
                    <a:pt x="924" y="1352"/>
                  </a:lnTo>
                  <a:lnTo>
                    <a:pt x="880" y="1484"/>
                  </a:lnTo>
                  <a:lnTo>
                    <a:pt x="856" y="1288"/>
                  </a:lnTo>
                  <a:lnTo>
                    <a:pt x="830" y="1134"/>
                  </a:lnTo>
                  <a:lnTo>
                    <a:pt x="804" y="1076"/>
                  </a:lnTo>
                  <a:lnTo>
                    <a:pt x="780" y="1024"/>
                  </a:lnTo>
                  <a:lnTo>
                    <a:pt x="748" y="1004"/>
                  </a:lnTo>
                  <a:lnTo>
                    <a:pt x="716" y="984"/>
                  </a:lnTo>
                  <a:lnTo>
                    <a:pt x="690" y="974"/>
                  </a:lnTo>
                  <a:lnTo>
                    <a:pt x="626" y="998"/>
                  </a:lnTo>
                  <a:lnTo>
                    <a:pt x="524" y="1068"/>
                  </a:lnTo>
                  <a:lnTo>
                    <a:pt x="412" y="1156"/>
                  </a:lnTo>
                  <a:lnTo>
                    <a:pt x="336" y="1220"/>
                  </a:lnTo>
                  <a:lnTo>
                    <a:pt x="282" y="1272"/>
                  </a:lnTo>
                  <a:lnTo>
                    <a:pt x="212" y="1348"/>
                  </a:lnTo>
                  <a:lnTo>
                    <a:pt x="112" y="1488"/>
                  </a:lnTo>
                  <a:lnTo>
                    <a:pt x="124" y="1400"/>
                  </a:lnTo>
                  <a:lnTo>
                    <a:pt x="90" y="1302"/>
                  </a:lnTo>
                  <a:lnTo>
                    <a:pt x="72" y="1268"/>
                  </a:lnTo>
                  <a:lnTo>
                    <a:pt x="54" y="1208"/>
                  </a:lnTo>
                  <a:lnTo>
                    <a:pt x="32" y="1142"/>
                  </a:lnTo>
                  <a:lnTo>
                    <a:pt x="14" y="1076"/>
                  </a:lnTo>
                </a:path>
              </a:pathLst>
            </a:custGeom>
            <a:solidFill>
              <a:srgbClr val="A5A5A5"/>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5" name="Freeform 9"/>
            <p:cNvSpPr>
              <a:spLocks/>
            </p:cNvSpPr>
            <p:nvPr/>
          </p:nvSpPr>
          <p:spPr bwMode="auto">
            <a:xfrm>
              <a:off x="6677025" y="1524000"/>
              <a:ext cx="890588" cy="728663"/>
            </a:xfrm>
            <a:custGeom>
              <a:avLst/>
              <a:gdLst/>
              <a:ahLst/>
              <a:cxnLst>
                <a:cxn ang="0">
                  <a:pos x="28" y="392"/>
                </a:cxn>
                <a:cxn ang="0">
                  <a:pos x="60" y="356"/>
                </a:cxn>
                <a:cxn ang="0">
                  <a:pos x="118" y="316"/>
                </a:cxn>
                <a:cxn ang="0">
                  <a:pos x="178" y="278"/>
                </a:cxn>
                <a:cxn ang="0">
                  <a:pos x="254" y="236"/>
                </a:cxn>
                <a:cxn ang="0">
                  <a:pos x="322" y="214"/>
                </a:cxn>
                <a:cxn ang="0">
                  <a:pos x="342" y="194"/>
                </a:cxn>
                <a:cxn ang="0">
                  <a:pos x="338" y="176"/>
                </a:cxn>
                <a:cxn ang="0">
                  <a:pos x="316" y="164"/>
                </a:cxn>
                <a:cxn ang="0">
                  <a:pos x="250" y="174"/>
                </a:cxn>
                <a:cxn ang="0">
                  <a:pos x="158" y="198"/>
                </a:cxn>
                <a:cxn ang="0">
                  <a:pos x="76" y="210"/>
                </a:cxn>
                <a:cxn ang="0">
                  <a:pos x="20" y="208"/>
                </a:cxn>
                <a:cxn ang="0">
                  <a:pos x="0" y="172"/>
                </a:cxn>
                <a:cxn ang="0">
                  <a:pos x="26" y="132"/>
                </a:cxn>
                <a:cxn ang="0">
                  <a:pos x="60" y="98"/>
                </a:cxn>
                <a:cxn ang="0">
                  <a:pos x="140" y="30"/>
                </a:cxn>
                <a:cxn ang="0">
                  <a:pos x="200" y="0"/>
                </a:cxn>
                <a:cxn ang="0">
                  <a:pos x="246" y="2"/>
                </a:cxn>
                <a:cxn ang="0">
                  <a:pos x="280" y="20"/>
                </a:cxn>
                <a:cxn ang="0">
                  <a:pos x="360" y="88"/>
                </a:cxn>
                <a:cxn ang="0">
                  <a:pos x="476" y="116"/>
                </a:cxn>
                <a:cxn ang="0">
                  <a:pos x="534" y="130"/>
                </a:cxn>
                <a:cxn ang="0">
                  <a:pos x="560" y="152"/>
                </a:cxn>
                <a:cxn ang="0">
                  <a:pos x="552" y="180"/>
                </a:cxn>
                <a:cxn ang="0">
                  <a:pos x="518" y="208"/>
                </a:cxn>
                <a:cxn ang="0">
                  <a:pos x="476" y="242"/>
                </a:cxn>
                <a:cxn ang="0">
                  <a:pos x="416" y="256"/>
                </a:cxn>
                <a:cxn ang="0">
                  <a:pos x="380" y="256"/>
                </a:cxn>
                <a:cxn ang="0">
                  <a:pos x="346" y="256"/>
                </a:cxn>
                <a:cxn ang="0">
                  <a:pos x="320" y="266"/>
                </a:cxn>
                <a:cxn ang="0">
                  <a:pos x="276" y="318"/>
                </a:cxn>
                <a:cxn ang="0">
                  <a:pos x="242" y="402"/>
                </a:cxn>
                <a:cxn ang="0">
                  <a:pos x="216" y="446"/>
                </a:cxn>
                <a:cxn ang="0">
                  <a:pos x="200" y="458"/>
                </a:cxn>
                <a:cxn ang="0">
                  <a:pos x="182" y="448"/>
                </a:cxn>
                <a:cxn ang="0">
                  <a:pos x="202" y="402"/>
                </a:cxn>
                <a:cxn ang="0">
                  <a:pos x="204" y="384"/>
                </a:cxn>
                <a:cxn ang="0">
                  <a:pos x="198" y="372"/>
                </a:cxn>
                <a:cxn ang="0">
                  <a:pos x="182" y="370"/>
                </a:cxn>
                <a:cxn ang="0">
                  <a:pos x="154" y="378"/>
                </a:cxn>
                <a:cxn ang="0">
                  <a:pos x="104" y="400"/>
                </a:cxn>
                <a:cxn ang="0">
                  <a:pos x="48" y="426"/>
                </a:cxn>
                <a:cxn ang="0">
                  <a:pos x="32" y="416"/>
                </a:cxn>
                <a:cxn ang="0">
                  <a:pos x="28" y="392"/>
                </a:cxn>
              </a:cxnLst>
              <a:rect l="0" t="0" r="r" b="b"/>
              <a:pathLst>
                <a:path w="561" h="459">
                  <a:moveTo>
                    <a:pt x="28" y="392"/>
                  </a:moveTo>
                  <a:lnTo>
                    <a:pt x="60" y="356"/>
                  </a:lnTo>
                  <a:lnTo>
                    <a:pt x="118" y="316"/>
                  </a:lnTo>
                  <a:lnTo>
                    <a:pt x="178" y="278"/>
                  </a:lnTo>
                  <a:lnTo>
                    <a:pt x="254" y="236"/>
                  </a:lnTo>
                  <a:lnTo>
                    <a:pt x="322" y="214"/>
                  </a:lnTo>
                  <a:lnTo>
                    <a:pt x="342" y="194"/>
                  </a:lnTo>
                  <a:lnTo>
                    <a:pt x="338" y="176"/>
                  </a:lnTo>
                  <a:lnTo>
                    <a:pt x="316" y="164"/>
                  </a:lnTo>
                  <a:lnTo>
                    <a:pt x="250" y="174"/>
                  </a:lnTo>
                  <a:lnTo>
                    <a:pt x="158" y="198"/>
                  </a:lnTo>
                  <a:lnTo>
                    <a:pt x="76" y="210"/>
                  </a:lnTo>
                  <a:lnTo>
                    <a:pt x="20" y="208"/>
                  </a:lnTo>
                  <a:lnTo>
                    <a:pt x="0" y="172"/>
                  </a:lnTo>
                  <a:lnTo>
                    <a:pt x="26" y="132"/>
                  </a:lnTo>
                  <a:lnTo>
                    <a:pt x="60" y="98"/>
                  </a:lnTo>
                  <a:lnTo>
                    <a:pt x="140" y="30"/>
                  </a:lnTo>
                  <a:lnTo>
                    <a:pt x="200" y="0"/>
                  </a:lnTo>
                  <a:lnTo>
                    <a:pt x="246" y="2"/>
                  </a:lnTo>
                  <a:lnTo>
                    <a:pt x="280" y="20"/>
                  </a:lnTo>
                  <a:lnTo>
                    <a:pt x="360" y="88"/>
                  </a:lnTo>
                  <a:lnTo>
                    <a:pt x="476" y="116"/>
                  </a:lnTo>
                  <a:lnTo>
                    <a:pt x="534" y="130"/>
                  </a:lnTo>
                  <a:lnTo>
                    <a:pt x="560" y="152"/>
                  </a:lnTo>
                  <a:lnTo>
                    <a:pt x="552" y="180"/>
                  </a:lnTo>
                  <a:lnTo>
                    <a:pt x="518" y="208"/>
                  </a:lnTo>
                  <a:lnTo>
                    <a:pt x="476" y="242"/>
                  </a:lnTo>
                  <a:lnTo>
                    <a:pt x="416" y="256"/>
                  </a:lnTo>
                  <a:lnTo>
                    <a:pt x="380" y="256"/>
                  </a:lnTo>
                  <a:lnTo>
                    <a:pt x="346" y="256"/>
                  </a:lnTo>
                  <a:lnTo>
                    <a:pt x="320" y="266"/>
                  </a:lnTo>
                  <a:lnTo>
                    <a:pt x="276" y="318"/>
                  </a:lnTo>
                  <a:lnTo>
                    <a:pt x="242" y="402"/>
                  </a:lnTo>
                  <a:lnTo>
                    <a:pt x="216" y="446"/>
                  </a:lnTo>
                  <a:lnTo>
                    <a:pt x="200" y="458"/>
                  </a:lnTo>
                  <a:lnTo>
                    <a:pt x="182" y="448"/>
                  </a:lnTo>
                  <a:lnTo>
                    <a:pt x="202" y="402"/>
                  </a:lnTo>
                  <a:lnTo>
                    <a:pt x="204" y="384"/>
                  </a:lnTo>
                  <a:lnTo>
                    <a:pt x="198" y="372"/>
                  </a:lnTo>
                  <a:lnTo>
                    <a:pt x="182" y="370"/>
                  </a:lnTo>
                  <a:lnTo>
                    <a:pt x="154" y="378"/>
                  </a:lnTo>
                  <a:lnTo>
                    <a:pt x="104" y="400"/>
                  </a:lnTo>
                  <a:lnTo>
                    <a:pt x="48" y="426"/>
                  </a:lnTo>
                  <a:lnTo>
                    <a:pt x="32" y="416"/>
                  </a:lnTo>
                  <a:lnTo>
                    <a:pt x="28" y="392"/>
                  </a:lnTo>
                </a:path>
              </a:pathLst>
            </a:custGeom>
            <a:solidFill>
              <a:srgbClr val="676767"/>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6" name="Freeform 10"/>
            <p:cNvSpPr>
              <a:spLocks/>
            </p:cNvSpPr>
            <p:nvPr/>
          </p:nvSpPr>
          <p:spPr bwMode="auto">
            <a:xfrm>
              <a:off x="6146800" y="2816225"/>
              <a:ext cx="1049338" cy="3132138"/>
            </a:xfrm>
            <a:custGeom>
              <a:avLst/>
              <a:gdLst/>
              <a:ahLst/>
              <a:cxnLst>
                <a:cxn ang="0">
                  <a:pos x="10" y="1950"/>
                </a:cxn>
                <a:cxn ang="0">
                  <a:pos x="0" y="1926"/>
                </a:cxn>
                <a:cxn ang="0">
                  <a:pos x="24" y="1626"/>
                </a:cxn>
                <a:cxn ang="0">
                  <a:pos x="56" y="1314"/>
                </a:cxn>
                <a:cxn ang="0">
                  <a:pos x="72" y="1214"/>
                </a:cxn>
                <a:cxn ang="0">
                  <a:pos x="104" y="1102"/>
                </a:cxn>
                <a:cxn ang="0">
                  <a:pos x="134" y="1008"/>
                </a:cxn>
                <a:cxn ang="0">
                  <a:pos x="164" y="934"/>
                </a:cxn>
                <a:cxn ang="0">
                  <a:pos x="194" y="832"/>
                </a:cxn>
                <a:cxn ang="0">
                  <a:pos x="218" y="676"/>
                </a:cxn>
                <a:cxn ang="0">
                  <a:pos x="224" y="592"/>
                </a:cxn>
                <a:cxn ang="0">
                  <a:pos x="224" y="554"/>
                </a:cxn>
                <a:cxn ang="0">
                  <a:pos x="222" y="520"/>
                </a:cxn>
                <a:cxn ang="0">
                  <a:pos x="180" y="398"/>
                </a:cxn>
                <a:cxn ang="0">
                  <a:pos x="128" y="276"/>
                </a:cxn>
                <a:cxn ang="0">
                  <a:pos x="96" y="202"/>
                </a:cxn>
                <a:cxn ang="0">
                  <a:pos x="80" y="158"/>
                </a:cxn>
                <a:cxn ang="0">
                  <a:pos x="24" y="150"/>
                </a:cxn>
                <a:cxn ang="0">
                  <a:pos x="142" y="46"/>
                </a:cxn>
                <a:cxn ang="0">
                  <a:pos x="140" y="122"/>
                </a:cxn>
                <a:cxn ang="0">
                  <a:pos x="148" y="186"/>
                </a:cxn>
                <a:cxn ang="0">
                  <a:pos x="194" y="318"/>
                </a:cxn>
                <a:cxn ang="0">
                  <a:pos x="218" y="418"/>
                </a:cxn>
                <a:cxn ang="0">
                  <a:pos x="236" y="466"/>
                </a:cxn>
                <a:cxn ang="0">
                  <a:pos x="262" y="494"/>
                </a:cxn>
                <a:cxn ang="0">
                  <a:pos x="304" y="468"/>
                </a:cxn>
                <a:cxn ang="0">
                  <a:pos x="344" y="426"/>
                </a:cxn>
                <a:cxn ang="0">
                  <a:pos x="452" y="304"/>
                </a:cxn>
                <a:cxn ang="0">
                  <a:pos x="512" y="218"/>
                </a:cxn>
                <a:cxn ang="0">
                  <a:pos x="576" y="142"/>
                </a:cxn>
                <a:cxn ang="0">
                  <a:pos x="608" y="86"/>
                </a:cxn>
                <a:cxn ang="0">
                  <a:pos x="618" y="0"/>
                </a:cxn>
                <a:cxn ang="0">
                  <a:pos x="660" y="226"/>
                </a:cxn>
                <a:cxn ang="0">
                  <a:pos x="608" y="166"/>
                </a:cxn>
                <a:cxn ang="0">
                  <a:pos x="568" y="210"/>
                </a:cxn>
                <a:cxn ang="0">
                  <a:pos x="504" y="294"/>
                </a:cxn>
                <a:cxn ang="0">
                  <a:pos x="424" y="394"/>
                </a:cxn>
                <a:cxn ang="0">
                  <a:pos x="362" y="472"/>
                </a:cxn>
                <a:cxn ang="0">
                  <a:pos x="290" y="548"/>
                </a:cxn>
                <a:cxn ang="0">
                  <a:pos x="256" y="644"/>
                </a:cxn>
                <a:cxn ang="0">
                  <a:pos x="250" y="698"/>
                </a:cxn>
                <a:cxn ang="0">
                  <a:pos x="246" y="778"/>
                </a:cxn>
                <a:cxn ang="0">
                  <a:pos x="260" y="890"/>
                </a:cxn>
                <a:cxn ang="0">
                  <a:pos x="276" y="982"/>
                </a:cxn>
                <a:cxn ang="0">
                  <a:pos x="284" y="1054"/>
                </a:cxn>
                <a:cxn ang="0">
                  <a:pos x="290" y="1090"/>
                </a:cxn>
                <a:cxn ang="0">
                  <a:pos x="292" y="1146"/>
                </a:cxn>
                <a:cxn ang="0">
                  <a:pos x="300" y="1198"/>
                </a:cxn>
                <a:cxn ang="0">
                  <a:pos x="304" y="1254"/>
                </a:cxn>
                <a:cxn ang="0">
                  <a:pos x="304" y="1302"/>
                </a:cxn>
                <a:cxn ang="0">
                  <a:pos x="300" y="1394"/>
                </a:cxn>
                <a:cxn ang="0">
                  <a:pos x="290" y="1564"/>
                </a:cxn>
                <a:cxn ang="0">
                  <a:pos x="286" y="1926"/>
                </a:cxn>
                <a:cxn ang="0">
                  <a:pos x="276" y="1948"/>
                </a:cxn>
                <a:cxn ang="0">
                  <a:pos x="234" y="1962"/>
                </a:cxn>
                <a:cxn ang="0">
                  <a:pos x="176" y="1970"/>
                </a:cxn>
                <a:cxn ang="0">
                  <a:pos x="116" y="1972"/>
                </a:cxn>
                <a:cxn ang="0">
                  <a:pos x="58" y="1964"/>
                </a:cxn>
                <a:cxn ang="0">
                  <a:pos x="10" y="1950"/>
                </a:cxn>
              </a:cxnLst>
              <a:rect l="0" t="0" r="r" b="b"/>
              <a:pathLst>
                <a:path w="661" h="1973">
                  <a:moveTo>
                    <a:pt x="10" y="1950"/>
                  </a:moveTo>
                  <a:lnTo>
                    <a:pt x="0" y="1926"/>
                  </a:lnTo>
                  <a:lnTo>
                    <a:pt x="24" y="1626"/>
                  </a:lnTo>
                  <a:lnTo>
                    <a:pt x="56" y="1314"/>
                  </a:lnTo>
                  <a:lnTo>
                    <a:pt x="72" y="1214"/>
                  </a:lnTo>
                  <a:lnTo>
                    <a:pt x="104" y="1102"/>
                  </a:lnTo>
                  <a:lnTo>
                    <a:pt x="134" y="1008"/>
                  </a:lnTo>
                  <a:lnTo>
                    <a:pt x="164" y="934"/>
                  </a:lnTo>
                  <a:lnTo>
                    <a:pt x="194" y="832"/>
                  </a:lnTo>
                  <a:lnTo>
                    <a:pt x="218" y="676"/>
                  </a:lnTo>
                  <a:lnTo>
                    <a:pt x="224" y="592"/>
                  </a:lnTo>
                  <a:lnTo>
                    <a:pt x="224" y="554"/>
                  </a:lnTo>
                  <a:lnTo>
                    <a:pt x="222" y="520"/>
                  </a:lnTo>
                  <a:lnTo>
                    <a:pt x="180" y="398"/>
                  </a:lnTo>
                  <a:lnTo>
                    <a:pt x="128" y="276"/>
                  </a:lnTo>
                  <a:lnTo>
                    <a:pt x="96" y="202"/>
                  </a:lnTo>
                  <a:lnTo>
                    <a:pt x="80" y="158"/>
                  </a:lnTo>
                  <a:lnTo>
                    <a:pt x="24" y="150"/>
                  </a:lnTo>
                  <a:lnTo>
                    <a:pt x="142" y="46"/>
                  </a:lnTo>
                  <a:lnTo>
                    <a:pt x="140" y="122"/>
                  </a:lnTo>
                  <a:lnTo>
                    <a:pt x="148" y="186"/>
                  </a:lnTo>
                  <a:lnTo>
                    <a:pt x="194" y="318"/>
                  </a:lnTo>
                  <a:lnTo>
                    <a:pt x="218" y="418"/>
                  </a:lnTo>
                  <a:lnTo>
                    <a:pt x="236" y="466"/>
                  </a:lnTo>
                  <a:lnTo>
                    <a:pt x="262" y="494"/>
                  </a:lnTo>
                  <a:lnTo>
                    <a:pt x="304" y="468"/>
                  </a:lnTo>
                  <a:lnTo>
                    <a:pt x="344" y="426"/>
                  </a:lnTo>
                  <a:lnTo>
                    <a:pt x="452" y="304"/>
                  </a:lnTo>
                  <a:lnTo>
                    <a:pt x="512" y="218"/>
                  </a:lnTo>
                  <a:lnTo>
                    <a:pt x="576" y="142"/>
                  </a:lnTo>
                  <a:lnTo>
                    <a:pt x="608" y="86"/>
                  </a:lnTo>
                  <a:lnTo>
                    <a:pt x="618" y="0"/>
                  </a:lnTo>
                  <a:lnTo>
                    <a:pt x="660" y="226"/>
                  </a:lnTo>
                  <a:lnTo>
                    <a:pt x="608" y="166"/>
                  </a:lnTo>
                  <a:lnTo>
                    <a:pt x="568" y="210"/>
                  </a:lnTo>
                  <a:lnTo>
                    <a:pt x="504" y="294"/>
                  </a:lnTo>
                  <a:lnTo>
                    <a:pt x="424" y="394"/>
                  </a:lnTo>
                  <a:lnTo>
                    <a:pt x="362" y="472"/>
                  </a:lnTo>
                  <a:lnTo>
                    <a:pt x="290" y="548"/>
                  </a:lnTo>
                  <a:lnTo>
                    <a:pt x="256" y="644"/>
                  </a:lnTo>
                  <a:lnTo>
                    <a:pt x="250" y="698"/>
                  </a:lnTo>
                  <a:lnTo>
                    <a:pt x="246" y="778"/>
                  </a:lnTo>
                  <a:lnTo>
                    <a:pt x="260" y="890"/>
                  </a:lnTo>
                  <a:lnTo>
                    <a:pt x="276" y="982"/>
                  </a:lnTo>
                  <a:lnTo>
                    <a:pt x="284" y="1054"/>
                  </a:lnTo>
                  <a:lnTo>
                    <a:pt x="290" y="1090"/>
                  </a:lnTo>
                  <a:lnTo>
                    <a:pt x="292" y="1146"/>
                  </a:lnTo>
                  <a:lnTo>
                    <a:pt x="300" y="1198"/>
                  </a:lnTo>
                  <a:lnTo>
                    <a:pt x="304" y="1254"/>
                  </a:lnTo>
                  <a:lnTo>
                    <a:pt x="304" y="1302"/>
                  </a:lnTo>
                  <a:lnTo>
                    <a:pt x="300" y="1394"/>
                  </a:lnTo>
                  <a:lnTo>
                    <a:pt x="290" y="1564"/>
                  </a:lnTo>
                  <a:lnTo>
                    <a:pt x="286" y="1926"/>
                  </a:lnTo>
                  <a:lnTo>
                    <a:pt x="276" y="1948"/>
                  </a:lnTo>
                  <a:lnTo>
                    <a:pt x="234" y="1962"/>
                  </a:lnTo>
                  <a:lnTo>
                    <a:pt x="176" y="1970"/>
                  </a:lnTo>
                  <a:lnTo>
                    <a:pt x="116" y="1972"/>
                  </a:lnTo>
                  <a:lnTo>
                    <a:pt x="58" y="1964"/>
                  </a:lnTo>
                  <a:lnTo>
                    <a:pt x="10" y="1950"/>
                  </a:lnTo>
                </a:path>
              </a:pathLst>
            </a:custGeom>
            <a:solidFill>
              <a:srgbClr val="A5A5A5"/>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7" name="Rectangle 11"/>
            <p:cNvSpPr>
              <a:spLocks noChangeArrowheads="1"/>
            </p:cNvSpPr>
            <p:nvPr/>
          </p:nvSpPr>
          <p:spPr bwMode="auto">
            <a:xfrm>
              <a:off x="6100763" y="2073275"/>
              <a:ext cx="490520" cy="366767"/>
            </a:xfrm>
            <a:prstGeom prst="rect">
              <a:avLst/>
            </a:prstGeom>
            <a:noFill/>
            <a:ln w="12700">
              <a:noFill/>
              <a:miter lim="800000"/>
              <a:headEnd/>
              <a:tailEnd/>
            </a:ln>
            <a:effectLst/>
          </p:spPr>
          <p:txBody>
            <a:bodyPr wrap="none" lIns="90488" tIns="44450" rIns="90488" bIns="44450">
              <a:spAutoFit/>
            </a:bodyPr>
            <a:lstStyle/>
            <a:p>
              <a:pPr defTabSz="762000" eaLnBrk="0" hangingPunct="0"/>
              <a:r>
                <a:rPr lang="nb-NO">
                  <a:solidFill>
                    <a:srgbClr val="FFFF00"/>
                  </a:solidFill>
                  <a:latin typeface="Arial" charset="0"/>
                </a:rPr>
                <a:t>AP</a:t>
              </a:r>
            </a:p>
          </p:txBody>
        </p:sp>
        <p:sp>
          <p:nvSpPr>
            <p:cNvPr id="352268" name="Rectangle 12"/>
            <p:cNvSpPr>
              <a:spLocks noChangeArrowheads="1"/>
            </p:cNvSpPr>
            <p:nvPr/>
          </p:nvSpPr>
          <p:spPr bwMode="auto">
            <a:xfrm>
              <a:off x="6227763" y="4883150"/>
              <a:ext cx="336632" cy="366767"/>
            </a:xfrm>
            <a:prstGeom prst="rect">
              <a:avLst/>
            </a:prstGeom>
            <a:noFill/>
            <a:ln w="12700">
              <a:noFill/>
              <a:miter lim="800000"/>
              <a:headEnd/>
              <a:tailEnd/>
            </a:ln>
            <a:effectLst/>
          </p:spPr>
          <p:txBody>
            <a:bodyPr wrap="none" lIns="90488" tIns="44450" rIns="90488" bIns="44450">
              <a:spAutoFit/>
            </a:bodyPr>
            <a:lstStyle/>
            <a:p>
              <a:pPr defTabSz="762000" eaLnBrk="0" hangingPunct="0"/>
              <a:r>
                <a:rPr lang="nb-NO">
                  <a:solidFill>
                    <a:srgbClr val="FFFF00"/>
                  </a:solidFill>
                  <a:latin typeface="Arial" charset="0"/>
                </a:rPr>
                <a:t>P</a:t>
              </a:r>
            </a:p>
          </p:txBody>
        </p:sp>
        <p:sp>
          <p:nvSpPr>
            <p:cNvPr id="352269" name="Rectangle 13"/>
            <p:cNvSpPr>
              <a:spLocks noChangeArrowheads="1"/>
            </p:cNvSpPr>
            <p:nvPr/>
          </p:nvSpPr>
          <p:spPr bwMode="auto">
            <a:xfrm>
              <a:off x="7354888" y="3184525"/>
              <a:ext cx="631584" cy="366767"/>
            </a:xfrm>
            <a:prstGeom prst="rect">
              <a:avLst/>
            </a:prstGeom>
            <a:noFill/>
            <a:ln w="12700">
              <a:noFill/>
              <a:miter lim="800000"/>
              <a:headEnd/>
              <a:tailEnd/>
            </a:ln>
            <a:effectLst/>
          </p:spPr>
          <p:txBody>
            <a:bodyPr wrap="none" lIns="90488" tIns="44450" rIns="90488" bIns="44450">
              <a:spAutoFit/>
            </a:bodyPr>
            <a:lstStyle/>
            <a:p>
              <a:pPr defTabSz="762000" eaLnBrk="0" hangingPunct="0"/>
              <a:r>
                <a:rPr lang="nb-NO">
                  <a:solidFill>
                    <a:srgbClr val="FFFF00"/>
                  </a:solidFill>
                  <a:latin typeface="Arial" charset="0"/>
                </a:rPr>
                <a:t>PDL</a:t>
              </a:r>
            </a:p>
          </p:txBody>
        </p:sp>
        <p:sp>
          <p:nvSpPr>
            <p:cNvPr id="352270" name="Line 14"/>
            <p:cNvSpPr>
              <a:spLocks noChangeShapeType="1"/>
            </p:cNvSpPr>
            <p:nvPr/>
          </p:nvSpPr>
          <p:spPr bwMode="auto">
            <a:xfrm>
              <a:off x="6157913" y="3160713"/>
              <a:ext cx="219075" cy="1809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1" name="Line 15"/>
            <p:cNvSpPr>
              <a:spLocks noChangeShapeType="1"/>
            </p:cNvSpPr>
            <p:nvPr/>
          </p:nvSpPr>
          <p:spPr bwMode="auto">
            <a:xfrm>
              <a:off x="6113463" y="3211513"/>
              <a:ext cx="285750" cy="1778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2" name="Line 16"/>
            <p:cNvSpPr>
              <a:spLocks noChangeShapeType="1"/>
            </p:cNvSpPr>
            <p:nvPr/>
          </p:nvSpPr>
          <p:spPr bwMode="auto">
            <a:xfrm>
              <a:off x="6078538" y="3259138"/>
              <a:ext cx="339725" cy="1873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3" name="Line 17"/>
            <p:cNvSpPr>
              <a:spLocks noChangeShapeType="1"/>
            </p:cNvSpPr>
            <p:nvPr/>
          </p:nvSpPr>
          <p:spPr bwMode="auto">
            <a:xfrm>
              <a:off x="6049963" y="3297238"/>
              <a:ext cx="393700" cy="2032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4" name="Line 18"/>
            <p:cNvSpPr>
              <a:spLocks noChangeShapeType="1"/>
            </p:cNvSpPr>
            <p:nvPr/>
          </p:nvSpPr>
          <p:spPr bwMode="auto">
            <a:xfrm>
              <a:off x="6024563" y="3344863"/>
              <a:ext cx="428625" cy="2032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5" name="Line 19"/>
            <p:cNvSpPr>
              <a:spLocks noChangeShapeType="1"/>
            </p:cNvSpPr>
            <p:nvPr/>
          </p:nvSpPr>
          <p:spPr bwMode="auto">
            <a:xfrm>
              <a:off x="6186488" y="3119438"/>
              <a:ext cx="155575" cy="1365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6" name="Line 20"/>
            <p:cNvSpPr>
              <a:spLocks noChangeShapeType="1"/>
            </p:cNvSpPr>
            <p:nvPr/>
          </p:nvSpPr>
          <p:spPr bwMode="auto">
            <a:xfrm flipH="1">
              <a:off x="6910388" y="3179763"/>
              <a:ext cx="234950" cy="1587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7" name="Line 21"/>
            <p:cNvSpPr>
              <a:spLocks noChangeShapeType="1"/>
            </p:cNvSpPr>
            <p:nvPr/>
          </p:nvSpPr>
          <p:spPr bwMode="auto">
            <a:xfrm flipH="1">
              <a:off x="6872288" y="3230563"/>
              <a:ext cx="276225" cy="1555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8" name="Line 22"/>
            <p:cNvSpPr>
              <a:spLocks noChangeShapeType="1"/>
            </p:cNvSpPr>
            <p:nvPr/>
          </p:nvSpPr>
          <p:spPr bwMode="auto">
            <a:xfrm flipH="1">
              <a:off x="6840538" y="3287713"/>
              <a:ext cx="317500" cy="1397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9" name="Line 23"/>
            <p:cNvSpPr>
              <a:spLocks noChangeShapeType="1"/>
            </p:cNvSpPr>
            <p:nvPr/>
          </p:nvSpPr>
          <p:spPr bwMode="auto">
            <a:xfrm flipH="1">
              <a:off x="6802438" y="3332163"/>
              <a:ext cx="355600" cy="1397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0" name="Line 24"/>
            <p:cNvSpPr>
              <a:spLocks noChangeShapeType="1"/>
            </p:cNvSpPr>
            <p:nvPr/>
          </p:nvSpPr>
          <p:spPr bwMode="auto">
            <a:xfrm flipH="1">
              <a:off x="6754813" y="3376613"/>
              <a:ext cx="409575" cy="1555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1" name="Line 25"/>
            <p:cNvSpPr>
              <a:spLocks noChangeShapeType="1"/>
            </p:cNvSpPr>
            <p:nvPr/>
          </p:nvSpPr>
          <p:spPr bwMode="auto">
            <a:xfrm flipH="1">
              <a:off x="6961188" y="3106738"/>
              <a:ext cx="168275" cy="1619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2" name="Line 26"/>
            <p:cNvSpPr>
              <a:spLocks noChangeShapeType="1"/>
            </p:cNvSpPr>
            <p:nvPr/>
          </p:nvSpPr>
          <p:spPr bwMode="auto">
            <a:xfrm>
              <a:off x="6113463" y="3446463"/>
              <a:ext cx="371475" cy="1460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3" name="Line 27"/>
            <p:cNvSpPr>
              <a:spLocks noChangeShapeType="1"/>
            </p:cNvSpPr>
            <p:nvPr/>
          </p:nvSpPr>
          <p:spPr bwMode="auto">
            <a:xfrm flipV="1">
              <a:off x="6586538" y="3684588"/>
              <a:ext cx="219075" cy="381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4" name="Line 28"/>
            <p:cNvSpPr>
              <a:spLocks noChangeShapeType="1"/>
            </p:cNvSpPr>
            <p:nvPr/>
          </p:nvSpPr>
          <p:spPr bwMode="auto">
            <a:xfrm flipV="1">
              <a:off x="6608763" y="3643313"/>
              <a:ext cx="250825" cy="444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5" name="Line 29"/>
            <p:cNvSpPr>
              <a:spLocks noChangeShapeType="1"/>
            </p:cNvSpPr>
            <p:nvPr/>
          </p:nvSpPr>
          <p:spPr bwMode="auto">
            <a:xfrm flipV="1">
              <a:off x="6640513" y="3589338"/>
              <a:ext cx="298450" cy="666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6" name="Line 30"/>
            <p:cNvSpPr>
              <a:spLocks noChangeShapeType="1"/>
            </p:cNvSpPr>
            <p:nvPr/>
          </p:nvSpPr>
          <p:spPr bwMode="auto">
            <a:xfrm flipV="1">
              <a:off x="6662738" y="3522663"/>
              <a:ext cx="355600" cy="984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7" name="Line 31"/>
            <p:cNvSpPr>
              <a:spLocks noChangeShapeType="1"/>
            </p:cNvSpPr>
            <p:nvPr/>
          </p:nvSpPr>
          <p:spPr bwMode="auto">
            <a:xfrm flipV="1">
              <a:off x="6710363" y="3452813"/>
              <a:ext cx="377825" cy="1270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8" name="Line 32"/>
            <p:cNvSpPr>
              <a:spLocks noChangeShapeType="1"/>
            </p:cNvSpPr>
            <p:nvPr/>
          </p:nvSpPr>
          <p:spPr bwMode="auto">
            <a:xfrm flipV="1">
              <a:off x="6583363" y="3729038"/>
              <a:ext cx="171450" cy="254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9" name="Line 33"/>
            <p:cNvSpPr>
              <a:spLocks noChangeShapeType="1"/>
            </p:cNvSpPr>
            <p:nvPr/>
          </p:nvSpPr>
          <p:spPr bwMode="auto">
            <a:xfrm>
              <a:off x="6176963" y="3503613"/>
              <a:ext cx="311150" cy="1270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0" name="Line 34"/>
            <p:cNvSpPr>
              <a:spLocks noChangeShapeType="1"/>
            </p:cNvSpPr>
            <p:nvPr/>
          </p:nvSpPr>
          <p:spPr bwMode="auto">
            <a:xfrm>
              <a:off x="6243638" y="3576638"/>
              <a:ext cx="254000" cy="1047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1" name="Line 35"/>
            <p:cNvSpPr>
              <a:spLocks noChangeShapeType="1"/>
            </p:cNvSpPr>
            <p:nvPr/>
          </p:nvSpPr>
          <p:spPr bwMode="auto">
            <a:xfrm>
              <a:off x="6284913" y="3640138"/>
              <a:ext cx="212725" cy="889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2" name="Line 36"/>
            <p:cNvSpPr>
              <a:spLocks noChangeShapeType="1"/>
            </p:cNvSpPr>
            <p:nvPr/>
          </p:nvSpPr>
          <p:spPr bwMode="auto">
            <a:xfrm>
              <a:off x="6451600" y="2884488"/>
              <a:ext cx="442913" cy="3238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3" name="Line 37"/>
            <p:cNvSpPr>
              <a:spLocks noChangeShapeType="1"/>
            </p:cNvSpPr>
            <p:nvPr/>
          </p:nvSpPr>
          <p:spPr bwMode="auto">
            <a:xfrm>
              <a:off x="6383338" y="2935288"/>
              <a:ext cx="481013" cy="306388"/>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4" name="Line 38"/>
            <p:cNvSpPr>
              <a:spLocks noChangeShapeType="1"/>
            </p:cNvSpPr>
            <p:nvPr/>
          </p:nvSpPr>
          <p:spPr bwMode="auto">
            <a:xfrm>
              <a:off x="6386513" y="3011488"/>
              <a:ext cx="449263" cy="2635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5" name="Line 39"/>
            <p:cNvSpPr>
              <a:spLocks noChangeShapeType="1"/>
            </p:cNvSpPr>
            <p:nvPr/>
          </p:nvSpPr>
          <p:spPr bwMode="auto">
            <a:xfrm>
              <a:off x="6386513" y="3087688"/>
              <a:ext cx="427038" cy="2270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6" name="Line 40"/>
            <p:cNvSpPr>
              <a:spLocks noChangeShapeType="1"/>
            </p:cNvSpPr>
            <p:nvPr/>
          </p:nvSpPr>
          <p:spPr bwMode="auto">
            <a:xfrm>
              <a:off x="6389688" y="3154363"/>
              <a:ext cx="428625" cy="2032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7" name="Line 41"/>
            <p:cNvSpPr>
              <a:spLocks noChangeShapeType="1"/>
            </p:cNvSpPr>
            <p:nvPr/>
          </p:nvSpPr>
          <p:spPr bwMode="auto">
            <a:xfrm>
              <a:off x="6503988" y="2838450"/>
              <a:ext cx="412750" cy="3413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8" name="Line 42"/>
            <p:cNvSpPr>
              <a:spLocks noChangeShapeType="1"/>
            </p:cNvSpPr>
            <p:nvPr/>
          </p:nvSpPr>
          <p:spPr bwMode="auto">
            <a:xfrm>
              <a:off x="6421438" y="3236913"/>
              <a:ext cx="371475" cy="1460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9" name="Line 43"/>
            <p:cNvSpPr>
              <a:spLocks noChangeShapeType="1"/>
            </p:cNvSpPr>
            <p:nvPr/>
          </p:nvSpPr>
          <p:spPr bwMode="auto">
            <a:xfrm>
              <a:off x="6437313" y="3289300"/>
              <a:ext cx="311150" cy="1270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0" name="Line 44"/>
            <p:cNvSpPr>
              <a:spLocks noChangeShapeType="1"/>
            </p:cNvSpPr>
            <p:nvPr/>
          </p:nvSpPr>
          <p:spPr bwMode="auto">
            <a:xfrm>
              <a:off x="6465888" y="3348038"/>
              <a:ext cx="254000" cy="1047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1" name="Line 45"/>
            <p:cNvSpPr>
              <a:spLocks noChangeShapeType="1"/>
            </p:cNvSpPr>
            <p:nvPr/>
          </p:nvSpPr>
          <p:spPr bwMode="auto">
            <a:xfrm>
              <a:off x="6469063" y="3397250"/>
              <a:ext cx="212725" cy="889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2" name="Line 46"/>
            <p:cNvSpPr>
              <a:spLocks noChangeShapeType="1"/>
            </p:cNvSpPr>
            <p:nvPr/>
          </p:nvSpPr>
          <p:spPr bwMode="auto">
            <a:xfrm>
              <a:off x="6853238" y="2613025"/>
              <a:ext cx="219075" cy="1809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3" name="Line 47"/>
            <p:cNvSpPr>
              <a:spLocks noChangeShapeType="1"/>
            </p:cNvSpPr>
            <p:nvPr/>
          </p:nvSpPr>
          <p:spPr bwMode="auto">
            <a:xfrm>
              <a:off x="6804025" y="2630488"/>
              <a:ext cx="285750" cy="2349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4" name="Line 48"/>
            <p:cNvSpPr>
              <a:spLocks noChangeShapeType="1"/>
            </p:cNvSpPr>
            <p:nvPr/>
          </p:nvSpPr>
          <p:spPr bwMode="auto">
            <a:xfrm>
              <a:off x="6759575" y="2649538"/>
              <a:ext cx="339725" cy="306388"/>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5" name="Line 49"/>
            <p:cNvSpPr>
              <a:spLocks noChangeShapeType="1"/>
            </p:cNvSpPr>
            <p:nvPr/>
          </p:nvSpPr>
          <p:spPr bwMode="auto">
            <a:xfrm>
              <a:off x="6721475" y="2682875"/>
              <a:ext cx="346075" cy="3032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6" name="Line 50"/>
            <p:cNvSpPr>
              <a:spLocks noChangeShapeType="1"/>
            </p:cNvSpPr>
            <p:nvPr/>
          </p:nvSpPr>
          <p:spPr bwMode="auto">
            <a:xfrm>
              <a:off x="6677025" y="2716213"/>
              <a:ext cx="376238" cy="3175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7" name="Line 51"/>
            <p:cNvSpPr>
              <a:spLocks noChangeShapeType="1"/>
            </p:cNvSpPr>
            <p:nvPr/>
          </p:nvSpPr>
          <p:spPr bwMode="auto">
            <a:xfrm>
              <a:off x="6934200" y="2614613"/>
              <a:ext cx="98425" cy="984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8" name="Line 52"/>
            <p:cNvSpPr>
              <a:spLocks noChangeShapeType="1"/>
            </p:cNvSpPr>
            <p:nvPr/>
          </p:nvSpPr>
          <p:spPr bwMode="auto">
            <a:xfrm>
              <a:off x="6632575" y="2741613"/>
              <a:ext cx="376238" cy="3413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9" name="Line 53"/>
            <p:cNvSpPr>
              <a:spLocks noChangeShapeType="1"/>
            </p:cNvSpPr>
            <p:nvPr/>
          </p:nvSpPr>
          <p:spPr bwMode="auto">
            <a:xfrm>
              <a:off x="6581775" y="2765425"/>
              <a:ext cx="392113" cy="3365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10" name="Line 54"/>
            <p:cNvSpPr>
              <a:spLocks noChangeShapeType="1"/>
            </p:cNvSpPr>
            <p:nvPr/>
          </p:nvSpPr>
          <p:spPr bwMode="auto">
            <a:xfrm>
              <a:off x="6548438" y="2800350"/>
              <a:ext cx="392113" cy="3333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11" name="Line 55"/>
            <p:cNvSpPr>
              <a:spLocks noChangeShapeType="1"/>
            </p:cNvSpPr>
            <p:nvPr/>
          </p:nvSpPr>
          <p:spPr bwMode="auto">
            <a:xfrm>
              <a:off x="6489700" y="3468688"/>
              <a:ext cx="136525" cy="508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12" name="Oval 56"/>
            <p:cNvSpPr>
              <a:spLocks noChangeArrowheads="1"/>
            </p:cNvSpPr>
            <p:nvPr/>
          </p:nvSpPr>
          <p:spPr bwMode="auto">
            <a:xfrm>
              <a:off x="6410325" y="43926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3" name="Oval 57"/>
            <p:cNvSpPr>
              <a:spLocks noChangeArrowheads="1"/>
            </p:cNvSpPr>
            <p:nvPr/>
          </p:nvSpPr>
          <p:spPr bwMode="auto">
            <a:xfrm>
              <a:off x="6867525" y="2640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4" name="Oval 58"/>
            <p:cNvSpPr>
              <a:spLocks noChangeArrowheads="1"/>
            </p:cNvSpPr>
            <p:nvPr/>
          </p:nvSpPr>
          <p:spPr bwMode="auto">
            <a:xfrm>
              <a:off x="7019925" y="2792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5" name="Oval 59"/>
            <p:cNvSpPr>
              <a:spLocks noChangeArrowheads="1"/>
            </p:cNvSpPr>
            <p:nvPr/>
          </p:nvSpPr>
          <p:spPr bwMode="auto">
            <a:xfrm>
              <a:off x="6943725" y="3173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6" name="Oval 60"/>
            <p:cNvSpPr>
              <a:spLocks noChangeArrowheads="1"/>
            </p:cNvSpPr>
            <p:nvPr/>
          </p:nvSpPr>
          <p:spPr bwMode="auto">
            <a:xfrm>
              <a:off x="7096125" y="2411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7" name="Oval 61"/>
            <p:cNvSpPr>
              <a:spLocks noChangeArrowheads="1"/>
            </p:cNvSpPr>
            <p:nvPr/>
          </p:nvSpPr>
          <p:spPr bwMode="auto">
            <a:xfrm>
              <a:off x="6410325" y="3021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8" name="Oval 62"/>
            <p:cNvSpPr>
              <a:spLocks noChangeArrowheads="1"/>
            </p:cNvSpPr>
            <p:nvPr/>
          </p:nvSpPr>
          <p:spPr bwMode="auto">
            <a:xfrm>
              <a:off x="6181725" y="33258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9" name="Oval 63"/>
            <p:cNvSpPr>
              <a:spLocks noChangeArrowheads="1"/>
            </p:cNvSpPr>
            <p:nvPr/>
          </p:nvSpPr>
          <p:spPr bwMode="auto">
            <a:xfrm>
              <a:off x="6638925" y="35036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0" name="Oval 64"/>
            <p:cNvSpPr>
              <a:spLocks noChangeArrowheads="1"/>
            </p:cNvSpPr>
            <p:nvPr/>
          </p:nvSpPr>
          <p:spPr bwMode="auto">
            <a:xfrm>
              <a:off x="6410325" y="2792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1" name="Oval 65"/>
            <p:cNvSpPr>
              <a:spLocks noChangeArrowheads="1"/>
            </p:cNvSpPr>
            <p:nvPr/>
          </p:nvSpPr>
          <p:spPr bwMode="auto">
            <a:xfrm>
              <a:off x="6486525" y="27162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2" name="Oval 66"/>
            <p:cNvSpPr>
              <a:spLocks noChangeArrowheads="1"/>
            </p:cNvSpPr>
            <p:nvPr/>
          </p:nvSpPr>
          <p:spPr bwMode="auto">
            <a:xfrm>
              <a:off x="6562725" y="26781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3" name="Oval 67"/>
            <p:cNvSpPr>
              <a:spLocks noChangeArrowheads="1"/>
            </p:cNvSpPr>
            <p:nvPr/>
          </p:nvSpPr>
          <p:spPr bwMode="auto">
            <a:xfrm>
              <a:off x="6486525" y="48498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4" name="Oval 68"/>
            <p:cNvSpPr>
              <a:spLocks noChangeArrowheads="1"/>
            </p:cNvSpPr>
            <p:nvPr/>
          </p:nvSpPr>
          <p:spPr bwMode="auto">
            <a:xfrm>
              <a:off x="6486525" y="4545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5" name="Oval 69"/>
            <p:cNvSpPr>
              <a:spLocks noChangeArrowheads="1"/>
            </p:cNvSpPr>
            <p:nvPr/>
          </p:nvSpPr>
          <p:spPr bwMode="auto">
            <a:xfrm>
              <a:off x="6410325" y="46212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6" name="Oval 70"/>
            <p:cNvSpPr>
              <a:spLocks noChangeArrowheads="1"/>
            </p:cNvSpPr>
            <p:nvPr/>
          </p:nvSpPr>
          <p:spPr bwMode="auto">
            <a:xfrm>
              <a:off x="6334125" y="47736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7" name="Oval 71"/>
            <p:cNvSpPr>
              <a:spLocks noChangeArrowheads="1"/>
            </p:cNvSpPr>
            <p:nvPr/>
          </p:nvSpPr>
          <p:spPr bwMode="auto">
            <a:xfrm>
              <a:off x="6334125" y="5459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8" name="Oval 72"/>
            <p:cNvSpPr>
              <a:spLocks noChangeArrowheads="1"/>
            </p:cNvSpPr>
            <p:nvPr/>
          </p:nvSpPr>
          <p:spPr bwMode="auto">
            <a:xfrm>
              <a:off x="6410325" y="5307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9" name="Oval 73"/>
            <p:cNvSpPr>
              <a:spLocks noChangeArrowheads="1"/>
            </p:cNvSpPr>
            <p:nvPr/>
          </p:nvSpPr>
          <p:spPr bwMode="auto">
            <a:xfrm>
              <a:off x="7324725" y="2259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grpSp>
      <p:sp>
        <p:nvSpPr>
          <p:cNvPr id="76" name="TextBox 75"/>
          <p:cNvSpPr txBox="1"/>
          <p:nvPr/>
        </p:nvSpPr>
        <p:spPr>
          <a:xfrm>
            <a:off x="6228184" y="5229200"/>
            <a:ext cx="312906" cy="369332"/>
          </a:xfrm>
          <a:prstGeom prst="rect">
            <a:avLst/>
          </a:prstGeom>
          <a:solidFill>
            <a:schemeClr val="accent4">
              <a:lumMod val="75000"/>
            </a:schemeClr>
          </a:solidFill>
          <a:effectLst>
            <a:outerShdw blurRad="50800" dist="50800" dir="4680000" algn="ctr" rotWithShape="0">
              <a:srgbClr val="000000">
                <a:alpha val="43137"/>
              </a:srgbClr>
            </a:outerShdw>
          </a:effectLst>
        </p:spPr>
        <p:txBody>
          <a:bodyPr wrap="none" rtlCol="0">
            <a:spAutoFit/>
          </a:bodyPr>
          <a:lstStyle/>
          <a:p>
            <a:r>
              <a:rPr lang="nb-NO" dirty="0" smtClean="0"/>
              <a:t>1</a:t>
            </a:r>
            <a:endParaRPr lang="nb-NO" dirty="0"/>
          </a:p>
        </p:txBody>
      </p:sp>
      <p:sp>
        <p:nvSpPr>
          <p:cNvPr id="80" name="TextBox 79"/>
          <p:cNvSpPr txBox="1"/>
          <p:nvPr/>
        </p:nvSpPr>
        <p:spPr>
          <a:xfrm>
            <a:off x="6588224" y="2924944"/>
            <a:ext cx="312906" cy="369332"/>
          </a:xfrm>
          <a:prstGeom prst="rect">
            <a:avLst/>
          </a:prstGeom>
          <a:solidFill>
            <a:schemeClr val="accent4">
              <a:lumMod val="75000"/>
            </a:schemeClr>
          </a:solidFill>
          <a:effectLst>
            <a:outerShdw blurRad="50800" dist="50800" dir="4680000" algn="ctr" rotWithShape="0">
              <a:srgbClr val="000000">
                <a:alpha val="43137"/>
              </a:srgbClr>
            </a:outerShdw>
          </a:effectLst>
        </p:spPr>
        <p:txBody>
          <a:bodyPr wrap="none" rtlCol="0">
            <a:spAutoFit/>
          </a:bodyPr>
          <a:lstStyle/>
          <a:p>
            <a:r>
              <a:rPr lang="nb-NO" dirty="0" smtClean="0"/>
              <a:t>2</a:t>
            </a:r>
            <a:endParaRPr lang="nb-NO" dirty="0"/>
          </a:p>
        </p:txBody>
      </p:sp>
      <p:sp>
        <p:nvSpPr>
          <p:cNvPr id="82" name="TextBox 81"/>
          <p:cNvSpPr txBox="1"/>
          <p:nvPr/>
        </p:nvSpPr>
        <p:spPr>
          <a:xfrm>
            <a:off x="7452320" y="1988840"/>
            <a:ext cx="312906" cy="369332"/>
          </a:xfrm>
          <a:prstGeom prst="rect">
            <a:avLst/>
          </a:prstGeom>
          <a:solidFill>
            <a:schemeClr val="accent4">
              <a:lumMod val="75000"/>
            </a:schemeClr>
          </a:solidFill>
          <a:effectLst>
            <a:outerShdw blurRad="50800" dist="50800" dir="4680000" algn="ctr" rotWithShape="0">
              <a:srgbClr val="000000">
                <a:alpha val="43137"/>
              </a:srgbClr>
            </a:outerShdw>
          </a:effectLst>
        </p:spPr>
        <p:txBody>
          <a:bodyPr wrap="none" rtlCol="0">
            <a:spAutoFit/>
          </a:bodyPr>
          <a:lstStyle/>
          <a:p>
            <a:r>
              <a:rPr lang="nb-NO" dirty="0" smtClean="0"/>
              <a:t>4</a:t>
            </a:r>
            <a:endParaRPr lang="nb-NO" dirty="0"/>
          </a:p>
        </p:txBody>
      </p:sp>
      <p:sp>
        <p:nvSpPr>
          <p:cNvPr id="84" name="Curved Down Arrow 83"/>
          <p:cNvSpPr/>
          <p:nvPr/>
        </p:nvSpPr>
        <p:spPr>
          <a:xfrm rot="11934907" flipV="1">
            <a:off x="3351081" y="1728881"/>
            <a:ext cx="3379016" cy="576101"/>
          </a:xfrm>
          <a:prstGeom prst="curvedDownArrow">
            <a:avLst>
              <a:gd name="adj1" fmla="val 25000"/>
              <a:gd name="adj2" fmla="val 48069"/>
              <a:gd name="adj3" fmla="val 2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85" name="Curved Down Arrow 84"/>
          <p:cNvSpPr/>
          <p:nvPr/>
        </p:nvSpPr>
        <p:spPr>
          <a:xfrm rot="5888622" flipV="1">
            <a:off x="-96638" y="3060499"/>
            <a:ext cx="2434012" cy="645637"/>
          </a:xfrm>
          <a:prstGeom prst="curvedDownArrow">
            <a:avLst>
              <a:gd name="adj1" fmla="val 25000"/>
              <a:gd name="adj2" fmla="val 48069"/>
              <a:gd name="adj3" fmla="val 2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87" name="TextBox 86"/>
          <p:cNvSpPr txBox="1"/>
          <p:nvPr/>
        </p:nvSpPr>
        <p:spPr>
          <a:xfrm>
            <a:off x="467545" y="4941168"/>
            <a:ext cx="4608512" cy="1754326"/>
          </a:xfrm>
          <a:prstGeom prst="rect">
            <a:avLst/>
          </a:prstGeom>
          <a:noFill/>
        </p:spPr>
        <p:txBody>
          <a:bodyPr wrap="square" rtlCol="0">
            <a:spAutoFit/>
          </a:bodyPr>
          <a:lstStyle/>
          <a:p>
            <a:r>
              <a:rPr lang="nb-NO" dirty="0" smtClean="0">
                <a:solidFill>
                  <a:srgbClr val="FFFF00"/>
                </a:solidFill>
              </a:rPr>
              <a:t>From </a:t>
            </a:r>
            <a:r>
              <a:rPr lang="nb-NO" dirty="0" err="1" smtClean="0">
                <a:solidFill>
                  <a:srgbClr val="FFFF00"/>
                </a:solidFill>
              </a:rPr>
              <a:t>Valderhaug</a:t>
            </a:r>
            <a:r>
              <a:rPr lang="nb-NO" dirty="0" smtClean="0">
                <a:solidFill>
                  <a:srgbClr val="FFFF00"/>
                </a:solidFill>
              </a:rPr>
              <a:t> 1972</a:t>
            </a:r>
          </a:p>
          <a:p>
            <a:r>
              <a:rPr lang="nb-NO" dirty="0" smtClean="0">
                <a:solidFill>
                  <a:srgbClr val="FFFF00"/>
                </a:solidFill>
              </a:rPr>
              <a:t>From </a:t>
            </a:r>
            <a:r>
              <a:rPr lang="nb-NO" dirty="0" err="1" smtClean="0">
                <a:solidFill>
                  <a:srgbClr val="FFFF00"/>
                </a:solidFill>
              </a:rPr>
              <a:t>Siqueira</a:t>
            </a:r>
            <a:r>
              <a:rPr lang="nb-NO" dirty="0" smtClean="0">
                <a:solidFill>
                  <a:srgbClr val="FFFF00"/>
                </a:solidFill>
              </a:rPr>
              <a:t> in Ørstavik &amp; Pitt Ford: </a:t>
            </a:r>
            <a:r>
              <a:rPr lang="nb-NO" dirty="0" err="1" smtClean="0">
                <a:solidFill>
                  <a:srgbClr val="FFFF00"/>
                </a:solidFill>
              </a:rPr>
              <a:t>Essential</a:t>
            </a:r>
            <a:r>
              <a:rPr lang="nb-NO" dirty="0" smtClean="0">
                <a:solidFill>
                  <a:srgbClr val="FFFF00"/>
                </a:solidFill>
              </a:rPr>
              <a:t> </a:t>
            </a:r>
            <a:r>
              <a:rPr lang="nb-NO" dirty="0" err="1" smtClean="0">
                <a:solidFill>
                  <a:srgbClr val="FFFF00"/>
                </a:solidFill>
              </a:rPr>
              <a:t>Endodontology</a:t>
            </a:r>
            <a:r>
              <a:rPr lang="nb-NO" dirty="0" smtClean="0">
                <a:solidFill>
                  <a:srgbClr val="FFFF00"/>
                </a:solidFill>
              </a:rPr>
              <a:t>, 2008</a:t>
            </a:r>
          </a:p>
          <a:p>
            <a:r>
              <a:rPr lang="nb-NO" dirty="0" smtClean="0">
                <a:solidFill>
                  <a:srgbClr val="FFFF00"/>
                </a:solidFill>
              </a:rPr>
              <a:t>Problem </a:t>
            </a:r>
            <a:r>
              <a:rPr lang="nb-NO" dirty="0" err="1" smtClean="0">
                <a:solidFill>
                  <a:srgbClr val="FFFF00"/>
                </a:solidFill>
              </a:rPr>
              <a:t>mainly</a:t>
            </a:r>
            <a:r>
              <a:rPr lang="nb-NO" dirty="0" smtClean="0">
                <a:solidFill>
                  <a:srgbClr val="FFFF00"/>
                </a:solidFill>
              </a:rPr>
              <a:t> in location, </a:t>
            </a:r>
            <a:r>
              <a:rPr lang="nb-NO" dirty="0" err="1" smtClean="0">
                <a:solidFill>
                  <a:srgbClr val="FFFF00"/>
                </a:solidFill>
              </a:rPr>
              <a:t>also</a:t>
            </a:r>
            <a:r>
              <a:rPr lang="nb-NO" dirty="0" smtClean="0">
                <a:solidFill>
                  <a:srgbClr val="FFFF00"/>
                </a:solidFill>
              </a:rPr>
              <a:t> in </a:t>
            </a:r>
            <a:r>
              <a:rPr lang="nb-NO" dirty="0" err="1" smtClean="0">
                <a:solidFill>
                  <a:srgbClr val="FFFF00"/>
                </a:solidFill>
              </a:rPr>
              <a:t>resistance</a:t>
            </a:r>
            <a:r>
              <a:rPr lang="nb-NO" dirty="0" smtClean="0">
                <a:solidFill>
                  <a:srgbClr val="FFFF00"/>
                </a:solidFill>
              </a:rPr>
              <a:t>: </a:t>
            </a:r>
            <a:r>
              <a:rPr lang="nb-NO" dirty="0" err="1" smtClean="0">
                <a:solidFill>
                  <a:srgbClr val="FFFF00"/>
                </a:solidFill>
              </a:rPr>
              <a:t>streptococci</a:t>
            </a:r>
            <a:r>
              <a:rPr lang="nb-NO" dirty="0" smtClean="0">
                <a:solidFill>
                  <a:srgbClr val="FFFF00"/>
                </a:solidFill>
              </a:rPr>
              <a:t> </a:t>
            </a:r>
            <a:r>
              <a:rPr lang="nb-NO" dirty="0" err="1" smtClean="0">
                <a:solidFill>
                  <a:srgbClr val="FFFF00"/>
                </a:solidFill>
              </a:rPr>
              <a:t>grow</a:t>
            </a:r>
            <a:r>
              <a:rPr lang="nb-NO" dirty="0" smtClean="0">
                <a:solidFill>
                  <a:srgbClr val="FFFF00"/>
                </a:solidFill>
              </a:rPr>
              <a:t> </a:t>
            </a:r>
            <a:r>
              <a:rPr lang="nb-NO" dirty="0" err="1" smtClean="0">
                <a:solidFill>
                  <a:srgbClr val="FFFF00"/>
                </a:solidFill>
              </a:rPr>
              <a:t>into</a:t>
            </a:r>
            <a:r>
              <a:rPr lang="nb-NO" dirty="0" smtClean="0">
                <a:solidFill>
                  <a:srgbClr val="FFFF00"/>
                </a:solidFill>
              </a:rPr>
              <a:t> </a:t>
            </a:r>
            <a:r>
              <a:rPr lang="nb-NO" dirty="0" err="1" smtClean="0">
                <a:solidFill>
                  <a:srgbClr val="FFFF00"/>
                </a:solidFill>
              </a:rPr>
              <a:t>tubules</a:t>
            </a:r>
            <a:r>
              <a:rPr lang="nb-NO" dirty="0" smtClean="0">
                <a:solidFill>
                  <a:srgbClr val="FFFF00"/>
                </a:solidFill>
              </a:rPr>
              <a:t>, G- </a:t>
            </a:r>
            <a:r>
              <a:rPr lang="nb-NO" dirty="0" err="1" smtClean="0">
                <a:solidFill>
                  <a:srgbClr val="FFFF00"/>
                </a:solidFill>
              </a:rPr>
              <a:t>rods</a:t>
            </a:r>
            <a:r>
              <a:rPr lang="nb-NO" dirty="0" smtClean="0">
                <a:solidFill>
                  <a:srgbClr val="FFFF00"/>
                </a:solidFill>
              </a:rPr>
              <a:t> do not </a:t>
            </a:r>
            <a:r>
              <a:rPr lang="nb-NO" dirty="0" err="1" smtClean="0">
                <a:solidFill>
                  <a:srgbClr val="FFFF00"/>
                </a:solidFill>
              </a:rPr>
              <a:t>easily</a:t>
            </a:r>
            <a:endParaRPr lang="nb-NO" dirty="0">
              <a:solidFill>
                <a:srgbClr val="FFFF00"/>
              </a:solidFill>
            </a:endParaRPr>
          </a:p>
        </p:txBody>
      </p:sp>
      <p:pic>
        <p:nvPicPr>
          <p:cNvPr id="88" name="Picture 3" descr="F:\UiO\Jobbilder\Valderhaug0002.jpg"/>
          <p:cNvPicPr>
            <a:picLocks noChangeAspect="1" noChangeArrowheads="1"/>
          </p:cNvPicPr>
          <p:nvPr/>
        </p:nvPicPr>
        <p:blipFill>
          <a:blip r:embed="rId2" cstate="print"/>
          <a:srcRect t="2365" b="5911"/>
          <a:stretch>
            <a:fillRect/>
          </a:stretch>
        </p:blipFill>
        <p:spPr bwMode="auto">
          <a:xfrm flipH="1" flipV="1">
            <a:off x="1835696" y="1693237"/>
            <a:ext cx="1584169" cy="2117047"/>
          </a:xfrm>
          <a:prstGeom prst="rect">
            <a:avLst/>
          </a:prstGeom>
          <a:noFill/>
          <a:ln>
            <a:solidFill>
              <a:schemeClr val="accent1">
                <a:shade val="50000"/>
              </a:schemeClr>
            </a:solidFill>
          </a:ln>
        </p:spPr>
      </p:pic>
      <p:pic>
        <p:nvPicPr>
          <p:cNvPr id="48131" name="Picture 3" descr="F:\UiO\EssEndo\EssEndo06\Chapter5 Micro\20060816\Images\Figure 25.bmp"/>
          <p:cNvPicPr>
            <a:picLocks noChangeAspect="1" noChangeArrowheads="1"/>
          </p:cNvPicPr>
          <p:nvPr/>
        </p:nvPicPr>
        <p:blipFill>
          <a:blip r:embed="rId3" cstate="print"/>
          <a:srcRect/>
          <a:stretch>
            <a:fillRect/>
          </a:stretch>
        </p:blipFill>
        <p:spPr bwMode="auto">
          <a:xfrm flipV="1">
            <a:off x="1475656" y="3212976"/>
            <a:ext cx="2244527" cy="1656184"/>
          </a:xfrm>
          <a:prstGeom prst="rect">
            <a:avLst/>
          </a:prstGeom>
          <a:noFill/>
          <a:ln>
            <a:solidFill>
              <a:schemeClr val="accent1">
                <a:shade val="50000"/>
              </a:schemeClr>
            </a:solidFill>
          </a:ln>
        </p:spPr>
      </p:pic>
      <p:sp>
        <p:nvSpPr>
          <p:cNvPr id="89" name="Oval 88"/>
          <p:cNvSpPr/>
          <p:nvPr/>
        </p:nvSpPr>
        <p:spPr>
          <a:xfrm>
            <a:off x="1907704" y="1916832"/>
            <a:ext cx="216024" cy="21602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TextBox 80"/>
          <p:cNvSpPr txBox="1"/>
          <p:nvPr/>
        </p:nvSpPr>
        <p:spPr>
          <a:xfrm>
            <a:off x="6012160" y="2348880"/>
            <a:ext cx="312906" cy="369332"/>
          </a:xfrm>
          <a:prstGeom prst="rect">
            <a:avLst/>
          </a:prstGeom>
          <a:solidFill>
            <a:schemeClr val="accent4">
              <a:lumMod val="75000"/>
            </a:schemeClr>
          </a:solidFill>
          <a:effectLst>
            <a:outerShdw blurRad="50800" dist="50800" dir="4680000" algn="ctr" rotWithShape="0">
              <a:srgbClr val="000000">
                <a:alpha val="43137"/>
              </a:srgbClr>
            </a:outerShdw>
          </a:effectLst>
        </p:spPr>
        <p:txBody>
          <a:bodyPr wrap="none" rtlCol="0">
            <a:spAutoFit/>
          </a:bodyPr>
          <a:lstStyle/>
          <a:p>
            <a:r>
              <a:rPr lang="nb-NO" dirty="0" smtClean="0"/>
              <a:t>3</a:t>
            </a:r>
            <a:endParaRPr lang="nb-NO"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bikersadvice.com/images/editorial/Norway%20Fjord%20bends.jpg"/>
          <p:cNvPicPr>
            <a:picLocks noChangeAspect="1" noChangeArrowheads="1"/>
          </p:cNvPicPr>
          <p:nvPr/>
        </p:nvPicPr>
        <p:blipFill>
          <a:blip r:embed="rId2" cstate="print"/>
          <a:srcRect/>
          <a:stretch>
            <a:fillRect/>
          </a:stretch>
        </p:blipFill>
        <p:spPr bwMode="auto">
          <a:xfrm>
            <a:off x="971600" y="1196752"/>
            <a:ext cx="7344816" cy="4896544"/>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332" name="Rectangle 76"/>
          <p:cNvSpPr>
            <a:spLocks noChangeArrowheads="1"/>
          </p:cNvSpPr>
          <p:nvPr/>
        </p:nvSpPr>
        <p:spPr bwMode="auto">
          <a:xfrm>
            <a:off x="762000" y="609600"/>
            <a:ext cx="5486400" cy="762000"/>
          </a:xfrm>
          <a:prstGeom prst="rect">
            <a:avLst/>
          </a:prstGeom>
          <a:noFill/>
          <a:ln w="9525">
            <a:noFill/>
            <a:miter lim="800000"/>
            <a:headEnd/>
            <a:tailEnd/>
          </a:ln>
          <a:effectLst/>
        </p:spPr>
        <p:txBody>
          <a:bodyPr anchor="ctr"/>
          <a:lstStyle/>
          <a:p>
            <a:pPr algn="ctr"/>
            <a:r>
              <a:rPr lang="nb-NO" sz="4000" dirty="0" err="1" smtClean="0">
                <a:solidFill>
                  <a:srgbClr val="FFFF00"/>
                </a:solidFill>
                <a:latin typeface="Arial" charset="0"/>
              </a:rPr>
              <a:t>Cementum</a:t>
            </a:r>
            <a:r>
              <a:rPr lang="nb-NO" sz="4000" dirty="0" smtClean="0">
                <a:solidFill>
                  <a:srgbClr val="FFFF00"/>
                </a:solidFill>
                <a:latin typeface="Arial" charset="0"/>
              </a:rPr>
              <a:t> </a:t>
            </a:r>
            <a:r>
              <a:rPr lang="nb-NO" sz="4000" dirty="0" err="1" smtClean="0">
                <a:solidFill>
                  <a:srgbClr val="FFFF00"/>
                </a:solidFill>
                <a:latin typeface="Arial" charset="0"/>
              </a:rPr>
              <a:t>surface</a:t>
            </a:r>
            <a:endParaRPr lang="nb-NO" sz="4000" dirty="0">
              <a:solidFill>
                <a:srgbClr val="FFFF00"/>
              </a:solidFill>
              <a:latin typeface="Arial" charset="0"/>
            </a:endParaRPr>
          </a:p>
        </p:txBody>
      </p:sp>
      <p:grpSp>
        <p:nvGrpSpPr>
          <p:cNvPr id="2" name="Group 74"/>
          <p:cNvGrpSpPr/>
          <p:nvPr/>
        </p:nvGrpSpPr>
        <p:grpSpPr>
          <a:xfrm>
            <a:off x="5181600" y="914400"/>
            <a:ext cx="2897188" cy="5189538"/>
            <a:chOff x="5181600" y="914400"/>
            <a:chExt cx="2897188" cy="5189538"/>
          </a:xfrm>
        </p:grpSpPr>
        <p:sp>
          <p:nvSpPr>
            <p:cNvPr id="352262" name="Freeform 6"/>
            <p:cNvSpPr>
              <a:spLocks/>
            </p:cNvSpPr>
            <p:nvPr/>
          </p:nvSpPr>
          <p:spPr bwMode="auto">
            <a:xfrm>
              <a:off x="5181600" y="914400"/>
              <a:ext cx="2897188" cy="4919663"/>
            </a:xfrm>
            <a:custGeom>
              <a:avLst/>
              <a:gdLst/>
              <a:ahLst/>
              <a:cxnLst>
                <a:cxn ang="0">
                  <a:pos x="0" y="3098"/>
                </a:cxn>
                <a:cxn ang="0">
                  <a:pos x="106" y="2550"/>
                </a:cxn>
                <a:cxn ang="0">
                  <a:pos x="188" y="2204"/>
                </a:cxn>
                <a:cxn ang="0">
                  <a:pos x="230" y="2020"/>
                </a:cxn>
                <a:cxn ang="0">
                  <a:pos x="284" y="1840"/>
                </a:cxn>
                <a:cxn ang="0">
                  <a:pos x="344" y="1694"/>
                </a:cxn>
                <a:cxn ang="0">
                  <a:pos x="382" y="1610"/>
                </a:cxn>
                <a:cxn ang="0">
                  <a:pos x="404" y="1546"/>
                </a:cxn>
                <a:cxn ang="0">
                  <a:pos x="408" y="1474"/>
                </a:cxn>
                <a:cxn ang="0">
                  <a:pos x="396" y="1402"/>
                </a:cxn>
                <a:cxn ang="0">
                  <a:pos x="360" y="1290"/>
                </a:cxn>
                <a:cxn ang="0">
                  <a:pos x="328" y="1202"/>
                </a:cxn>
                <a:cxn ang="0">
                  <a:pos x="304" y="1090"/>
                </a:cxn>
                <a:cxn ang="0">
                  <a:pos x="292" y="954"/>
                </a:cxn>
                <a:cxn ang="0">
                  <a:pos x="292" y="822"/>
                </a:cxn>
                <a:cxn ang="0">
                  <a:pos x="328" y="670"/>
                </a:cxn>
                <a:cxn ang="0">
                  <a:pos x="390" y="538"/>
                </a:cxn>
                <a:cxn ang="0">
                  <a:pos x="490" y="408"/>
                </a:cxn>
                <a:cxn ang="0">
                  <a:pos x="594" y="310"/>
                </a:cxn>
                <a:cxn ang="0">
                  <a:pos x="762" y="182"/>
                </a:cxn>
                <a:cxn ang="0">
                  <a:pos x="900" y="108"/>
                </a:cxn>
                <a:cxn ang="0">
                  <a:pos x="1146" y="24"/>
                </a:cxn>
                <a:cxn ang="0">
                  <a:pos x="1338" y="0"/>
                </a:cxn>
                <a:cxn ang="0">
                  <a:pos x="1460" y="18"/>
                </a:cxn>
                <a:cxn ang="0">
                  <a:pos x="1550" y="58"/>
                </a:cxn>
                <a:cxn ang="0">
                  <a:pos x="1638" y="112"/>
                </a:cxn>
                <a:cxn ang="0">
                  <a:pos x="1698" y="172"/>
                </a:cxn>
                <a:cxn ang="0">
                  <a:pos x="1758" y="254"/>
                </a:cxn>
                <a:cxn ang="0">
                  <a:pos x="1790" y="348"/>
                </a:cxn>
                <a:cxn ang="0">
                  <a:pos x="1824" y="484"/>
                </a:cxn>
                <a:cxn ang="0">
                  <a:pos x="1824" y="644"/>
                </a:cxn>
                <a:cxn ang="0">
                  <a:pos x="1804" y="802"/>
                </a:cxn>
                <a:cxn ang="0">
                  <a:pos x="1750" y="938"/>
                </a:cxn>
                <a:cxn ang="0">
                  <a:pos x="1660" y="1078"/>
                </a:cxn>
                <a:cxn ang="0">
                  <a:pos x="1580" y="1198"/>
                </a:cxn>
                <a:cxn ang="0">
                  <a:pos x="1480" y="1308"/>
                </a:cxn>
                <a:cxn ang="0">
                  <a:pos x="1416" y="1424"/>
                </a:cxn>
                <a:cxn ang="0">
                  <a:pos x="1384" y="1492"/>
                </a:cxn>
                <a:cxn ang="0">
                  <a:pos x="1372" y="1532"/>
                </a:cxn>
                <a:cxn ang="0">
                  <a:pos x="1364" y="1580"/>
                </a:cxn>
                <a:cxn ang="0">
                  <a:pos x="1372" y="1648"/>
                </a:cxn>
                <a:cxn ang="0">
                  <a:pos x="1384" y="1756"/>
                </a:cxn>
                <a:cxn ang="0">
                  <a:pos x="1376" y="1926"/>
                </a:cxn>
                <a:cxn ang="0">
                  <a:pos x="1368" y="2094"/>
                </a:cxn>
                <a:cxn ang="0">
                  <a:pos x="1368" y="2242"/>
                </a:cxn>
                <a:cxn ang="0">
                  <a:pos x="1368" y="2374"/>
                </a:cxn>
                <a:cxn ang="0">
                  <a:pos x="1376" y="2514"/>
                </a:cxn>
                <a:cxn ang="0">
                  <a:pos x="1392" y="2726"/>
                </a:cxn>
                <a:cxn ang="0">
                  <a:pos x="1418" y="2936"/>
                </a:cxn>
                <a:cxn ang="0">
                  <a:pos x="1446" y="3098"/>
                </a:cxn>
                <a:cxn ang="0">
                  <a:pos x="1316" y="3022"/>
                </a:cxn>
                <a:cxn ang="0">
                  <a:pos x="1142" y="2968"/>
                </a:cxn>
                <a:cxn ang="0">
                  <a:pos x="940" y="2934"/>
                </a:cxn>
                <a:cxn ang="0">
                  <a:pos x="722" y="2922"/>
                </a:cxn>
                <a:cxn ang="0">
                  <a:pos x="668" y="2922"/>
                </a:cxn>
                <a:cxn ang="0">
                  <a:pos x="614" y="2924"/>
                </a:cxn>
                <a:cxn ang="0">
                  <a:pos x="506" y="2932"/>
                </a:cxn>
                <a:cxn ang="0">
                  <a:pos x="302" y="2966"/>
                </a:cxn>
                <a:cxn ang="0">
                  <a:pos x="128" y="3022"/>
                </a:cxn>
                <a:cxn ang="0">
                  <a:pos x="0" y="3098"/>
                </a:cxn>
              </a:cxnLst>
              <a:rect l="0" t="0" r="r" b="b"/>
              <a:pathLst>
                <a:path w="1825" h="3099">
                  <a:moveTo>
                    <a:pt x="0" y="3098"/>
                  </a:moveTo>
                  <a:lnTo>
                    <a:pt x="106" y="2550"/>
                  </a:lnTo>
                  <a:lnTo>
                    <a:pt x="188" y="2204"/>
                  </a:lnTo>
                  <a:lnTo>
                    <a:pt x="230" y="2020"/>
                  </a:lnTo>
                  <a:lnTo>
                    <a:pt x="284" y="1840"/>
                  </a:lnTo>
                  <a:lnTo>
                    <a:pt x="344" y="1694"/>
                  </a:lnTo>
                  <a:lnTo>
                    <a:pt x="382" y="1610"/>
                  </a:lnTo>
                  <a:lnTo>
                    <a:pt x="404" y="1546"/>
                  </a:lnTo>
                  <a:lnTo>
                    <a:pt x="408" y="1474"/>
                  </a:lnTo>
                  <a:lnTo>
                    <a:pt x="396" y="1402"/>
                  </a:lnTo>
                  <a:lnTo>
                    <a:pt x="360" y="1290"/>
                  </a:lnTo>
                  <a:lnTo>
                    <a:pt x="328" y="1202"/>
                  </a:lnTo>
                  <a:lnTo>
                    <a:pt x="304" y="1090"/>
                  </a:lnTo>
                  <a:lnTo>
                    <a:pt x="292" y="954"/>
                  </a:lnTo>
                  <a:lnTo>
                    <a:pt x="292" y="822"/>
                  </a:lnTo>
                  <a:lnTo>
                    <a:pt x="328" y="670"/>
                  </a:lnTo>
                  <a:lnTo>
                    <a:pt x="390" y="538"/>
                  </a:lnTo>
                  <a:lnTo>
                    <a:pt x="490" y="408"/>
                  </a:lnTo>
                  <a:lnTo>
                    <a:pt x="594" y="310"/>
                  </a:lnTo>
                  <a:lnTo>
                    <a:pt x="762" y="182"/>
                  </a:lnTo>
                  <a:lnTo>
                    <a:pt x="900" y="108"/>
                  </a:lnTo>
                  <a:lnTo>
                    <a:pt x="1146" y="24"/>
                  </a:lnTo>
                  <a:lnTo>
                    <a:pt x="1338" y="0"/>
                  </a:lnTo>
                  <a:lnTo>
                    <a:pt x="1460" y="18"/>
                  </a:lnTo>
                  <a:lnTo>
                    <a:pt x="1550" y="58"/>
                  </a:lnTo>
                  <a:lnTo>
                    <a:pt x="1638" y="112"/>
                  </a:lnTo>
                  <a:lnTo>
                    <a:pt x="1698" y="172"/>
                  </a:lnTo>
                  <a:lnTo>
                    <a:pt x="1758" y="254"/>
                  </a:lnTo>
                  <a:lnTo>
                    <a:pt x="1790" y="348"/>
                  </a:lnTo>
                  <a:lnTo>
                    <a:pt x="1824" y="484"/>
                  </a:lnTo>
                  <a:lnTo>
                    <a:pt x="1824" y="644"/>
                  </a:lnTo>
                  <a:lnTo>
                    <a:pt x="1804" y="802"/>
                  </a:lnTo>
                  <a:lnTo>
                    <a:pt x="1750" y="938"/>
                  </a:lnTo>
                  <a:lnTo>
                    <a:pt x="1660" y="1078"/>
                  </a:lnTo>
                  <a:lnTo>
                    <a:pt x="1580" y="1198"/>
                  </a:lnTo>
                  <a:lnTo>
                    <a:pt x="1480" y="1308"/>
                  </a:lnTo>
                  <a:lnTo>
                    <a:pt x="1416" y="1424"/>
                  </a:lnTo>
                  <a:lnTo>
                    <a:pt x="1384" y="1492"/>
                  </a:lnTo>
                  <a:lnTo>
                    <a:pt x="1372" y="1532"/>
                  </a:lnTo>
                  <a:lnTo>
                    <a:pt x="1364" y="1580"/>
                  </a:lnTo>
                  <a:lnTo>
                    <a:pt x="1372" y="1648"/>
                  </a:lnTo>
                  <a:lnTo>
                    <a:pt x="1384" y="1756"/>
                  </a:lnTo>
                  <a:lnTo>
                    <a:pt x="1376" y="1926"/>
                  </a:lnTo>
                  <a:lnTo>
                    <a:pt x="1368" y="2094"/>
                  </a:lnTo>
                  <a:lnTo>
                    <a:pt x="1368" y="2242"/>
                  </a:lnTo>
                  <a:lnTo>
                    <a:pt x="1368" y="2374"/>
                  </a:lnTo>
                  <a:lnTo>
                    <a:pt x="1376" y="2514"/>
                  </a:lnTo>
                  <a:lnTo>
                    <a:pt x="1392" y="2726"/>
                  </a:lnTo>
                  <a:lnTo>
                    <a:pt x="1418" y="2936"/>
                  </a:lnTo>
                  <a:lnTo>
                    <a:pt x="1446" y="3098"/>
                  </a:lnTo>
                  <a:lnTo>
                    <a:pt x="1316" y="3022"/>
                  </a:lnTo>
                  <a:lnTo>
                    <a:pt x="1142" y="2968"/>
                  </a:lnTo>
                  <a:lnTo>
                    <a:pt x="940" y="2934"/>
                  </a:lnTo>
                  <a:lnTo>
                    <a:pt x="722" y="2922"/>
                  </a:lnTo>
                  <a:lnTo>
                    <a:pt x="668" y="2922"/>
                  </a:lnTo>
                  <a:lnTo>
                    <a:pt x="614" y="2924"/>
                  </a:lnTo>
                  <a:lnTo>
                    <a:pt x="506" y="2932"/>
                  </a:lnTo>
                  <a:lnTo>
                    <a:pt x="302" y="2966"/>
                  </a:lnTo>
                  <a:lnTo>
                    <a:pt x="128" y="3022"/>
                  </a:lnTo>
                  <a:lnTo>
                    <a:pt x="0" y="3098"/>
                  </a:lnTo>
                </a:path>
              </a:pathLst>
            </a:custGeom>
            <a:noFill/>
            <a:ln w="12700" cap="rnd" cmpd="sng">
              <a:solidFill>
                <a:srgbClr val="000000"/>
              </a:solidFill>
              <a:prstDash val="solid"/>
              <a:round/>
              <a:headEnd type="none" w="med" len="med"/>
              <a:tailEnd type="none" w="med" len="med"/>
            </a:ln>
            <a:effectLst/>
          </p:spPr>
          <p:txBody>
            <a:bodyPr/>
            <a:lstStyle/>
            <a:p>
              <a:endParaRPr lang="nb-NO">
                <a:solidFill>
                  <a:srgbClr val="FFFF00"/>
                </a:solidFill>
              </a:endParaRPr>
            </a:p>
          </p:txBody>
        </p:sp>
        <p:sp>
          <p:nvSpPr>
            <p:cNvPr id="352263" name="Freeform 7"/>
            <p:cNvSpPr>
              <a:spLocks/>
            </p:cNvSpPr>
            <p:nvPr/>
          </p:nvSpPr>
          <p:spPr bwMode="auto">
            <a:xfrm>
              <a:off x="5295900" y="2568575"/>
              <a:ext cx="2065338" cy="3535363"/>
            </a:xfrm>
            <a:custGeom>
              <a:avLst/>
              <a:gdLst/>
              <a:ahLst/>
              <a:cxnLst>
                <a:cxn ang="0">
                  <a:pos x="0" y="2072"/>
                </a:cxn>
                <a:cxn ang="0">
                  <a:pos x="136" y="1368"/>
                </a:cxn>
                <a:cxn ang="0">
                  <a:pos x="202" y="1080"/>
                </a:cxn>
                <a:cxn ang="0">
                  <a:pos x="284" y="808"/>
                </a:cxn>
                <a:cxn ang="0">
                  <a:pos x="382" y="590"/>
                </a:cxn>
                <a:cxn ang="0">
                  <a:pos x="502" y="392"/>
                </a:cxn>
                <a:cxn ang="0">
                  <a:pos x="606" y="286"/>
                </a:cxn>
                <a:cxn ang="0">
                  <a:pos x="676" y="230"/>
                </a:cxn>
                <a:cxn ang="0">
                  <a:pos x="772" y="148"/>
                </a:cxn>
                <a:cxn ang="0">
                  <a:pos x="888" y="56"/>
                </a:cxn>
                <a:cxn ang="0">
                  <a:pos x="954" y="14"/>
                </a:cxn>
                <a:cxn ang="0">
                  <a:pos x="986" y="2"/>
                </a:cxn>
                <a:cxn ang="0">
                  <a:pos x="1014" y="0"/>
                </a:cxn>
                <a:cxn ang="0">
                  <a:pos x="1068" y="38"/>
                </a:cxn>
                <a:cxn ang="0">
                  <a:pos x="1110" y="94"/>
                </a:cxn>
                <a:cxn ang="0">
                  <a:pos x="1136" y="166"/>
                </a:cxn>
                <a:cxn ang="0">
                  <a:pos x="1166" y="304"/>
                </a:cxn>
                <a:cxn ang="0">
                  <a:pos x="1190" y="502"/>
                </a:cxn>
                <a:cxn ang="0">
                  <a:pos x="1226" y="718"/>
                </a:cxn>
                <a:cxn ang="0">
                  <a:pos x="1226" y="850"/>
                </a:cxn>
                <a:cxn ang="0">
                  <a:pos x="1214" y="1024"/>
                </a:cxn>
                <a:cxn ang="0">
                  <a:pos x="1218" y="1232"/>
                </a:cxn>
                <a:cxn ang="0">
                  <a:pos x="1220" y="1388"/>
                </a:cxn>
                <a:cxn ang="0">
                  <a:pos x="1230" y="1544"/>
                </a:cxn>
                <a:cxn ang="0">
                  <a:pos x="1272" y="1842"/>
                </a:cxn>
                <a:cxn ang="0">
                  <a:pos x="1282" y="1978"/>
                </a:cxn>
                <a:cxn ang="0">
                  <a:pos x="1296" y="2050"/>
                </a:cxn>
                <a:cxn ang="0">
                  <a:pos x="1300" y="2086"/>
                </a:cxn>
                <a:cxn ang="0">
                  <a:pos x="1296" y="2130"/>
                </a:cxn>
                <a:cxn ang="0">
                  <a:pos x="1174" y="2172"/>
                </a:cxn>
                <a:cxn ang="0">
                  <a:pos x="1056" y="2202"/>
                </a:cxn>
                <a:cxn ang="0">
                  <a:pos x="886" y="2218"/>
                </a:cxn>
                <a:cxn ang="0">
                  <a:pos x="736" y="2226"/>
                </a:cxn>
                <a:cxn ang="0">
                  <a:pos x="618" y="2226"/>
                </a:cxn>
                <a:cxn ang="0">
                  <a:pos x="508" y="2218"/>
                </a:cxn>
                <a:cxn ang="0">
                  <a:pos x="390" y="2206"/>
                </a:cxn>
                <a:cxn ang="0">
                  <a:pos x="294" y="2194"/>
                </a:cxn>
                <a:cxn ang="0">
                  <a:pos x="192" y="2174"/>
                </a:cxn>
                <a:cxn ang="0">
                  <a:pos x="118" y="2150"/>
                </a:cxn>
                <a:cxn ang="0">
                  <a:pos x="50" y="2114"/>
                </a:cxn>
                <a:cxn ang="0">
                  <a:pos x="0" y="2072"/>
                </a:cxn>
              </a:cxnLst>
              <a:rect l="0" t="0" r="r" b="b"/>
              <a:pathLst>
                <a:path w="1301" h="2227">
                  <a:moveTo>
                    <a:pt x="0" y="2072"/>
                  </a:moveTo>
                  <a:lnTo>
                    <a:pt x="136" y="1368"/>
                  </a:lnTo>
                  <a:lnTo>
                    <a:pt x="202" y="1080"/>
                  </a:lnTo>
                  <a:lnTo>
                    <a:pt x="284" y="808"/>
                  </a:lnTo>
                  <a:lnTo>
                    <a:pt x="382" y="590"/>
                  </a:lnTo>
                  <a:lnTo>
                    <a:pt x="502" y="392"/>
                  </a:lnTo>
                  <a:lnTo>
                    <a:pt x="606" y="286"/>
                  </a:lnTo>
                  <a:lnTo>
                    <a:pt x="676" y="230"/>
                  </a:lnTo>
                  <a:lnTo>
                    <a:pt x="772" y="148"/>
                  </a:lnTo>
                  <a:lnTo>
                    <a:pt x="888" y="56"/>
                  </a:lnTo>
                  <a:lnTo>
                    <a:pt x="954" y="14"/>
                  </a:lnTo>
                  <a:lnTo>
                    <a:pt x="986" y="2"/>
                  </a:lnTo>
                  <a:lnTo>
                    <a:pt x="1014" y="0"/>
                  </a:lnTo>
                  <a:lnTo>
                    <a:pt x="1068" y="38"/>
                  </a:lnTo>
                  <a:lnTo>
                    <a:pt x="1110" y="94"/>
                  </a:lnTo>
                  <a:lnTo>
                    <a:pt x="1136" y="166"/>
                  </a:lnTo>
                  <a:lnTo>
                    <a:pt x="1166" y="304"/>
                  </a:lnTo>
                  <a:lnTo>
                    <a:pt x="1190" y="502"/>
                  </a:lnTo>
                  <a:lnTo>
                    <a:pt x="1226" y="718"/>
                  </a:lnTo>
                  <a:lnTo>
                    <a:pt x="1226" y="850"/>
                  </a:lnTo>
                  <a:lnTo>
                    <a:pt x="1214" y="1024"/>
                  </a:lnTo>
                  <a:lnTo>
                    <a:pt x="1218" y="1232"/>
                  </a:lnTo>
                  <a:lnTo>
                    <a:pt x="1220" y="1388"/>
                  </a:lnTo>
                  <a:lnTo>
                    <a:pt x="1230" y="1544"/>
                  </a:lnTo>
                  <a:lnTo>
                    <a:pt x="1272" y="1842"/>
                  </a:lnTo>
                  <a:lnTo>
                    <a:pt x="1282" y="1978"/>
                  </a:lnTo>
                  <a:lnTo>
                    <a:pt x="1296" y="2050"/>
                  </a:lnTo>
                  <a:lnTo>
                    <a:pt x="1300" y="2086"/>
                  </a:lnTo>
                  <a:lnTo>
                    <a:pt x="1296" y="2130"/>
                  </a:lnTo>
                  <a:lnTo>
                    <a:pt x="1174" y="2172"/>
                  </a:lnTo>
                  <a:lnTo>
                    <a:pt x="1056" y="2202"/>
                  </a:lnTo>
                  <a:lnTo>
                    <a:pt x="886" y="2218"/>
                  </a:lnTo>
                  <a:lnTo>
                    <a:pt x="736" y="2226"/>
                  </a:lnTo>
                  <a:lnTo>
                    <a:pt x="618" y="2226"/>
                  </a:lnTo>
                  <a:lnTo>
                    <a:pt x="508" y="2218"/>
                  </a:lnTo>
                  <a:lnTo>
                    <a:pt x="390" y="2206"/>
                  </a:lnTo>
                  <a:lnTo>
                    <a:pt x="294" y="2194"/>
                  </a:lnTo>
                  <a:lnTo>
                    <a:pt x="192" y="2174"/>
                  </a:lnTo>
                  <a:lnTo>
                    <a:pt x="118" y="2150"/>
                  </a:lnTo>
                  <a:lnTo>
                    <a:pt x="50" y="2114"/>
                  </a:lnTo>
                  <a:lnTo>
                    <a:pt x="0" y="2072"/>
                  </a:lnTo>
                </a:path>
              </a:pathLst>
            </a:custGeom>
            <a:solidFill>
              <a:srgbClr val="FFFF00"/>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4" name="Freeform 8"/>
            <p:cNvSpPr>
              <a:spLocks/>
            </p:cNvSpPr>
            <p:nvPr/>
          </p:nvSpPr>
          <p:spPr bwMode="auto">
            <a:xfrm>
              <a:off x="5786438" y="1039813"/>
              <a:ext cx="2135188" cy="2363788"/>
            </a:xfrm>
            <a:custGeom>
              <a:avLst/>
              <a:gdLst/>
              <a:ahLst/>
              <a:cxnLst>
                <a:cxn ang="0">
                  <a:pos x="14" y="1076"/>
                </a:cxn>
                <a:cxn ang="0">
                  <a:pos x="6" y="1022"/>
                </a:cxn>
                <a:cxn ang="0">
                  <a:pos x="2" y="960"/>
                </a:cxn>
                <a:cxn ang="0">
                  <a:pos x="0" y="884"/>
                </a:cxn>
                <a:cxn ang="0">
                  <a:pos x="6" y="788"/>
                </a:cxn>
                <a:cxn ang="0">
                  <a:pos x="18" y="696"/>
                </a:cxn>
                <a:cxn ang="0">
                  <a:pos x="48" y="594"/>
                </a:cxn>
                <a:cxn ang="0">
                  <a:pos x="114" y="492"/>
                </a:cxn>
                <a:cxn ang="0">
                  <a:pos x="196" y="372"/>
                </a:cxn>
                <a:cxn ang="0">
                  <a:pos x="308" y="260"/>
                </a:cxn>
                <a:cxn ang="0">
                  <a:pos x="488" y="132"/>
                </a:cxn>
                <a:cxn ang="0">
                  <a:pos x="660" y="68"/>
                </a:cxn>
                <a:cxn ang="0">
                  <a:pos x="800" y="20"/>
                </a:cxn>
                <a:cxn ang="0">
                  <a:pos x="904" y="4"/>
                </a:cxn>
                <a:cxn ang="0">
                  <a:pos x="992" y="0"/>
                </a:cxn>
                <a:cxn ang="0">
                  <a:pos x="1072" y="24"/>
                </a:cxn>
                <a:cxn ang="0">
                  <a:pos x="1160" y="80"/>
                </a:cxn>
                <a:cxn ang="0">
                  <a:pos x="1228" y="152"/>
                </a:cxn>
                <a:cxn ang="0">
                  <a:pos x="1280" y="232"/>
                </a:cxn>
                <a:cxn ang="0">
                  <a:pos x="1312" y="304"/>
                </a:cxn>
                <a:cxn ang="0">
                  <a:pos x="1332" y="376"/>
                </a:cxn>
                <a:cxn ang="0">
                  <a:pos x="1336" y="452"/>
                </a:cxn>
                <a:cxn ang="0">
                  <a:pos x="1344" y="544"/>
                </a:cxn>
                <a:cxn ang="0">
                  <a:pos x="1344" y="624"/>
                </a:cxn>
                <a:cxn ang="0">
                  <a:pos x="1328" y="716"/>
                </a:cxn>
                <a:cxn ang="0">
                  <a:pos x="1296" y="788"/>
                </a:cxn>
                <a:cxn ang="0">
                  <a:pos x="1274" y="830"/>
                </a:cxn>
                <a:cxn ang="0">
                  <a:pos x="1212" y="930"/>
                </a:cxn>
                <a:cxn ang="0">
                  <a:pos x="1106" y="1086"/>
                </a:cxn>
                <a:cxn ang="0">
                  <a:pos x="1022" y="1194"/>
                </a:cxn>
                <a:cxn ang="0">
                  <a:pos x="982" y="1264"/>
                </a:cxn>
                <a:cxn ang="0">
                  <a:pos x="924" y="1352"/>
                </a:cxn>
                <a:cxn ang="0">
                  <a:pos x="880" y="1484"/>
                </a:cxn>
                <a:cxn ang="0">
                  <a:pos x="856" y="1288"/>
                </a:cxn>
                <a:cxn ang="0">
                  <a:pos x="830" y="1134"/>
                </a:cxn>
                <a:cxn ang="0">
                  <a:pos x="804" y="1076"/>
                </a:cxn>
                <a:cxn ang="0">
                  <a:pos x="780" y="1024"/>
                </a:cxn>
                <a:cxn ang="0">
                  <a:pos x="748" y="1004"/>
                </a:cxn>
                <a:cxn ang="0">
                  <a:pos x="716" y="984"/>
                </a:cxn>
                <a:cxn ang="0">
                  <a:pos x="690" y="974"/>
                </a:cxn>
                <a:cxn ang="0">
                  <a:pos x="626" y="998"/>
                </a:cxn>
                <a:cxn ang="0">
                  <a:pos x="524" y="1068"/>
                </a:cxn>
                <a:cxn ang="0">
                  <a:pos x="412" y="1156"/>
                </a:cxn>
                <a:cxn ang="0">
                  <a:pos x="336" y="1220"/>
                </a:cxn>
                <a:cxn ang="0">
                  <a:pos x="282" y="1272"/>
                </a:cxn>
                <a:cxn ang="0">
                  <a:pos x="212" y="1348"/>
                </a:cxn>
                <a:cxn ang="0">
                  <a:pos x="112" y="1488"/>
                </a:cxn>
                <a:cxn ang="0">
                  <a:pos x="124" y="1400"/>
                </a:cxn>
                <a:cxn ang="0">
                  <a:pos x="90" y="1302"/>
                </a:cxn>
                <a:cxn ang="0">
                  <a:pos x="72" y="1268"/>
                </a:cxn>
                <a:cxn ang="0">
                  <a:pos x="54" y="1208"/>
                </a:cxn>
                <a:cxn ang="0">
                  <a:pos x="32" y="1142"/>
                </a:cxn>
                <a:cxn ang="0">
                  <a:pos x="14" y="1076"/>
                </a:cxn>
              </a:cxnLst>
              <a:rect l="0" t="0" r="r" b="b"/>
              <a:pathLst>
                <a:path w="1345" h="1489">
                  <a:moveTo>
                    <a:pt x="14" y="1076"/>
                  </a:moveTo>
                  <a:lnTo>
                    <a:pt x="6" y="1022"/>
                  </a:lnTo>
                  <a:lnTo>
                    <a:pt x="2" y="960"/>
                  </a:lnTo>
                  <a:lnTo>
                    <a:pt x="0" y="884"/>
                  </a:lnTo>
                  <a:lnTo>
                    <a:pt x="6" y="788"/>
                  </a:lnTo>
                  <a:lnTo>
                    <a:pt x="18" y="696"/>
                  </a:lnTo>
                  <a:lnTo>
                    <a:pt x="48" y="594"/>
                  </a:lnTo>
                  <a:lnTo>
                    <a:pt x="114" y="492"/>
                  </a:lnTo>
                  <a:lnTo>
                    <a:pt x="196" y="372"/>
                  </a:lnTo>
                  <a:lnTo>
                    <a:pt x="308" y="260"/>
                  </a:lnTo>
                  <a:lnTo>
                    <a:pt x="488" y="132"/>
                  </a:lnTo>
                  <a:lnTo>
                    <a:pt x="660" y="68"/>
                  </a:lnTo>
                  <a:lnTo>
                    <a:pt x="800" y="20"/>
                  </a:lnTo>
                  <a:lnTo>
                    <a:pt x="904" y="4"/>
                  </a:lnTo>
                  <a:lnTo>
                    <a:pt x="992" y="0"/>
                  </a:lnTo>
                  <a:lnTo>
                    <a:pt x="1072" y="24"/>
                  </a:lnTo>
                  <a:lnTo>
                    <a:pt x="1160" y="80"/>
                  </a:lnTo>
                  <a:lnTo>
                    <a:pt x="1228" y="152"/>
                  </a:lnTo>
                  <a:lnTo>
                    <a:pt x="1280" y="232"/>
                  </a:lnTo>
                  <a:lnTo>
                    <a:pt x="1312" y="304"/>
                  </a:lnTo>
                  <a:lnTo>
                    <a:pt x="1332" y="376"/>
                  </a:lnTo>
                  <a:lnTo>
                    <a:pt x="1336" y="452"/>
                  </a:lnTo>
                  <a:lnTo>
                    <a:pt x="1344" y="544"/>
                  </a:lnTo>
                  <a:lnTo>
                    <a:pt x="1344" y="624"/>
                  </a:lnTo>
                  <a:lnTo>
                    <a:pt x="1328" y="716"/>
                  </a:lnTo>
                  <a:lnTo>
                    <a:pt x="1296" y="788"/>
                  </a:lnTo>
                  <a:lnTo>
                    <a:pt x="1274" y="830"/>
                  </a:lnTo>
                  <a:lnTo>
                    <a:pt x="1212" y="930"/>
                  </a:lnTo>
                  <a:lnTo>
                    <a:pt x="1106" y="1086"/>
                  </a:lnTo>
                  <a:lnTo>
                    <a:pt x="1022" y="1194"/>
                  </a:lnTo>
                  <a:lnTo>
                    <a:pt x="982" y="1264"/>
                  </a:lnTo>
                  <a:lnTo>
                    <a:pt x="924" y="1352"/>
                  </a:lnTo>
                  <a:lnTo>
                    <a:pt x="880" y="1484"/>
                  </a:lnTo>
                  <a:lnTo>
                    <a:pt x="856" y="1288"/>
                  </a:lnTo>
                  <a:lnTo>
                    <a:pt x="830" y="1134"/>
                  </a:lnTo>
                  <a:lnTo>
                    <a:pt x="804" y="1076"/>
                  </a:lnTo>
                  <a:lnTo>
                    <a:pt x="780" y="1024"/>
                  </a:lnTo>
                  <a:lnTo>
                    <a:pt x="748" y="1004"/>
                  </a:lnTo>
                  <a:lnTo>
                    <a:pt x="716" y="984"/>
                  </a:lnTo>
                  <a:lnTo>
                    <a:pt x="690" y="974"/>
                  </a:lnTo>
                  <a:lnTo>
                    <a:pt x="626" y="998"/>
                  </a:lnTo>
                  <a:lnTo>
                    <a:pt x="524" y="1068"/>
                  </a:lnTo>
                  <a:lnTo>
                    <a:pt x="412" y="1156"/>
                  </a:lnTo>
                  <a:lnTo>
                    <a:pt x="336" y="1220"/>
                  </a:lnTo>
                  <a:lnTo>
                    <a:pt x="282" y="1272"/>
                  </a:lnTo>
                  <a:lnTo>
                    <a:pt x="212" y="1348"/>
                  </a:lnTo>
                  <a:lnTo>
                    <a:pt x="112" y="1488"/>
                  </a:lnTo>
                  <a:lnTo>
                    <a:pt x="124" y="1400"/>
                  </a:lnTo>
                  <a:lnTo>
                    <a:pt x="90" y="1302"/>
                  </a:lnTo>
                  <a:lnTo>
                    <a:pt x="72" y="1268"/>
                  </a:lnTo>
                  <a:lnTo>
                    <a:pt x="54" y="1208"/>
                  </a:lnTo>
                  <a:lnTo>
                    <a:pt x="32" y="1142"/>
                  </a:lnTo>
                  <a:lnTo>
                    <a:pt x="14" y="1076"/>
                  </a:lnTo>
                </a:path>
              </a:pathLst>
            </a:custGeom>
            <a:solidFill>
              <a:srgbClr val="A5A5A5"/>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5" name="Freeform 9"/>
            <p:cNvSpPr>
              <a:spLocks/>
            </p:cNvSpPr>
            <p:nvPr/>
          </p:nvSpPr>
          <p:spPr bwMode="auto">
            <a:xfrm>
              <a:off x="6677025" y="1524000"/>
              <a:ext cx="890588" cy="728663"/>
            </a:xfrm>
            <a:custGeom>
              <a:avLst/>
              <a:gdLst/>
              <a:ahLst/>
              <a:cxnLst>
                <a:cxn ang="0">
                  <a:pos x="28" y="392"/>
                </a:cxn>
                <a:cxn ang="0">
                  <a:pos x="60" y="356"/>
                </a:cxn>
                <a:cxn ang="0">
                  <a:pos x="118" y="316"/>
                </a:cxn>
                <a:cxn ang="0">
                  <a:pos x="178" y="278"/>
                </a:cxn>
                <a:cxn ang="0">
                  <a:pos x="254" y="236"/>
                </a:cxn>
                <a:cxn ang="0">
                  <a:pos x="322" y="214"/>
                </a:cxn>
                <a:cxn ang="0">
                  <a:pos x="342" y="194"/>
                </a:cxn>
                <a:cxn ang="0">
                  <a:pos x="338" y="176"/>
                </a:cxn>
                <a:cxn ang="0">
                  <a:pos x="316" y="164"/>
                </a:cxn>
                <a:cxn ang="0">
                  <a:pos x="250" y="174"/>
                </a:cxn>
                <a:cxn ang="0">
                  <a:pos x="158" y="198"/>
                </a:cxn>
                <a:cxn ang="0">
                  <a:pos x="76" y="210"/>
                </a:cxn>
                <a:cxn ang="0">
                  <a:pos x="20" y="208"/>
                </a:cxn>
                <a:cxn ang="0">
                  <a:pos x="0" y="172"/>
                </a:cxn>
                <a:cxn ang="0">
                  <a:pos x="26" y="132"/>
                </a:cxn>
                <a:cxn ang="0">
                  <a:pos x="60" y="98"/>
                </a:cxn>
                <a:cxn ang="0">
                  <a:pos x="140" y="30"/>
                </a:cxn>
                <a:cxn ang="0">
                  <a:pos x="200" y="0"/>
                </a:cxn>
                <a:cxn ang="0">
                  <a:pos x="246" y="2"/>
                </a:cxn>
                <a:cxn ang="0">
                  <a:pos x="280" y="20"/>
                </a:cxn>
                <a:cxn ang="0">
                  <a:pos x="360" y="88"/>
                </a:cxn>
                <a:cxn ang="0">
                  <a:pos x="476" y="116"/>
                </a:cxn>
                <a:cxn ang="0">
                  <a:pos x="534" y="130"/>
                </a:cxn>
                <a:cxn ang="0">
                  <a:pos x="560" y="152"/>
                </a:cxn>
                <a:cxn ang="0">
                  <a:pos x="552" y="180"/>
                </a:cxn>
                <a:cxn ang="0">
                  <a:pos x="518" y="208"/>
                </a:cxn>
                <a:cxn ang="0">
                  <a:pos x="476" y="242"/>
                </a:cxn>
                <a:cxn ang="0">
                  <a:pos x="416" y="256"/>
                </a:cxn>
                <a:cxn ang="0">
                  <a:pos x="380" y="256"/>
                </a:cxn>
                <a:cxn ang="0">
                  <a:pos x="346" y="256"/>
                </a:cxn>
                <a:cxn ang="0">
                  <a:pos x="320" y="266"/>
                </a:cxn>
                <a:cxn ang="0">
                  <a:pos x="276" y="318"/>
                </a:cxn>
                <a:cxn ang="0">
                  <a:pos x="242" y="402"/>
                </a:cxn>
                <a:cxn ang="0">
                  <a:pos x="216" y="446"/>
                </a:cxn>
                <a:cxn ang="0">
                  <a:pos x="200" y="458"/>
                </a:cxn>
                <a:cxn ang="0">
                  <a:pos x="182" y="448"/>
                </a:cxn>
                <a:cxn ang="0">
                  <a:pos x="202" y="402"/>
                </a:cxn>
                <a:cxn ang="0">
                  <a:pos x="204" y="384"/>
                </a:cxn>
                <a:cxn ang="0">
                  <a:pos x="198" y="372"/>
                </a:cxn>
                <a:cxn ang="0">
                  <a:pos x="182" y="370"/>
                </a:cxn>
                <a:cxn ang="0">
                  <a:pos x="154" y="378"/>
                </a:cxn>
                <a:cxn ang="0">
                  <a:pos x="104" y="400"/>
                </a:cxn>
                <a:cxn ang="0">
                  <a:pos x="48" y="426"/>
                </a:cxn>
                <a:cxn ang="0">
                  <a:pos x="32" y="416"/>
                </a:cxn>
                <a:cxn ang="0">
                  <a:pos x="28" y="392"/>
                </a:cxn>
              </a:cxnLst>
              <a:rect l="0" t="0" r="r" b="b"/>
              <a:pathLst>
                <a:path w="561" h="459">
                  <a:moveTo>
                    <a:pt x="28" y="392"/>
                  </a:moveTo>
                  <a:lnTo>
                    <a:pt x="60" y="356"/>
                  </a:lnTo>
                  <a:lnTo>
                    <a:pt x="118" y="316"/>
                  </a:lnTo>
                  <a:lnTo>
                    <a:pt x="178" y="278"/>
                  </a:lnTo>
                  <a:lnTo>
                    <a:pt x="254" y="236"/>
                  </a:lnTo>
                  <a:lnTo>
                    <a:pt x="322" y="214"/>
                  </a:lnTo>
                  <a:lnTo>
                    <a:pt x="342" y="194"/>
                  </a:lnTo>
                  <a:lnTo>
                    <a:pt x="338" y="176"/>
                  </a:lnTo>
                  <a:lnTo>
                    <a:pt x="316" y="164"/>
                  </a:lnTo>
                  <a:lnTo>
                    <a:pt x="250" y="174"/>
                  </a:lnTo>
                  <a:lnTo>
                    <a:pt x="158" y="198"/>
                  </a:lnTo>
                  <a:lnTo>
                    <a:pt x="76" y="210"/>
                  </a:lnTo>
                  <a:lnTo>
                    <a:pt x="20" y="208"/>
                  </a:lnTo>
                  <a:lnTo>
                    <a:pt x="0" y="172"/>
                  </a:lnTo>
                  <a:lnTo>
                    <a:pt x="26" y="132"/>
                  </a:lnTo>
                  <a:lnTo>
                    <a:pt x="60" y="98"/>
                  </a:lnTo>
                  <a:lnTo>
                    <a:pt x="140" y="30"/>
                  </a:lnTo>
                  <a:lnTo>
                    <a:pt x="200" y="0"/>
                  </a:lnTo>
                  <a:lnTo>
                    <a:pt x="246" y="2"/>
                  </a:lnTo>
                  <a:lnTo>
                    <a:pt x="280" y="20"/>
                  </a:lnTo>
                  <a:lnTo>
                    <a:pt x="360" y="88"/>
                  </a:lnTo>
                  <a:lnTo>
                    <a:pt x="476" y="116"/>
                  </a:lnTo>
                  <a:lnTo>
                    <a:pt x="534" y="130"/>
                  </a:lnTo>
                  <a:lnTo>
                    <a:pt x="560" y="152"/>
                  </a:lnTo>
                  <a:lnTo>
                    <a:pt x="552" y="180"/>
                  </a:lnTo>
                  <a:lnTo>
                    <a:pt x="518" y="208"/>
                  </a:lnTo>
                  <a:lnTo>
                    <a:pt x="476" y="242"/>
                  </a:lnTo>
                  <a:lnTo>
                    <a:pt x="416" y="256"/>
                  </a:lnTo>
                  <a:lnTo>
                    <a:pt x="380" y="256"/>
                  </a:lnTo>
                  <a:lnTo>
                    <a:pt x="346" y="256"/>
                  </a:lnTo>
                  <a:lnTo>
                    <a:pt x="320" y="266"/>
                  </a:lnTo>
                  <a:lnTo>
                    <a:pt x="276" y="318"/>
                  </a:lnTo>
                  <a:lnTo>
                    <a:pt x="242" y="402"/>
                  </a:lnTo>
                  <a:lnTo>
                    <a:pt x="216" y="446"/>
                  </a:lnTo>
                  <a:lnTo>
                    <a:pt x="200" y="458"/>
                  </a:lnTo>
                  <a:lnTo>
                    <a:pt x="182" y="448"/>
                  </a:lnTo>
                  <a:lnTo>
                    <a:pt x="202" y="402"/>
                  </a:lnTo>
                  <a:lnTo>
                    <a:pt x="204" y="384"/>
                  </a:lnTo>
                  <a:lnTo>
                    <a:pt x="198" y="372"/>
                  </a:lnTo>
                  <a:lnTo>
                    <a:pt x="182" y="370"/>
                  </a:lnTo>
                  <a:lnTo>
                    <a:pt x="154" y="378"/>
                  </a:lnTo>
                  <a:lnTo>
                    <a:pt x="104" y="400"/>
                  </a:lnTo>
                  <a:lnTo>
                    <a:pt x="48" y="426"/>
                  </a:lnTo>
                  <a:lnTo>
                    <a:pt x="32" y="416"/>
                  </a:lnTo>
                  <a:lnTo>
                    <a:pt x="28" y="392"/>
                  </a:lnTo>
                </a:path>
              </a:pathLst>
            </a:custGeom>
            <a:solidFill>
              <a:srgbClr val="676767"/>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6" name="Freeform 10"/>
            <p:cNvSpPr>
              <a:spLocks/>
            </p:cNvSpPr>
            <p:nvPr/>
          </p:nvSpPr>
          <p:spPr bwMode="auto">
            <a:xfrm>
              <a:off x="6146800" y="2816225"/>
              <a:ext cx="1049338" cy="3132138"/>
            </a:xfrm>
            <a:custGeom>
              <a:avLst/>
              <a:gdLst/>
              <a:ahLst/>
              <a:cxnLst>
                <a:cxn ang="0">
                  <a:pos x="10" y="1950"/>
                </a:cxn>
                <a:cxn ang="0">
                  <a:pos x="0" y="1926"/>
                </a:cxn>
                <a:cxn ang="0">
                  <a:pos x="24" y="1626"/>
                </a:cxn>
                <a:cxn ang="0">
                  <a:pos x="56" y="1314"/>
                </a:cxn>
                <a:cxn ang="0">
                  <a:pos x="72" y="1214"/>
                </a:cxn>
                <a:cxn ang="0">
                  <a:pos x="104" y="1102"/>
                </a:cxn>
                <a:cxn ang="0">
                  <a:pos x="134" y="1008"/>
                </a:cxn>
                <a:cxn ang="0">
                  <a:pos x="164" y="934"/>
                </a:cxn>
                <a:cxn ang="0">
                  <a:pos x="194" y="832"/>
                </a:cxn>
                <a:cxn ang="0">
                  <a:pos x="218" y="676"/>
                </a:cxn>
                <a:cxn ang="0">
                  <a:pos x="224" y="592"/>
                </a:cxn>
                <a:cxn ang="0">
                  <a:pos x="224" y="554"/>
                </a:cxn>
                <a:cxn ang="0">
                  <a:pos x="222" y="520"/>
                </a:cxn>
                <a:cxn ang="0">
                  <a:pos x="180" y="398"/>
                </a:cxn>
                <a:cxn ang="0">
                  <a:pos x="128" y="276"/>
                </a:cxn>
                <a:cxn ang="0">
                  <a:pos x="96" y="202"/>
                </a:cxn>
                <a:cxn ang="0">
                  <a:pos x="80" y="158"/>
                </a:cxn>
                <a:cxn ang="0">
                  <a:pos x="24" y="150"/>
                </a:cxn>
                <a:cxn ang="0">
                  <a:pos x="142" y="46"/>
                </a:cxn>
                <a:cxn ang="0">
                  <a:pos x="140" y="122"/>
                </a:cxn>
                <a:cxn ang="0">
                  <a:pos x="148" y="186"/>
                </a:cxn>
                <a:cxn ang="0">
                  <a:pos x="194" y="318"/>
                </a:cxn>
                <a:cxn ang="0">
                  <a:pos x="218" y="418"/>
                </a:cxn>
                <a:cxn ang="0">
                  <a:pos x="236" y="466"/>
                </a:cxn>
                <a:cxn ang="0">
                  <a:pos x="262" y="494"/>
                </a:cxn>
                <a:cxn ang="0">
                  <a:pos x="304" y="468"/>
                </a:cxn>
                <a:cxn ang="0">
                  <a:pos x="344" y="426"/>
                </a:cxn>
                <a:cxn ang="0">
                  <a:pos x="452" y="304"/>
                </a:cxn>
                <a:cxn ang="0">
                  <a:pos x="512" y="218"/>
                </a:cxn>
                <a:cxn ang="0">
                  <a:pos x="576" y="142"/>
                </a:cxn>
                <a:cxn ang="0">
                  <a:pos x="608" y="86"/>
                </a:cxn>
                <a:cxn ang="0">
                  <a:pos x="618" y="0"/>
                </a:cxn>
                <a:cxn ang="0">
                  <a:pos x="660" y="226"/>
                </a:cxn>
                <a:cxn ang="0">
                  <a:pos x="608" y="166"/>
                </a:cxn>
                <a:cxn ang="0">
                  <a:pos x="568" y="210"/>
                </a:cxn>
                <a:cxn ang="0">
                  <a:pos x="504" y="294"/>
                </a:cxn>
                <a:cxn ang="0">
                  <a:pos x="424" y="394"/>
                </a:cxn>
                <a:cxn ang="0">
                  <a:pos x="362" y="472"/>
                </a:cxn>
                <a:cxn ang="0">
                  <a:pos x="290" y="548"/>
                </a:cxn>
                <a:cxn ang="0">
                  <a:pos x="256" y="644"/>
                </a:cxn>
                <a:cxn ang="0">
                  <a:pos x="250" y="698"/>
                </a:cxn>
                <a:cxn ang="0">
                  <a:pos x="246" y="778"/>
                </a:cxn>
                <a:cxn ang="0">
                  <a:pos x="260" y="890"/>
                </a:cxn>
                <a:cxn ang="0">
                  <a:pos x="276" y="982"/>
                </a:cxn>
                <a:cxn ang="0">
                  <a:pos x="284" y="1054"/>
                </a:cxn>
                <a:cxn ang="0">
                  <a:pos x="290" y="1090"/>
                </a:cxn>
                <a:cxn ang="0">
                  <a:pos x="292" y="1146"/>
                </a:cxn>
                <a:cxn ang="0">
                  <a:pos x="300" y="1198"/>
                </a:cxn>
                <a:cxn ang="0">
                  <a:pos x="304" y="1254"/>
                </a:cxn>
                <a:cxn ang="0">
                  <a:pos x="304" y="1302"/>
                </a:cxn>
                <a:cxn ang="0">
                  <a:pos x="300" y="1394"/>
                </a:cxn>
                <a:cxn ang="0">
                  <a:pos x="290" y="1564"/>
                </a:cxn>
                <a:cxn ang="0">
                  <a:pos x="286" y="1926"/>
                </a:cxn>
                <a:cxn ang="0">
                  <a:pos x="276" y="1948"/>
                </a:cxn>
                <a:cxn ang="0">
                  <a:pos x="234" y="1962"/>
                </a:cxn>
                <a:cxn ang="0">
                  <a:pos x="176" y="1970"/>
                </a:cxn>
                <a:cxn ang="0">
                  <a:pos x="116" y="1972"/>
                </a:cxn>
                <a:cxn ang="0">
                  <a:pos x="58" y="1964"/>
                </a:cxn>
                <a:cxn ang="0">
                  <a:pos x="10" y="1950"/>
                </a:cxn>
              </a:cxnLst>
              <a:rect l="0" t="0" r="r" b="b"/>
              <a:pathLst>
                <a:path w="661" h="1973">
                  <a:moveTo>
                    <a:pt x="10" y="1950"/>
                  </a:moveTo>
                  <a:lnTo>
                    <a:pt x="0" y="1926"/>
                  </a:lnTo>
                  <a:lnTo>
                    <a:pt x="24" y="1626"/>
                  </a:lnTo>
                  <a:lnTo>
                    <a:pt x="56" y="1314"/>
                  </a:lnTo>
                  <a:lnTo>
                    <a:pt x="72" y="1214"/>
                  </a:lnTo>
                  <a:lnTo>
                    <a:pt x="104" y="1102"/>
                  </a:lnTo>
                  <a:lnTo>
                    <a:pt x="134" y="1008"/>
                  </a:lnTo>
                  <a:lnTo>
                    <a:pt x="164" y="934"/>
                  </a:lnTo>
                  <a:lnTo>
                    <a:pt x="194" y="832"/>
                  </a:lnTo>
                  <a:lnTo>
                    <a:pt x="218" y="676"/>
                  </a:lnTo>
                  <a:lnTo>
                    <a:pt x="224" y="592"/>
                  </a:lnTo>
                  <a:lnTo>
                    <a:pt x="224" y="554"/>
                  </a:lnTo>
                  <a:lnTo>
                    <a:pt x="222" y="520"/>
                  </a:lnTo>
                  <a:lnTo>
                    <a:pt x="180" y="398"/>
                  </a:lnTo>
                  <a:lnTo>
                    <a:pt x="128" y="276"/>
                  </a:lnTo>
                  <a:lnTo>
                    <a:pt x="96" y="202"/>
                  </a:lnTo>
                  <a:lnTo>
                    <a:pt x="80" y="158"/>
                  </a:lnTo>
                  <a:lnTo>
                    <a:pt x="24" y="150"/>
                  </a:lnTo>
                  <a:lnTo>
                    <a:pt x="142" y="46"/>
                  </a:lnTo>
                  <a:lnTo>
                    <a:pt x="140" y="122"/>
                  </a:lnTo>
                  <a:lnTo>
                    <a:pt x="148" y="186"/>
                  </a:lnTo>
                  <a:lnTo>
                    <a:pt x="194" y="318"/>
                  </a:lnTo>
                  <a:lnTo>
                    <a:pt x="218" y="418"/>
                  </a:lnTo>
                  <a:lnTo>
                    <a:pt x="236" y="466"/>
                  </a:lnTo>
                  <a:lnTo>
                    <a:pt x="262" y="494"/>
                  </a:lnTo>
                  <a:lnTo>
                    <a:pt x="304" y="468"/>
                  </a:lnTo>
                  <a:lnTo>
                    <a:pt x="344" y="426"/>
                  </a:lnTo>
                  <a:lnTo>
                    <a:pt x="452" y="304"/>
                  </a:lnTo>
                  <a:lnTo>
                    <a:pt x="512" y="218"/>
                  </a:lnTo>
                  <a:lnTo>
                    <a:pt x="576" y="142"/>
                  </a:lnTo>
                  <a:lnTo>
                    <a:pt x="608" y="86"/>
                  </a:lnTo>
                  <a:lnTo>
                    <a:pt x="618" y="0"/>
                  </a:lnTo>
                  <a:lnTo>
                    <a:pt x="660" y="226"/>
                  </a:lnTo>
                  <a:lnTo>
                    <a:pt x="608" y="166"/>
                  </a:lnTo>
                  <a:lnTo>
                    <a:pt x="568" y="210"/>
                  </a:lnTo>
                  <a:lnTo>
                    <a:pt x="504" y="294"/>
                  </a:lnTo>
                  <a:lnTo>
                    <a:pt x="424" y="394"/>
                  </a:lnTo>
                  <a:lnTo>
                    <a:pt x="362" y="472"/>
                  </a:lnTo>
                  <a:lnTo>
                    <a:pt x="290" y="548"/>
                  </a:lnTo>
                  <a:lnTo>
                    <a:pt x="256" y="644"/>
                  </a:lnTo>
                  <a:lnTo>
                    <a:pt x="250" y="698"/>
                  </a:lnTo>
                  <a:lnTo>
                    <a:pt x="246" y="778"/>
                  </a:lnTo>
                  <a:lnTo>
                    <a:pt x="260" y="890"/>
                  </a:lnTo>
                  <a:lnTo>
                    <a:pt x="276" y="982"/>
                  </a:lnTo>
                  <a:lnTo>
                    <a:pt x="284" y="1054"/>
                  </a:lnTo>
                  <a:lnTo>
                    <a:pt x="290" y="1090"/>
                  </a:lnTo>
                  <a:lnTo>
                    <a:pt x="292" y="1146"/>
                  </a:lnTo>
                  <a:lnTo>
                    <a:pt x="300" y="1198"/>
                  </a:lnTo>
                  <a:lnTo>
                    <a:pt x="304" y="1254"/>
                  </a:lnTo>
                  <a:lnTo>
                    <a:pt x="304" y="1302"/>
                  </a:lnTo>
                  <a:lnTo>
                    <a:pt x="300" y="1394"/>
                  </a:lnTo>
                  <a:lnTo>
                    <a:pt x="290" y="1564"/>
                  </a:lnTo>
                  <a:lnTo>
                    <a:pt x="286" y="1926"/>
                  </a:lnTo>
                  <a:lnTo>
                    <a:pt x="276" y="1948"/>
                  </a:lnTo>
                  <a:lnTo>
                    <a:pt x="234" y="1962"/>
                  </a:lnTo>
                  <a:lnTo>
                    <a:pt x="176" y="1970"/>
                  </a:lnTo>
                  <a:lnTo>
                    <a:pt x="116" y="1972"/>
                  </a:lnTo>
                  <a:lnTo>
                    <a:pt x="58" y="1964"/>
                  </a:lnTo>
                  <a:lnTo>
                    <a:pt x="10" y="1950"/>
                  </a:lnTo>
                </a:path>
              </a:pathLst>
            </a:custGeom>
            <a:solidFill>
              <a:srgbClr val="A5A5A5"/>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7" name="Rectangle 11"/>
            <p:cNvSpPr>
              <a:spLocks noChangeArrowheads="1"/>
            </p:cNvSpPr>
            <p:nvPr/>
          </p:nvSpPr>
          <p:spPr bwMode="auto">
            <a:xfrm>
              <a:off x="6100763" y="2073275"/>
              <a:ext cx="490520" cy="366767"/>
            </a:xfrm>
            <a:prstGeom prst="rect">
              <a:avLst/>
            </a:prstGeom>
            <a:noFill/>
            <a:ln w="12700">
              <a:noFill/>
              <a:miter lim="800000"/>
              <a:headEnd/>
              <a:tailEnd/>
            </a:ln>
            <a:effectLst/>
          </p:spPr>
          <p:txBody>
            <a:bodyPr wrap="none" lIns="90488" tIns="44450" rIns="90488" bIns="44450">
              <a:spAutoFit/>
            </a:bodyPr>
            <a:lstStyle/>
            <a:p>
              <a:pPr defTabSz="762000" eaLnBrk="0" hangingPunct="0"/>
              <a:r>
                <a:rPr lang="nb-NO">
                  <a:solidFill>
                    <a:srgbClr val="FFFF00"/>
                  </a:solidFill>
                  <a:latin typeface="Arial" charset="0"/>
                </a:rPr>
                <a:t>AP</a:t>
              </a:r>
            </a:p>
          </p:txBody>
        </p:sp>
        <p:sp>
          <p:nvSpPr>
            <p:cNvPr id="352268" name="Rectangle 12"/>
            <p:cNvSpPr>
              <a:spLocks noChangeArrowheads="1"/>
            </p:cNvSpPr>
            <p:nvPr/>
          </p:nvSpPr>
          <p:spPr bwMode="auto">
            <a:xfrm>
              <a:off x="6227763" y="4883150"/>
              <a:ext cx="336632" cy="366767"/>
            </a:xfrm>
            <a:prstGeom prst="rect">
              <a:avLst/>
            </a:prstGeom>
            <a:noFill/>
            <a:ln w="12700">
              <a:noFill/>
              <a:miter lim="800000"/>
              <a:headEnd/>
              <a:tailEnd/>
            </a:ln>
            <a:effectLst/>
          </p:spPr>
          <p:txBody>
            <a:bodyPr wrap="none" lIns="90488" tIns="44450" rIns="90488" bIns="44450">
              <a:spAutoFit/>
            </a:bodyPr>
            <a:lstStyle/>
            <a:p>
              <a:pPr defTabSz="762000" eaLnBrk="0" hangingPunct="0"/>
              <a:r>
                <a:rPr lang="nb-NO">
                  <a:solidFill>
                    <a:srgbClr val="FFFF00"/>
                  </a:solidFill>
                  <a:latin typeface="Arial" charset="0"/>
                </a:rPr>
                <a:t>P</a:t>
              </a:r>
            </a:p>
          </p:txBody>
        </p:sp>
        <p:sp>
          <p:nvSpPr>
            <p:cNvPr id="352269" name="Rectangle 13"/>
            <p:cNvSpPr>
              <a:spLocks noChangeArrowheads="1"/>
            </p:cNvSpPr>
            <p:nvPr/>
          </p:nvSpPr>
          <p:spPr bwMode="auto">
            <a:xfrm>
              <a:off x="7354888" y="3184525"/>
              <a:ext cx="631584" cy="366767"/>
            </a:xfrm>
            <a:prstGeom prst="rect">
              <a:avLst/>
            </a:prstGeom>
            <a:noFill/>
            <a:ln w="12700">
              <a:noFill/>
              <a:miter lim="800000"/>
              <a:headEnd/>
              <a:tailEnd/>
            </a:ln>
            <a:effectLst/>
          </p:spPr>
          <p:txBody>
            <a:bodyPr wrap="none" lIns="90488" tIns="44450" rIns="90488" bIns="44450">
              <a:spAutoFit/>
            </a:bodyPr>
            <a:lstStyle/>
            <a:p>
              <a:pPr defTabSz="762000" eaLnBrk="0" hangingPunct="0"/>
              <a:r>
                <a:rPr lang="nb-NO">
                  <a:solidFill>
                    <a:srgbClr val="FFFF00"/>
                  </a:solidFill>
                  <a:latin typeface="Arial" charset="0"/>
                </a:rPr>
                <a:t>PDL</a:t>
              </a:r>
            </a:p>
          </p:txBody>
        </p:sp>
        <p:sp>
          <p:nvSpPr>
            <p:cNvPr id="352270" name="Line 14"/>
            <p:cNvSpPr>
              <a:spLocks noChangeShapeType="1"/>
            </p:cNvSpPr>
            <p:nvPr/>
          </p:nvSpPr>
          <p:spPr bwMode="auto">
            <a:xfrm>
              <a:off x="6157913" y="3160713"/>
              <a:ext cx="219075" cy="1809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1" name="Line 15"/>
            <p:cNvSpPr>
              <a:spLocks noChangeShapeType="1"/>
            </p:cNvSpPr>
            <p:nvPr/>
          </p:nvSpPr>
          <p:spPr bwMode="auto">
            <a:xfrm>
              <a:off x="6113463" y="3211513"/>
              <a:ext cx="285750" cy="1778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2" name="Line 16"/>
            <p:cNvSpPr>
              <a:spLocks noChangeShapeType="1"/>
            </p:cNvSpPr>
            <p:nvPr/>
          </p:nvSpPr>
          <p:spPr bwMode="auto">
            <a:xfrm>
              <a:off x="6078538" y="3259138"/>
              <a:ext cx="339725" cy="1873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3" name="Line 17"/>
            <p:cNvSpPr>
              <a:spLocks noChangeShapeType="1"/>
            </p:cNvSpPr>
            <p:nvPr/>
          </p:nvSpPr>
          <p:spPr bwMode="auto">
            <a:xfrm>
              <a:off x="6049963" y="3297238"/>
              <a:ext cx="393700" cy="2032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4" name="Line 18"/>
            <p:cNvSpPr>
              <a:spLocks noChangeShapeType="1"/>
            </p:cNvSpPr>
            <p:nvPr/>
          </p:nvSpPr>
          <p:spPr bwMode="auto">
            <a:xfrm>
              <a:off x="6024563" y="3344863"/>
              <a:ext cx="428625" cy="2032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5" name="Line 19"/>
            <p:cNvSpPr>
              <a:spLocks noChangeShapeType="1"/>
            </p:cNvSpPr>
            <p:nvPr/>
          </p:nvSpPr>
          <p:spPr bwMode="auto">
            <a:xfrm>
              <a:off x="6186488" y="3119438"/>
              <a:ext cx="155575" cy="1365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6" name="Line 20"/>
            <p:cNvSpPr>
              <a:spLocks noChangeShapeType="1"/>
            </p:cNvSpPr>
            <p:nvPr/>
          </p:nvSpPr>
          <p:spPr bwMode="auto">
            <a:xfrm flipH="1">
              <a:off x="6910388" y="3179763"/>
              <a:ext cx="234950" cy="1587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7" name="Line 21"/>
            <p:cNvSpPr>
              <a:spLocks noChangeShapeType="1"/>
            </p:cNvSpPr>
            <p:nvPr/>
          </p:nvSpPr>
          <p:spPr bwMode="auto">
            <a:xfrm flipH="1">
              <a:off x="6872288" y="3230563"/>
              <a:ext cx="276225" cy="1555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8" name="Line 22"/>
            <p:cNvSpPr>
              <a:spLocks noChangeShapeType="1"/>
            </p:cNvSpPr>
            <p:nvPr/>
          </p:nvSpPr>
          <p:spPr bwMode="auto">
            <a:xfrm flipH="1">
              <a:off x="6840538" y="3287713"/>
              <a:ext cx="317500" cy="1397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9" name="Line 23"/>
            <p:cNvSpPr>
              <a:spLocks noChangeShapeType="1"/>
            </p:cNvSpPr>
            <p:nvPr/>
          </p:nvSpPr>
          <p:spPr bwMode="auto">
            <a:xfrm flipH="1">
              <a:off x="6802438" y="3332163"/>
              <a:ext cx="355600" cy="1397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0" name="Line 24"/>
            <p:cNvSpPr>
              <a:spLocks noChangeShapeType="1"/>
            </p:cNvSpPr>
            <p:nvPr/>
          </p:nvSpPr>
          <p:spPr bwMode="auto">
            <a:xfrm flipH="1">
              <a:off x="6754813" y="3376613"/>
              <a:ext cx="409575" cy="1555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1" name="Line 25"/>
            <p:cNvSpPr>
              <a:spLocks noChangeShapeType="1"/>
            </p:cNvSpPr>
            <p:nvPr/>
          </p:nvSpPr>
          <p:spPr bwMode="auto">
            <a:xfrm flipH="1">
              <a:off x="6961188" y="3106738"/>
              <a:ext cx="168275" cy="1619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2" name="Line 26"/>
            <p:cNvSpPr>
              <a:spLocks noChangeShapeType="1"/>
            </p:cNvSpPr>
            <p:nvPr/>
          </p:nvSpPr>
          <p:spPr bwMode="auto">
            <a:xfrm>
              <a:off x="6113463" y="3446463"/>
              <a:ext cx="371475" cy="1460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3" name="Line 27"/>
            <p:cNvSpPr>
              <a:spLocks noChangeShapeType="1"/>
            </p:cNvSpPr>
            <p:nvPr/>
          </p:nvSpPr>
          <p:spPr bwMode="auto">
            <a:xfrm flipV="1">
              <a:off x="6586538" y="3684588"/>
              <a:ext cx="219075" cy="381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4" name="Line 28"/>
            <p:cNvSpPr>
              <a:spLocks noChangeShapeType="1"/>
            </p:cNvSpPr>
            <p:nvPr/>
          </p:nvSpPr>
          <p:spPr bwMode="auto">
            <a:xfrm flipV="1">
              <a:off x="6608763" y="3643313"/>
              <a:ext cx="250825" cy="444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5" name="Line 29"/>
            <p:cNvSpPr>
              <a:spLocks noChangeShapeType="1"/>
            </p:cNvSpPr>
            <p:nvPr/>
          </p:nvSpPr>
          <p:spPr bwMode="auto">
            <a:xfrm flipV="1">
              <a:off x="6640513" y="3589338"/>
              <a:ext cx="298450" cy="666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6" name="Line 30"/>
            <p:cNvSpPr>
              <a:spLocks noChangeShapeType="1"/>
            </p:cNvSpPr>
            <p:nvPr/>
          </p:nvSpPr>
          <p:spPr bwMode="auto">
            <a:xfrm flipV="1">
              <a:off x="6662738" y="3522663"/>
              <a:ext cx="355600" cy="984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7" name="Line 31"/>
            <p:cNvSpPr>
              <a:spLocks noChangeShapeType="1"/>
            </p:cNvSpPr>
            <p:nvPr/>
          </p:nvSpPr>
          <p:spPr bwMode="auto">
            <a:xfrm flipV="1">
              <a:off x="6710363" y="3452813"/>
              <a:ext cx="377825" cy="1270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8" name="Line 32"/>
            <p:cNvSpPr>
              <a:spLocks noChangeShapeType="1"/>
            </p:cNvSpPr>
            <p:nvPr/>
          </p:nvSpPr>
          <p:spPr bwMode="auto">
            <a:xfrm flipV="1">
              <a:off x="6583363" y="3729038"/>
              <a:ext cx="171450" cy="254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9" name="Line 33"/>
            <p:cNvSpPr>
              <a:spLocks noChangeShapeType="1"/>
            </p:cNvSpPr>
            <p:nvPr/>
          </p:nvSpPr>
          <p:spPr bwMode="auto">
            <a:xfrm>
              <a:off x="6176963" y="3503613"/>
              <a:ext cx="311150" cy="1270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0" name="Line 34"/>
            <p:cNvSpPr>
              <a:spLocks noChangeShapeType="1"/>
            </p:cNvSpPr>
            <p:nvPr/>
          </p:nvSpPr>
          <p:spPr bwMode="auto">
            <a:xfrm>
              <a:off x="6243638" y="3576638"/>
              <a:ext cx="254000" cy="1047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1" name="Line 35"/>
            <p:cNvSpPr>
              <a:spLocks noChangeShapeType="1"/>
            </p:cNvSpPr>
            <p:nvPr/>
          </p:nvSpPr>
          <p:spPr bwMode="auto">
            <a:xfrm>
              <a:off x="6284913" y="3640138"/>
              <a:ext cx="212725" cy="889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2" name="Line 36"/>
            <p:cNvSpPr>
              <a:spLocks noChangeShapeType="1"/>
            </p:cNvSpPr>
            <p:nvPr/>
          </p:nvSpPr>
          <p:spPr bwMode="auto">
            <a:xfrm>
              <a:off x="6451600" y="2884488"/>
              <a:ext cx="442913" cy="3238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3" name="Line 37"/>
            <p:cNvSpPr>
              <a:spLocks noChangeShapeType="1"/>
            </p:cNvSpPr>
            <p:nvPr/>
          </p:nvSpPr>
          <p:spPr bwMode="auto">
            <a:xfrm>
              <a:off x="6383338" y="2935288"/>
              <a:ext cx="481013" cy="306388"/>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4" name="Line 38"/>
            <p:cNvSpPr>
              <a:spLocks noChangeShapeType="1"/>
            </p:cNvSpPr>
            <p:nvPr/>
          </p:nvSpPr>
          <p:spPr bwMode="auto">
            <a:xfrm>
              <a:off x="6386513" y="3011488"/>
              <a:ext cx="449263" cy="2635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5" name="Line 39"/>
            <p:cNvSpPr>
              <a:spLocks noChangeShapeType="1"/>
            </p:cNvSpPr>
            <p:nvPr/>
          </p:nvSpPr>
          <p:spPr bwMode="auto">
            <a:xfrm>
              <a:off x="6386513" y="3087688"/>
              <a:ext cx="427038" cy="2270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6" name="Line 40"/>
            <p:cNvSpPr>
              <a:spLocks noChangeShapeType="1"/>
            </p:cNvSpPr>
            <p:nvPr/>
          </p:nvSpPr>
          <p:spPr bwMode="auto">
            <a:xfrm>
              <a:off x="6389688" y="3154363"/>
              <a:ext cx="428625" cy="2032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7" name="Line 41"/>
            <p:cNvSpPr>
              <a:spLocks noChangeShapeType="1"/>
            </p:cNvSpPr>
            <p:nvPr/>
          </p:nvSpPr>
          <p:spPr bwMode="auto">
            <a:xfrm>
              <a:off x="6503988" y="2838450"/>
              <a:ext cx="412750" cy="3413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8" name="Line 42"/>
            <p:cNvSpPr>
              <a:spLocks noChangeShapeType="1"/>
            </p:cNvSpPr>
            <p:nvPr/>
          </p:nvSpPr>
          <p:spPr bwMode="auto">
            <a:xfrm>
              <a:off x="6421438" y="3236913"/>
              <a:ext cx="371475" cy="1460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9" name="Line 43"/>
            <p:cNvSpPr>
              <a:spLocks noChangeShapeType="1"/>
            </p:cNvSpPr>
            <p:nvPr/>
          </p:nvSpPr>
          <p:spPr bwMode="auto">
            <a:xfrm>
              <a:off x="6437313" y="3289300"/>
              <a:ext cx="311150" cy="1270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0" name="Line 44"/>
            <p:cNvSpPr>
              <a:spLocks noChangeShapeType="1"/>
            </p:cNvSpPr>
            <p:nvPr/>
          </p:nvSpPr>
          <p:spPr bwMode="auto">
            <a:xfrm>
              <a:off x="6465888" y="3348038"/>
              <a:ext cx="254000" cy="1047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1" name="Line 45"/>
            <p:cNvSpPr>
              <a:spLocks noChangeShapeType="1"/>
            </p:cNvSpPr>
            <p:nvPr/>
          </p:nvSpPr>
          <p:spPr bwMode="auto">
            <a:xfrm>
              <a:off x="6469063" y="3397250"/>
              <a:ext cx="212725" cy="889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2" name="Line 46"/>
            <p:cNvSpPr>
              <a:spLocks noChangeShapeType="1"/>
            </p:cNvSpPr>
            <p:nvPr/>
          </p:nvSpPr>
          <p:spPr bwMode="auto">
            <a:xfrm>
              <a:off x="6853238" y="2613025"/>
              <a:ext cx="219075" cy="1809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3" name="Line 47"/>
            <p:cNvSpPr>
              <a:spLocks noChangeShapeType="1"/>
            </p:cNvSpPr>
            <p:nvPr/>
          </p:nvSpPr>
          <p:spPr bwMode="auto">
            <a:xfrm>
              <a:off x="6804025" y="2630488"/>
              <a:ext cx="285750" cy="2349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4" name="Line 48"/>
            <p:cNvSpPr>
              <a:spLocks noChangeShapeType="1"/>
            </p:cNvSpPr>
            <p:nvPr/>
          </p:nvSpPr>
          <p:spPr bwMode="auto">
            <a:xfrm>
              <a:off x="6759575" y="2649538"/>
              <a:ext cx="339725" cy="306388"/>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5" name="Line 49"/>
            <p:cNvSpPr>
              <a:spLocks noChangeShapeType="1"/>
            </p:cNvSpPr>
            <p:nvPr/>
          </p:nvSpPr>
          <p:spPr bwMode="auto">
            <a:xfrm>
              <a:off x="6721475" y="2682875"/>
              <a:ext cx="346075" cy="3032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6" name="Line 50"/>
            <p:cNvSpPr>
              <a:spLocks noChangeShapeType="1"/>
            </p:cNvSpPr>
            <p:nvPr/>
          </p:nvSpPr>
          <p:spPr bwMode="auto">
            <a:xfrm>
              <a:off x="6677025" y="2716213"/>
              <a:ext cx="376238" cy="3175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7" name="Line 51"/>
            <p:cNvSpPr>
              <a:spLocks noChangeShapeType="1"/>
            </p:cNvSpPr>
            <p:nvPr/>
          </p:nvSpPr>
          <p:spPr bwMode="auto">
            <a:xfrm>
              <a:off x="6934200" y="2614613"/>
              <a:ext cx="98425" cy="984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8" name="Line 52"/>
            <p:cNvSpPr>
              <a:spLocks noChangeShapeType="1"/>
            </p:cNvSpPr>
            <p:nvPr/>
          </p:nvSpPr>
          <p:spPr bwMode="auto">
            <a:xfrm>
              <a:off x="6632575" y="2741613"/>
              <a:ext cx="376238" cy="3413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9" name="Line 53"/>
            <p:cNvSpPr>
              <a:spLocks noChangeShapeType="1"/>
            </p:cNvSpPr>
            <p:nvPr/>
          </p:nvSpPr>
          <p:spPr bwMode="auto">
            <a:xfrm>
              <a:off x="6581775" y="2765425"/>
              <a:ext cx="392113" cy="3365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10" name="Line 54"/>
            <p:cNvSpPr>
              <a:spLocks noChangeShapeType="1"/>
            </p:cNvSpPr>
            <p:nvPr/>
          </p:nvSpPr>
          <p:spPr bwMode="auto">
            <a:xfrm>
              <a:off x="6548438" y="2800350"/>
              <a:ext cx="392113" cy="3333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11" name="Line 55"/>
            <p:cNvSpPr>
              <a:spLocks noChangeShapeType="1"/>
            </p:cNvSpPr>
            <p:nvPr/>
          </p:nvSpPr>
          <p:spPr bwMode="auto">
            <a:xfrm>
              <a:off x="6489700" y="3468688"/>
              <a:ext cx="136525" cy="508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12" name="Oval 56"/>
            <p:cNvSpPr>
              <a:spLocks noChangeArrowheads="1"/>
            </p:cNvSpPr>
            <p:nvPr/>
          </p:nvSpPr>
          <p:spPr bwMode="auto">
            <a:xfrm>
              <a:off x="6410325" y="43926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3" name="Oval 57"/>
            <p:cNvSpPr>
              <a:spLocks noChangeArrowheads="1"/>
            </p:cNvSpPr>
            <p:nvPr/>
          </p:nvSpPr>
          <p:spPr bwMode="auto">
            <a:xfrm>
              <a:off x="6867525" y="2640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4" name="Oval 58"/>
            <p:cNvSpPr>
              <a:spLocks noChangeArrowheads="1"/>
            </p:cNvSpPr>
            <p:nvPr/>
          </p:nvSpPr>
          <p:spPr bwMode="auto">
            <a:xfrm>
              <a:off x="7019925" y="2792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5" name="Oval 59"/>
            <p:cNvSpPr>
              <a:spLocks noChangeArrowheads="1"/>
            </p:cNvSpPr>
            <p:nvPr/>
          </p:nvSpPr>
          <p:spPr bwMode="auto">
            <a:xfrm>
              <a:off x="6943725" y="3173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6" name="Oval 60"/>
            <p:cNvSpPr>
              <a:spLocks noChangeArrowheads="1"/>
            </p:cNvSpPr>
            <p:nvPr/>
          </p:nvSpPr>
          <p:spPr bwMode="auto">
            <a:xfrm>
              <a:off x="7096125" y="2411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7" name="Oval 61"/>
            <p:cNvSpPr>
              <a:spLocks noChangeArrowheads="1"/>
            </p:cNvSpPr>
            <p:nvPr/>
          </p:nvSpPr>
          <p:spPr bwMode="auto">
            <a:xfrm>
              <a:off x="6410325" y="3021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8" name="Oval 62"/>
            <p:cNvSpPr>
              <a:spLocks noChangeArrowheads="1"/>
            </p:cNvSpPr>
            <p:nvPr/>
          </p:nvSpPr>
          <p:spPr bwMode="auto">
            <a:xfrm>
              <a:off x="6181725" y="33258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9" name="Oval 63"/>
            <p:cNvSpPr>
              <a:spLocks noChangeArrowheads="1"/>
            </p:cNvSpPr>
            <p:nvPr/>
          </p:nvSpPr>
          <p:spPr bwMode="auto">
            <a:xfrm>
              <a:off x="6638925" y="35036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0" name="Oval 64"/>
            <p:cNvSpPr>
              <a:spLocks noChangeArrowheads="1"/>
            </p:cNvSpPr>
            <p:nvPr/>
          </p:nvSpPr>
          <p:spPr bwMode="auto">
            <a:xfrm>
              <a:off x="6410325" y="2792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1" name="Oval 65"/>
            <p:cNvSpPr>
              <a:spLocks noChangeArrowheads="1"/>
            </p:cNvSpPr>
            <p:nvPr/>
          </p:nvSpPr>
          <p:spPr bwMode="auto">
            <a:xfrm>
              <a:off x="6486525" y="27162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2" name="Oval 66"/>
            <p:cNvSpPr>
              <a:spLocks noChangeArrowheads="1"/>
            </p:cNvSpPr>
            <p:nvPr/>
          </p:nvSpPr>
          <p:spPr bwMode="auto">
            <a:xfrm>
              <a:off x="6562725" y="26781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3" name="Oval 67"/>
            <p:cNvSpPr>
              <a:spLocks noChangeArrowheads="1"/>
            </p:cNvSpPr>
            <p:nvPr/>
          </p:nvSpPr>
          <p:spPr bwMode="auto">
            <a:xfrm>
              <a:off x="6486525" y="48498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4" name="Oval 68"/>
            <p:cNvSpPr>
              <a:spLocks noChangeArrowheads="1"/>
            </p:cNvSpPr>
            <p:nvPr/>
          </p:nvSpPr>
          <p:spPr bwMode="auto">
            <a:xfrm>
              <a:off x="6486525" y="4545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5" name="Oval 69"/>
            <p:cNvSpPr>
              <a:spLocks noChangeArrowheads="1"/>
            </p:cNvSpPr>
            <p:nvPr/>
          </p:nvSpPr>
          <p:spPr bwMode="auto">
            <a:xfrm>
              <a:off x="6410325" y="46212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6" name="Oval 70"/>
            <p:cNvSpPr>
              <a:spLocks noChangeArrowheads="1"/>
            </p:cNvSpPr>
            <p:nvPr/>
          </p:nvSpPr>
          <p:spPr bwMode="auto">
            <a:xfrm>
              <a:off x="6334125" y="47736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7" name="Oval 71"/>
            <p:cNvSpPr>
              <a:spLocks noChangeArrowheads="1"/>
            </p:cNvSpPr>
            <p:nvPr/>
          </p:nvSpPr>
          <p:spPr bwMode="auto">
            <a:xfrm>
              <a:off x="6334125" y="5459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8" name="Oval 72"/>
            <p:cNvSpPr>
              <a:spLocks noChangeArrowheads="1"/>
            </p:cNvSpPr>
            <p:nvPr/>
          </p:nvSpPr>
          <p:spPr bwMode="auto">
            <a:xfrm>
              <a:off x="6410325" y="5307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9" name="Oval 73"/>
            <p:cNvSpPr>
              <a:spLocks noChangeArrowheads="1"/>
            </p:cNvSpPr>
            <p:nvPr/>
          </p:nvSpPr>
          <p:spPr bwMode="auto">
            <a:xfrm>
              <a:off x="7324725" y="2259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grpSp>
      <p:sp>
        <p:nvSpPr>
          <p:cNvPr id="76" name="TextBox 75"/>
          <p:cNvSpPr txBox="1"/>
          <p:nvPr/>
        </p:nvSpPr>
        <p:spPr>
          <a:xfrm>
            <a:off x="6228184" y="5229200"/>
            <a:ext cx="312906" cy="369332"/>
          </a:xfrm>
          <a:prstGeom prst="rect">
            <a:avLst/>
          </a:prstGeom>
          <a:solidFill>
            <a:schemeClr val="accent4">
              <a:lumMod val="75000"/>
            </a:schemeClr>
          </a:solidFill>
          <a:effectLst>
            <a:outerShdw blurRad="50800" dist="50800" dir="4680000" algn="ctr" rotWithShape="0">
              <a:srgbClr val="000000">
                <a:alpha val="43137"/>
              </a:srgbClr>
            </a:outerShdw>
          </a:effectLst>
        </p:spPr>
        <p:txBody>
          <a:bodyPr wrap="none" rtlCol="0">
            <a:spAutoFit/>
          </a:bodyPr>
          <a:lstStyle/>
          <a:p>
            <a:r>
              <a:rPr lang="nb-NO" dirty="0" smtClean="0"/>
              <a:t>1</a:t>
            </a:r>
            <a:endParaRPr lang="nb-NO" dirty="0"/>
          </a:p>
        </p:txBody>
      </p:sp>
      <p:sp>
        <p:nvSpPr>
          <p:cNvPr id="80" name="TextBox 79"/>
          <p:cNvSpPr txBox="1"/>
          <p:nvPr/>
        </p:nvSpPr>
        <p:spPr>
          <a:xfrm>
            <a:off x="6588224" y="2924944"/>
            <a:ext cx="312906" cy="369332"/>
          </a:xfrm>
          <a:prstGeom prst="rect">
            <a:avLst/>
          </a:prstGeom>
          <a:solidFill>
            <a:schemeClr val="accent4">
              <a:lumMod val="75000"/>
            </a:schemeClr>
          </a:solidFill>
          <a:effectLst>
            <a:outerShdw blurRad="50800" dist="50800" dir="4680000" algn="ctr" rotWithShape="0">
              <a:srgbClr val="000000">
                <a:alpha val="43137"/>
              </a:srgbClr>
            </a:outerShdw>
          </a:effectLst>
        </p:spPr>
        <p:txBody>
          <a:bodyPr wrap="none" rtlCol="0">
            <a:spAutoFit/>
          </a:bodyPr>
          <a:lstStyle/>
          <a:p>
            <a:r>
              <a:rPr lang="nb-NO" dirty="0" smtClean="0"/>
              <a:t>2</a:t>
            </a:r>
            <a:endParaRPr lang="nb-NO" dirty="0"/>
          </a:p>
        </p:txBody>
      </p:sp>
      <p:sp>
        <p:nvSpPr>
          <p:cNvPr id="81" name="TextBox 80"/>
          <p:cNvSpPr txBox="1"/>
          <p:nvPr/>
        </p:nvSpPr>
        <p:spPr>
          <a:xfrm>
            <a:off x="6228184" y="2420888"/>
            <a:ext cx="312906" cy="369332"/>
          </a:xfrm>
          <a:prstGeom prst="rect">
            <a:avLst/>
          </a:prstGeom>
          <a:solidFill>
            <a:schemeClr val="accent4">
              <a:lumMod val="75000"/>
            </a:schemeClr>
          </a:solidFill>
          <a:effectLst>
            <a:outerShdw blurRad="50800" dist="50800" dir="4680000" algn="ctr" rotWithShape="0">
              <a:srgbClr val="000000">
                <a:alpha val="43137"/>
              </a:srgbClr>
            </a:outerShdw>
          </a:effectLst>
        </p:spPr>
        <p:txBody>
          <a:bodyPr wrap="none" rtlCol="0">
            <a:spAutoFit/>
          </a:bodyPr>
          <a:lstStyle/>
          <a:p>
            <a:r>
              <a:rPr lang="nb-NO" dirty="0" smtClean="0"/>
              <a:t>3</a:t>
            </a:r>
            <a:endParaRPr lang="nb-NO" dirty="0"/>
          </a:p>
        </p:txBody>
      </p:sp>
      <p:sp>
        <p:nvSpPr>
          <p:cNvPr id="82" name="TextBox 81"/>
          <p:cNvSpPr txBox="1"/>
          <p:nvPr/>
        </p:nvSpPr>
        <p:spPr>
          <a:xfrm>
            <a:off x="7452320" y="1988840"/>
            <a:ext cx="312906" cy="369332"/>
          </a:xfrm>
          <a:prstGeom prst="rect">
            <a:avLst/>
          </a:prstGeom>
          <a:solidFill>
            <a:schemeClr val="accent4">
              <a:lumMod val="75000"/>
            </a:schemeClr>
          </a:solidFill>
          <a:effectLst>
            <a:outerShdw blurRad="50800" dist="50800" dir="4680000" algn="ctr" rotWithShape="0">
              <a:srgbClr val="000000">
                <a:alpha val="43137"/>
              </a:srgbClr>
            </a:outerShdw>
          </a:effectLst>
        </p:spPr>
        <p:txBody>
          <a:bodyPr wrap="none" rtlCol="0">
            <a:spAutoFit/>
          </a:bodyPr>
          <a:lstStyle/>
          <a:p>
            <a:r>
              <a:rPr lang="nb-NO" dirty="0" smtClean="0"/>
              <a:t>4</a:t>
            </a:r>
            <a:endParaRPr lang="nb-NO" dirty="0"/>
          </a:p>
        </p:txBody>
      </p:sp>
      <p:graphicFrame>
        <p:nvGraphicFramePr>
          <p:cNvPr id="48130" name="Object 2"/>
          <p:cNvGraphicFramePr>
            <a:graphicFrameLocks noChangeAspect="1"/>
          </p:cNvGraphicFramePr>
          <p:nvPr/>
        </p:nvGraphicFramePr>
        <p:xfrm>
          <a:off x="1259632" y="1484784"/>
          <a:ext cx="3427413" cy="4570412"/>
        </p:xfrm>
        <a:graphic>
          <a:graphicData uri="http://schemas.openxmlformats.org/presentationml/2006/ole">
            <p:oleObj spid="_x0000_s75778" name="Presentation" r:id="rId3" imgW="3427367" imgH="4570340" progId="PowerPoint.Show.8">
              <p:embed/>
            </p:oleObj>
          </a:graphicData>
        </a:graphic>
      </p:graphicFrame>
      <p:sp>
        <p:nvSpPr>
          <p:cNvPr id="84" name="Curved Down Arrow 83"/>
          <p:cNvSpPr/>
          <p:nvPr/>
        </p:nvSpPr>
        <p:spPr>
          <a:xfrm rot="11934907" flipV="1">
            <a:off x="3369857" y="1819520"/>
            <a:ext cx="3061284" cy="645637"/>
          </a:xfrm>
          <a:prstGeom prst="curvedDownArrow">
            <a:avLst>
              <a:gd name="adj1" fmla="val 25000"/>
              <a:gd name="adj2" fmla="val 48069"/>
              <a:gd name="adj3" fmla="val 2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85" name="Curved Down Arrow 84"/>
          <p:cNvSpPr/>
          <p:nvPr/>
        </p:nvSpPr>
        <p:spPr>
          <a:xfrm rot="5888622" flipV="1">
            <a:off x="-96638" y="3060499"/>
            <a:ext cx="2434012" cy="645637"/>
          </a:xfrm>
          <a:prstGeom prst="curvedDownArrow">
            <a:avLst>
              <a:gd name="adj1" fmla="val 25000"/>
              <a:gd name="adj2" fmla="val 48069"/>
              <a:gd name="adj3" fmla="val 2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87" name="TextBox 86"/>
          <p:cNvSpPr txBox="1"/>
          <p:nvPr/>
        </p:nvSpPr>
        <p:spPr>
          <a:xfrm>
            <a:off x="899592" y="6165304"/>
            <a:ext cx="7233583" cy="646331"/>
          </a:xfrm>
          <a:prstGeom prst="rect">
            <a:avLst/>
          </a:prstGeom>
          <a:noFill/>
        </p:spPr>
        <p:txBody>
          <a:bodyPr wrap="none" rtlCol="0">
            <a:spAutoFit/>
          </a:bodyPr>
          <a:lstStyle/>
          <a:p>
            <a:r>
              <a:rPr lang="nb-NO" dirty="0" smtClean="0">
                <a:solidFill>
                  <a:srgbClr val="FFFF00"/>
                </a:solidFill>
              </a:rPr>
              <a:t>From </a:t>
            </a:r>
            <a:r>
              <a:rPr lang="nb-NO" dirty="0" err="1" smtClean="0">
                <a:solidFill>
                  <a:srgbClr val="FFFF00"/>
                </a:solidFill>
              </a:rPr>
              <a:t>Siqueira</a:t>
            </a:r>
            <a:r>
              <a:rPr lang="nb-NO" dirty="0" smtClean="0">
                <a:solidFill>
                  <a:srgbClr val="FFFF00"/>
                </a:solidFill>
              </a:rPr>
              <a:t> in Ørstavik &amp; Pitt Ford: </a:t>
            </a:r>
            <a:r>
              <a:rPr lang="nb-NO" dirty="0" err="1" smtClean="0">
                <a:solidFill>
                  <a:srgbClr val="FFFF00"/>
                </a:solidFill>
              </a:rPr>
              <a:t>Essential</a:t>
            </a:r>
            <a:r>
              <a:rPr lang="nb-NO" dirty="0" smtClean="0">
                <a:solidFill>
                  <a:srgbClr val="FFFF00"/>
                </a:solidFill>
              </a:rPr>
              <a:t> </a:t>
            </a:r>
            <a:r>
              <a:rPr lang="nb-NO" dirty="0" err="1" smtClean="0">
                <a:solidFill>
                  <a:srgbClr val="FFFF00"/>
                </a:solidFill>
              </a:rPr>
              <a:t>Endodontology</a:t>
            </a:r>
            <a:r>
              <a:rPr lang="nb-NO" dirty="0" smtClean="0">
                <a:solidFill>
                  <a:srgbClr val="FFFF00"/>
                </a:solidFill>
              </a:rPr>
              <a:t>, 2008</a:t>
            </a:r>
          </a:p>
          <a:p>
            <a:r>
              <a:rPr lang="nb-NO" dirty="0" smtClean="0">
                <a:solidFill>
                  <a:srgbClr val="FFFF00"/>
                </a:solidFill>
              </a:rPr>
              <a:t>Problem </a:t>
            </a:r>
            <a:r>
              <a:rPr lang="nb-NO" dirty="0" err="1" smtClean="0">
                <a:solidFill>
                  <a:srgbClr val="FFFF00"/>
                </a:solidFill>
              </a:rPr>
              <a:t>mainly</a:t>
            </a:r>
            <a:r>
              <a:rPr lang="nb-NO" dirty="0" smtClean="0">
                <a:solidFill>
                  <a:srgbClr val="FFFF00"/>
                </a:solidFill>
              </a:rPr>
              <a:t> in location, </a:t>
            </a:r>
            <a:r>
              <a:rPr lang="nb-NO" dirty="0" err="1" smtClean="0">
                <a:solidFill>
                  <a:srgbClr val="FFFF00"/>
                </a:solidFill>
              </a:rPr>
              <a:t>secondarily</a:t>
            </a:r>
            <a:r>
              <a:rPr lang="nb-NO" dirty="0" smtClean="0">
                <a:solidFill>
                  <a:srgbClr val="FFFF00"/>
                </a:solidFill>
              </a:rPr>
              <a:t> in </a:t>
            </a:r>
            <a:r>
              <a:rPr lang="nb-NO" dirty="0" err="1" smtClean="0">
                <a:solidFill>
                  <a:srgbClr val="FFFF00"/>
                </a:solidFill>
              </a:rPr>
              <a:t>resistance</a:t>
            </a:r>
            <a:endParaRPr lang="nb-NO" dirty="0">
              <a:solidFill>
                <a:srgbClr val="FFFF00"/>
              </a:solidFill>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331" name="Rectangle 75"/>
          <p:cNvSpPr>
            <a:spLocks noChangeArrowheads="1"/>
          </p:cNvSpPr>
          <p:nvPr/>
        </p:nvSpPr>
        <p:spPr bwMode="auto">
          <a:xfrm>
            <a:off x="533400" y="1981200"/>
            <a:ext cx="4724400" cy="2859757"/>
          </a:xfrm>
          <a:prstGeom prst="rect">
            <a:avLst/>
          </a:prstGeom>
          <a:noFill/>
          <a:ln w="12700">
            <a:noFill/>
            <a:miter lim="800000"/>
            <a:headEnd/>
            <a:tailEnd/>
          </a:ln>
          <a:effectLst/>
        </p:spPr>
        <p:txBody>
          <a:bodyPr lIns="90488" tIns="44450" rIns="90488" bIns="44450">
            <a:spAutoFit/>
          </a:bodyPr>
          <a:lstStyle/>
          <a:p>
            <a:pPr marL="342900" indent="-342900" defTabSz="762000" eaLnBrk="0" hangingPunct="0">
              <a:buAutoNum type="arabicPeriod"/>
            </a:pPr>
            <a:r>
              <a:rPr lang="nb-NO" sz="3600" dirty="0" err="1" smtClean="0">
                <a:solidFill>
                  <a:srgbClr val="FFFF00"/>
                </a:solidFill>
                <a:latin typeface="Arial" charset="0"/>
              </a:rPr>
              <a:t>Instrumentation</a:t>
            </a:r>
            <a:r>
              <a:rPr lang="nb-NO" sz="3600" dirty="0" smtClean="0">
                <a:solidFill>
                  <a:srgbClr val="FFFF00"/>
                </a:solidFill>
                <a:latin typeface="Arial" charset="0"/>
              </a:rPr>
              <a:t> and </a:t>
            </a:r>
            <a:r>
              <a:rPr lang="nb-NO" sz="3600" dirty="0" err="1" smtClean="0">
                <a:solidFill>
                  <a:srgbClr val="FFFF00"/>
                </a:solidFill>
                <a:latin typeface="Arial" charset="0"/>
              </a:rPr>
              <a:t>irrigation</a:t>
            </a:r>
            <a:endParaRPr lang="nb-NO" sz="3600" dirty="0" smtClean="0">
              <a:solidFill>
                <a:srgbClr val="FFFF00"/>
              </a:solidFill>
              <a:latin typeface="Arial" charset="0"/>
            </a:endParaRPr>
          </a:p>
          <a:p>
            <a:pPr marL="342900" indent="-342900" defTabSz="762000" eaLnBrk="0" hangingPunct="0">
              <a:buAutoNum type="arabicPeriod"/>
            </a:pPr>
            <a:r>
              <a:rPr lang="nb-NO" sz="3600" dirty="0" smtClean="0">
                <a:solidFill>
                  <a:srgbClr val="FFFF00"/>
                </a:solidFill>
              </a:rPr>
              <a:t>Dressing and </a:t>
            </a:r>
            <a:r>
              <a:rPr lang="nb-NO" sz="3600" dirty="0" err="1" smtClean="0">
                <a:solidFill>
                  <a:srgbClr val="FFFF00"/>
                </a:solidFill>
              </a:rPr>
              <a:t>time-dependent</a:t>
            </a:r>
            <a:r>
              <a:rPr lang="nb-NO" sz="3600" dirty="0" smtClean="0">
                <a:solidFill>
                  <a:srgbClr val="FFFF00"/>
                </a:solidFill>
              </a:rPr>
              <a:t> killing</a:t>
            </a:r>
          </a:p>
          <a:p>
            <a:pPr marL="342900" indent="-342900" defTabSz="762000" eaLnBrk="0" hangingPunct="0">
              <a:buAutoNum type="arabicPeriod"/>
            </a:pPr>
            <a:r>
              <a:rPr lang="nb-NO" sz="3600" dirty="0" err="1" smtClean="0">
                <a:solidFill>
                  <a:srgbClr val="FFFF99"/>
                </a:solidFill>
                <a:latin typeface="Arial" charset="0"/>
              </a:rPr>
              <a:t>Obturation</a:t>
            </a:r>
            <a:r>
              <a:rPr lang="nb-NO" sz="3600" dirty="0" smtClean="0">
                <a:solidFill>
                  <a:srgbClr val="FFFF99"/>
                </a:solidFill>
                <a:latin typeface="Arial" charset="0"/>
              </a:rPr>
              <a:t> </a:t>
            </a:r>
            <a:endParaRPr lang="nb-NO" sz="3600" dirty="0">
              <a:solidFill>
                <a:srgbClr val="FFFF99"/>
              </a:solidFill>
              <a:latin typeface="Arial" charset="0"/>
            </a:endParaRPr>
          </a:p>
        </p:txBody>
      </p:sp>
      <p:sp>
        <p:nvSpPr>
          <p:cNvPr id="352332" name="Rectangle 76"/>
          <p:cNvSpPr>
            <a:spLocks noChangeArrowheads="1"/>
          </p:cNvSpPr>
          <p:nvPr/>
        </p:nvSpPr>
        <p:spPr bwMode="auto">
          <a:xfrm>
            <a:off x="762000" y="609600"/>
            <a:ext cx="5486400" cy="762000"/>
          </a:xfrm>
          <a:prstGeom prst="rect">
            <a:avLst/>
          </a:prstGeom>
          <a:noFill/>
          <a:ln w="9525">
            <a:noFill/>
            <a:miter lim="800000"/>
            <a:headEnd/>
            <a:tailEnd/>
          </a:ln>
          <a:effectLst/>
        </p:spPr>
        <p:txBody>
          <a:bodyPr anchor="ctr"/>
          <a:lstStyle/>
          <a:p>
            <a:pPr algn="ctr"/>
            <a:r>
              <a:rPr lang="nb-NO" sz="4000" dirty="0" err="1" smtClean="0">
                <a:solidFill>
                  <a:srgbClr val="FFFF00"/>
                </a:solidFill>
                <a:latin typeface="Arial" charset="0"/>
              </a:rPr>
              <a:t>Antibacterial</a:t>
            </a:r>
            <a:r>
              <a:rPr lang="nb-NO" sz="4000" dirty="0" smtClean="0">
                <a:solidFill>
                  <a:srgbClr val="FFFF00"/>
                </a:solidFill>
                <a:latin typeface="Arial" charset="0"/>
              </a:rPr>
              <a:t> </a:t>
            </a:r>
            <a:r>
              <a:rPr lang="nb-NO" sz="4000" dirty="0" err="1" smtClean="0">
                <a:solidFill>
                  <a:srgbClr val="FFFF00"/>
                </a:solidFill>
                <a:latin typeface="Arial" charset="0"/>
              </a:rPr>
              <a:t>efforts</a:t>
            </a:r>
            <a:endParaRPr lang="nb-NO" sz="4000" dirty="0">
              <a:solidFill>
                <a:srgbClr val="FFFF00"/>
              </a:solidFill>
              <a:latin typeface="Arial" charset="0"/>
            </a:endParaRPr>
          </a:p>
        </p:txBody>
      </p:sp>
      <p:grpSp>
        <p:nvGrpSpPr>
          <p:cNvPr id="2" name="Group 74"/>
          <p:cNvGrpSpPr/>
          <p:nvPr/>
        </p:nvGrpSpPr>
        <p:grpSpPr>
          <a:xfrm>
            <a:off x="5181600" y="914400"/>
            <a:ext cx="2897188" cy="5189538"/>
            <a:chOff x="5181600" y="914400"/>
            <a:chExt cx="2897188" cy="5189538"/>
          </a:xfrm>
        </p:grpSpPr>
        <p:sp>
          <p:nvSpPr>
            <p:cNvPr id="352262" name="Freeform 6"/>
            <p:cNvSpPr>
              <a:spLocks/>
            </p:cNvSpPr>
            <p:nvPr/>
          </p:nvSpPr>
          <p:spPr bwMode="auto">
            <a:xfrm>
              <a:off x="5181600" y="914400"/>
              <a:ext cx="2897188" cy="4919663"/>
            </a:xfrm>
            <a:custGeom>
              <a:avLst/>
              <a:gdLst/>
              <a:ahLst/>
              <a:cxnLst>
                <a:cxn ang="0">
                  <a:pos x="0" y="3098"/>
                </a:cxn>
                <a:cxn ang="0">
                  <a:pos x="106" y="2550"/>
                </a:cxn>
                <a:cxn ang="0">
                  <a:pos x="188" y="2204"/>
                </a:cxn>
                <a:cxn ang="0">
                  <a:pos x="230" y="2020"/>
                </a:cxn>
                <a:cxn ang="0">
                  <a:pos x="284" y="1840"/>
                </a:cxn>
                <a:cxn ang="0">
                  <a:pos x="344" y="1694"/>
                </a:cxn>
                <a:cxn ang="0">
                  <a:pos x="382" y="1610"/>
                </a:cxn>
                <a:cxn ang="0">
                  <a:pos x="404" y="1546"/>
                </a:cxn>
                <a:cxn ang="0">
                  <a:pos x="408" y="1474"/>
                </a:cxn>
                <a:cxn ang="0">
                  <a:pos x="396" y="1402"/>
                </a:cxn>
                <a:cxn ang="0">
                  <a:pos x="360" y="1290"/>
                </a:cxn>
                <a:cxn ang="0">
                  <a:pos x="328" y="1202"/>
                </a:cxn>
                <a:cxn ang="0">
                  <a:pos x="304" y="1090"/>
                </a:cxn>
                <a:cxn ang="0">
                  <a:pos x="292" y="954"/>
                </a:cxn>
                <a:cxn ang="0">
                  <a:pos x="292" y="822"/>
                </a:cxn>
                <a:cxn ang="0">
                  <a:pos x="328" y="670"/>
                </a:cxn>
                <a:cxn ang="0">
                  <a:pos x="390" y="538"/>
                </a:cxn>
                <a:cxn ang="0">
                  <a:pos x="490" y="408"/>
                </a:cxn>
                <a:cxn ang="0">
                  <a:pos x="594" y="310"/>
                </a:cxn>
                <a:cxn ang="0">
                  <a:pos x="762" y="182"/>
                </a:cxn>
                <a:cxn ang="0">
                  <a:pos x="900" y="108"/>
                </a:cxn>
                <a:cxn ang="0">
                  <a:pos x="1146" y="24"/>
                </a:cxn>
                <a:cxn ang="0">
                  <a:pos x="1338" y="0"/>
                </a:cxn>
                <a:cxn ang="0">
                  <a:pos x="1460" y="18"/>
                </a:cxn>
                <a:cxn ang="0">
                  <a:pos x="1550" y="58"/>
                </a:cxn>
                <a:cxn ang="0">
                  <a:pos x="1638" y="112"/>
                </a:cxn>
                <a:cxn ang="0">
                  <a:pos x="1698" y="172"/>
                </a:cxn>
                <a:cxn ang="0">
                  <a:pos x="1758" y="254"/>
                </a:cxn>
                <a:cxn ang="0">
                  <a:pos x="1790" y="348"/>
                </a:cxn>
                <a:cxn ang="0">
                  <a:pos x="1824" y="484"/>
                </a:cxn>
                <a:cxn ang="0">
                  <a:pos x="1824" y="644"/>
                </a:cxn>
                <a:cxn ang="0">
                  <a:pos x="1804" y="802"/>
                </a:cxn>
                <a:cxn ang="0">
                  <a:pos x="1750" y="938"/>
                </a:cxn>
                <a:cxn ang="0">
                  <a:pos x="1660" y="1078"/>
                </a:cxn>
                <a:cxn ang="0">
                  <a:pos x="1580" y="1198"/>
                </a:cxn>
                <a:cxn ang="0">
                  <a:pos x="1480" y="1308"/>
                </a:cxn>
                <a:cxn ang="0">
                  <a:pos x="1416" y="1424"/>
                </a:cxn>
                <a:cxn ang="0">
                  <a:pos x="1384" y="1492"/>
                </a:cxn>
                <a:cxn ang="0">
                  <a:pos x="1372" y="1532"/>
                </a:cxn>
                <a:cxn ang="0">
                  <a:pos x="1364" y="1580"/>
                </a:cxn>
                <a:cxn ang="0">
                  <a:pos x="1372" y="1648"/>
                </a:cxn>
                <a:cxn ang="0">
                  <a:pos x="1384" y="1756"/>
                </a:cxn>
                <a:cxn ang="0">
                  <a:pos x="1376" y="1926"/>
                </a:cxn>
                <a:cxn ang="0">
                  <a:pos x="1368" y="2094"/>
                </a:cxn>
                <a:cxn ang="0">
                  <a:pos x="1368" y="2242"/>
                </a:cxn>
                <a:cxn ang="0">
                  <a:pos x="1368" y="2374"/>
                </a:cxn>
                <a:cxn ang="0">
                  <a:pos x="1376" y="2514"/>
                </a:cxn>
                <a:cxn ang="0">
                  <a:pos x="1392" y="2726"/>
                </a:cxn>
                <a:cxn ang="0">
                  <a:pos x="1418" y="2936"/>
                </a:cxn>
                <a:cxn ang="0">
                  <a:pos x="1446" y="3098"/>
                </a:cxn>
                <a:cxn ang="0">
                  <a:pos x="1316" y="3022"/>
                </a:cxn>
                <a:cxn ang="0">
                  <a:pos x="1142" y="2968"/>
                </a:cxn>
                <a:cxn ang="0">
                  <a:pos x="940" y="2934"/>
                </a:cxn>
                <a:cxn ang="0">
                  <a:pos x="722" y="2922"/>
                </a:cxn>
                <a:cxn ang="0">
                  <a:pos x="668" y="2922"/>
                </a:cxn>
                <a:cxn ang="0">
                  <a:pos x="614" y="2924"/>
                </a:cxn>
                <a:cxn ang="0">
                  <a:pos x="506" y="2932"/>
                </a:cxn>
                <a:cxn ang="0">
                  <a:pos x="302" y="2966"/>
                </a:cxn>
                <a:cxn ang="0">
                  <a:pos x="128" y="3022"/>
                </a:cxn>
                <a:cxn ang="0">
                  <a:pos x="0" y="3098"/>
                </a:cxn>
              </a:cxnLst>
              <a:rect l="0" t="0" r="r" b="b"/>
              <a:pathLst>
                <a:path w="1825" h="3099">
                  <a:moveTo>
                    <a:pt x="0" y="3098"/>
                  </a:moveTo>
                  <a:lnTo>
                    <a:pt x="106" y="2550"/>
                  </a:lnTo>
                  <a:lnTo>
                    <a:pt x="188" y="2204"/>
                  </a:lnTo>
                  <a:lnTo>
                    <a:pt x="230" y="2020"/>
                  </a:lnTo>
                  <a:lnTo>
                    <a:pt x="284" y="1840"/>
                  </a:lnTo>
                  <a:lnTo>
                    <a:pt x="344" y="1694"/>
                  </a:lnTo>
                  <a:lnTo>
                    <a:pt x="382" y="1610"/>
                  </a:lnTo>
                  <a:lnTo>
                    <a:pt x="404" y="1546"/>
                  </a:lnTo>
                  <a:lnTo>
                    <a:pt x="408" y="1474"/>
                  </a:lnTo>
                  <a:lnTo>
                    <a:pt x="396" y="1402"/>
                  </a:lnTo>
                  <a:lnTo>
                    <a:pt x="360" y="1290"/>
                  </a:lnTo>
                  <a:lnTo>
                    <a:pt x="328" y="1202"/>
                  </a:lnTo>
                  <a:lnTo>
                    <a:pt x="304" y="1090"/>
                  </a:lnTo>
                  <a:lnTo>
                    <a:pt x="292" y="954"/>
                  </a:lnTo>
                  <a:lnTo>
                    <a:pt x="292" y="822"/>
                  </a:lnTo>
                  <a:lnTo>
                    <a:pt x="328" y="670"/>
                  </a:lnTo>
                  <a:lnTo>
                    <a:pt x="390" y="538"/>
                  </a:lnTo>
                  <a:lnTo>
                    <a:pt x="490" y="408"/>
                  </a:lnTo>
                  <a:lnTo>
                    <a:pt x="594" y="310"/>
                  </a:lnTo>
                  <a:lnTo>
                    <a:pt x="762" y="182"/>
                  </a:lnTo>
                  <a:lnTo>
                    <a:pt x="900" y="108"/>
                  </a:lnTo>
                  <a:lnTo>
                    <a:pt x="1146" y="24"/>
                  </a:lnTo>
                  <a:lnTo>
                    <a:pt x="1338" y="0"/>
                  </a:lnTo>
                  <a:lnTo>
                    <a:pt x="1460" y="18"/>
                  </a:lnTo>
                  <a:lnTo>
                    <a:pt x="1550" y="58"/>
                  </a:lnTo>
                  <a:lnTo>
                    <a:pt x="1638" y="112"/>
                  </a:lnTo>
                  <a:lnTo>
                    <a:pt x="1698" y="172"/>
                  </a:lnTo>
                  <a:lnTo>
                    <a:pt x="1758" y="254"/>
                  </a:lnTo>
                  <a:lnTo>
                    <a:pt x="1790" y="348"/>
                  </a:lnTo>
                  <a:lnTo>
                    <a:pt x="1824" y="484"/>
                  </a:lnTo>
                  <a:lnTo>
                    <a:pt x="1824" y="644"/>
                  </a:lnTo>
                  <a:lnTo>
                    <a:pt x="1804" y="802"/>
                  </a:lnTo>
                  <a:lnTo>
                    <a:pt x="1750" y="938"/>
                  </a:lnTo>
                  <a:lnTo>
                    <a:pt x="1660" y="1078"/>
                  </a:lnTo>
                  <a:lnTo>
                    <a:pt x="1580" y="1198"/>
                  </a:lnTo>
                  <a:lnTo>
                    <a:pt x="1480" y="1308"/>
                  </a:lnTo>
                  <a:lnTo>
                    <a:pt x="1416" y="1424"/>
                  </a:lnTo>
                  <a:lnTo>
                    <a:pt x="1384" y="1492"/>
                  </a:lnTo>
                  <a:lnTo>
                    <a:pt x="1372" y="1532"/>
                  </a:lnTo>
                  <a:lnTo>
                    <a:pt x="1364" y="1580"/>
                  </a:lnTo>
                  <a:lnTo>
                    <a:pt x="1372" y="1648"/>
                  </a:lnTo>
                  <a:lnTo>
                    <a:pt x="1384" y="1756"/>
                  </a:lnTo>
                  <a:lnTo>
                    <a:pt x="1376" y="1926"/>
                  </a:lnTo>
                  <a:lnTo>
                    <a:pt x="1368" y="2094"/>
                  </a:lnTo>
                  <a:lnTo>
                    <a:pt x="1368" y="2242"/>
                  </a:lnTo>
                  <a:lnTo>
                    <a:pt x="1368" y="2374"/>
                  </a:lnTo>
                  <a:lnTo>
                    <a:pt x="1376" y="2514"/>
                  </a:lnTo>
                  <a:lnTo>
                    <a:pt x="1392" y="2726"/>
                  </a:lnTo>
                  <a:lnTo>
                    <a:pt x="1418" y="2936"/>
                  </a:lnTo>
                  <a:lnTo>
                    <a:pt x="1446" y="3098"/>
                  </a:lnTo>
                  <a:lnTo>
                    <a:pt x="1316" y="3022"/>
                  </a:lnTo>
                  <a:lnTo>
                    <a:pt x="1142" y="2968"/>
                  </a:lnTo>
                  <a:lnTo>
                    <a:pt x="940" y="2934"/>
                  </a:lnTo>
                  <a:lnTo>
                    <a:pt x="722" y="2922"/>
                  </a:lnTo>
                  <a:lnTo>
                    <a:pt x="668" y="2922"/>
                  </a:lnTo>
                  <a:lnTo>
                    <a:pt x="614" y="2924"/>
                  </a:lnTo>
                  <a:lnTo>
                    <a:pt x="506" y="2932"/>
                  </a:lnTo>
                  <a:lnTo>
                    <a:pt x="302" y="2966"/>
                  </a:lnTo>
                  <a:lnTo>
                    <a:pt x="128" y="3022"/>
                  </a:lnTo>
                  <a:lnTo>
                    <a:pt x="0" y="3098"/>
                  </a:lnTo>
                </a:path>
              </a:pathLst>
            </a:custGeom>
            <a:noFill/>
            <a:ln w="12700" cap="rnd" cmpd="sng">
              <a:solidFill>
                <a:srgbClr val="000000"/>
              </a:solidFill>
              <a:prstDash val="solid"/>
              <a:round/>
              <a:headEnd type="none" w="med" len="med"/>
              <a:tailEnd type="none" w="med" len="med"/>
            </a:ln>
            <a:effectLst/>
          </p:spPr>
          <p:txBody>
            <a:bodyPr/>
            <a:lstStyle/>
            <a:p>
              <a:endParaRPr lang="nb-NO">
                <a:solidFill>
                  <a:srgbClr val="FFFF00"/>
                </a:solidFill>
              </a:endParaRPr>
            </a:p>
          </p:txBody>
        </p:sp>
        <p:sp>
          <p:nvSpPr>
            <p:cNvPr id="352263" name="Freeform 7"/>
            <p:cNvSpPr>
              <a:spLocks/>
            </p:cNvSpPr>
            <p:nvPr/>
          </p:nvSpPr>
          <p:spPr bwMode="auto">
            <a:xfrm>
              <a:off x="5295900" y="2568575"/>
              <a:ext cx="2065338" cy="3535363"/>
            </a:xfrm>
            <a:custGeom>
              <a:avLst/>
              <a:gdLst/>
              <a:ahLst/>
              <a:cxnLst>
                <a:cxn ang="0">
                  <a:pos x="0" y="2072"/>
                </a:cxn>
                <a:cxn ang="0">
                  <a:pos x="136" y="1368"/>
                </a:cxn>
                <a:cxn ang="0">
                  <a:pos x="202" y="1080"/>
                </a:cxn>
                <a:cxn ang="0">
                  <a:pos x="284" y="808"/>
                </a:cxn>
                <a:cxn ang="0">
                  <a:pos x="382" y="590"/>
                </a:cxn>
                <a:cxn ang="0">
                  <a:pos x="502" y="392"/>
                </a:cxn>
                <a:cxn ang="0">
                  <a:pos x="606" y="286"/>
                </a:cxn>
                <a:cxn ang="0">
                  <a:pos x="676" y="230"/>
                </a:cxn>
                <a:cxn ang="0">
                  <a:pos x="772" y="148"/>
                </a:cxn>
                <a:cxn ang="0">
                  <a:pos x="888" y="56"/>
                </a:cxn>
                <a:cxn ang="0">
                  <a:pos x="954" y="14"/>
                </a:cxn>
                <a:cxn ang="0">
                  <a:pos x="986" y="2"/>
                </a:cxn>
                <a:cxn ang="0">
                  <a:pos x="1014" y="0"/>
                </a:cxn>
                <a:cxn ang="0">
                  <a:pos x="1068" y="38"/>
                </a:cxn>
                <a:cxn ang="0">
                  <a:pos x="1110" y="94"/>
                </a:cxn>
                <a:cxn ang="0">
                  <a:pos x="1136" y="166"/>
                </a:cxn>
                <a:cxn ang="0">
                  <a:pos x="1166" y="304"/>
                </a:cxn>
                <a:cxn ang="0">
                  <a:pos x="1190" y="502"/>
                </a:cxn>
                <a:cxn ang="0">
                  <a:pos x="1226" y="718"/>
                </a:cxn>
                <a:cxn ang="0">
                  <a:pos x="1226" y="850"/>
                </a:cxn>
                <a:cxn ang="0">
                  <a:pos x="1214" y="1024"/>
                </a:cxn>
                <a:cxn ang="0">
                  <a:pos x="1218" y="1232"/>
                </a:cxn>
                <a:cxn ang="0">
                  <a:pos x="1220" y="1388"/>
                </a:cxn>
                <a:cxn ang="0">
                  <a:pos x="1230" y="1544"/>
                </a:cxn>
                <a:cxn ang="0">
                  <a:pos x="1272" y="1842"/>
                </a:cxn>
                <a:cxn ang="0">
                  <a:pos x="1282" y="1978"/>
                </a:cxn>
                <a:cxn ang="0">
                  <a:pos x="1296" y="2050"/>
                </a:cxn>
                <a:cxn ang="0">
                  <a:pos x="1300" y="2086"/>
                </a:cxn>
                <a:cxn ang="0">
                  <a:pos x="1296" y="2130"/>
                </a:cxn>
                <a:cxn ang="0">
                  <a:pos x="1174" y="2172"/>
                </a:cxn>
                <a:cxn ang="0">
                  <a:pos x="1056" y="2202"/>
                </a:cxn>
                <a:cxn ang="0">
                  <a:pos x="886" y="2218"/>
                </a:cxn>
                <a:cxn ang="0">
                  <a:pos x="736" y="2226"/>
                </a:cxn>
                <a:cxn ang="0">
                  <a:pos x="618" y="2226"/>
                </a:cxn>
                <a:cxn ang="0">
                  <a:pos x="508" y="2218"/>
                </a:cxn>
                <a:cxn ang="0">
                  <a:pos x="390" y="2206"/>
                </a:cxn>
                <a:cxn ang="0">
                  <a:pos x="294" y="2194"/>
                </a:cxn>
                <a:cxn ang="0">
                  <a:pos x="192" y="2174"/>
                </a:cxn>
                <a:cxn ang="0">
                  <a:pos x="118" y="2150"/>
                </a:cxn>
                <a:cxn ang="0">
                  <a:pos x="50" y="2114"/>
                </a:cxn>
                <a:cxn ang="0">
                  <a:pos x="0" y="2072"/>
                </a:cxn>
              </a:cxnLst>
              <a:rect l="0" t="0" r="r" b="b"/>
              <a:pathLst>
                <a:path w="1301" h="2227">
                  <a:moveTo>
                    <a:pt x="0" y="2072"/>
                  </a:moveTo>
                  <a:lnTo>
                    <a:pt x="136" y="1368"/>
                  </a:lnTo>
                  <a:lnTo>
                    <a:pt x="202" y="1080"/>
                  </a:lnTo>
                  <a:lnTo>
                    <a:pt x="284" y="808"/>
                  </a:lnTo>
                  <a:lnTo>
                    <a:pt x="382" y="590"/>
                  </a:lnTo>
                  <a:lnTo>
                    <a:pt x="502" y="392"/>
                  </a:lnTo>
                  <a:lnTo>
                    <a:pt x="606" y="286"/>
                  </a:lnTo>
                  <a:lnTo>
                    <a:pt x="676" y="230"/>
                  </a:lnTo>
                  <a:lnTo>
                    <a:pt x="772" y="148"/>
                  </a:lnTo>
                  <a:lnTo>
                    <a:pt x="888" y="56"/>
                  </a:lnTo>
                  <a:lnTo>
                    <a:pt x="954" y="14"/>
                  </a:lnTo>
                  <a:lnTo>
                    <a:pt x="986" y="2"/>
                  </a:lnTo>
                  <a:lnTo>
                    <a:pt x="1014" y="0"/>
                  </a:lnTo>
                  <a:lnTo>
                    <a:pt x="1068" y="38"/>
                  </a:lnTo>
                  <a:lnTo>
                    <a:pt x="1110" y="94"/>
                  </a:lnTo>
                  <a:lnTo>
                    <a:pt x="1136" y="166"/>
                  </a:lnTo>
                  <a:lnTo>
                    <a:pt x="1166" y="304"/>
                  </a:lnTo>
                  <a:lnTo>
                    <a:pt x="1190" y="502"/>
                  </a:lnTo>
                  <a:lnTo>
                    <a:pt x="1226" y="718"/>
                  </a:lnTo>
                  <a:lnTo>
                    <a:pt x="1226" y="850"/>
                  </a:lnTo>
                  <a:lnTo>
                    <a:pt x="1214" y="1024"/>
                  </a:lnTo>
                  <a:lnTo>
                    <a:pt x="1218" y="1232"/>
                  </a:lnTo>
                  <a:lnTo>
                    <a:pt x="1220" y="1388"/>
                  </a:lnTo>
                  <a:lnTo>
                    <a:pt x="1230" y="1544"/>
                  </a:lnTo>
                  <a:lnTo>
                    <a:pt x="1272" y="1842"/>
                  </a:lnTo>
                  <a:lnTo>
                    <a:pt x="1282" y="1978"/>
                  </a:lnTo>
                  <a:lnTo>
                    <a:pt x="1296" y="2050"/>
                  </a:lnTo>
                  <a:lnTo>
                    <a:pt x="1300" y="2086"/>
                  </a:lnTo>
                  <a:lnTo>
                    <a:pt x="1296" y="2130"/>
                  </a:lnTo>
                  <a:lnTo>
                    <a:pt x="1174" y="2172"/>
                  </a:lnTo>
                  <a:lnTo>
                    <a:pt x="1056" y="2202"/>
                  </a:lnTo>
                  <a:lnTo>
                    <a:pt x="886" y="2218"/>
                  </a:lnTo>
                  <a:lnTo>
                    <a:pt x="736" y="2226"/>
                  </a:lnTo>
                  <a:lnTo>
                    <a:pt x="618" y="2226"/>
                  </a:lnTo>
                  <a:lnTo>
                    <a:pt x="508" y="2218"/>
                  </a:lnTo>
                  <a:lnTo>
                    <a:pt x="390" y="2206"/>
                  </a:lnTo>
                  <a:lnTo>
                    <a:pt x="294" y="2194"/>
                  </a:lnTo>
                  <a:lnTo>
                    <a:pt x="192" y="2174"/>
                  </a:lnTo>
                  <a:lnTo>
                    <a:pt x="118" y="2150"/>
                  </a:lnTo>
                  <a:lnTo>
                    <a:pt x="50" y="2114"/>
                  </a:lnTo>
                  <a:lnTo>
                    <a:pt x="0" y="2072"/>
                  </a:lnTo>
                </a:path>
              </a:pathLst>
            </a:custGeom>
            <a:solidFill>
              <a:srgbClr val="FFFF00"/>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4" name="Freeform 8"/>
            <p:cNvSpPr>
              <a:spLocks/>
            </p:cNvSpPr>
            <p:nvPr/>
          </p:nvSpPr>
          <p:spPr bwMode="auto">
            <a:xfrm>
              <a:off x="5786438" y="1039813"/>
              <a:ext cx="2135188" cy="2363788"/>
            </a:xfrm>
            <a:custGeom>
              <a:avLst/>
              <a:gdLst/>
              <a:ahLst/>
              <a:cxnLst>
                <a:cxn ang="0">
                  <a:pos x="14" y="1076"/>
                </a:cxn>
                <a:cxn ang="0">
                  <a:pos x="6" y="1022"/>
                </a:cxn>
                <a:cxn ang="0">
                  <a:pos x="2" y="960"/>
                </a:cxn>
                <a:cxn ang="0">
                  <a:pos x="0" y="884"/>
                </a:cxn>
                <a:cxn ang="0">
                  <a:pos x="6" y="788"/>
                </a:cxn>
                <a:cxn ang="0">
                  <a:pos x="18" y="696"/>
                </a:cxn>
                <a:cxn ang="0">
                  <a:pos x="48" y="594"/>
                </a:cxn>
                <a:cxn ang="0">
                  <a:pos x="114" y="492"/>
                </a:cxn>
                <a:cxn ang="0">
                  <a:pos x="196" y="372"/>
                </a:cxn>
                <a:cxn ang="0">
                  <a:pos x="308" y="260"/>
                </a:cxn>
                <a:cxn ang="0">
                  <a:pos x="488" y="132"/>
                </a:cxn>
                <a:cxn ang="0">
                  <a:pos x="660" y="68"/>
                </a:cxn>
                <a:cxn ang="0">
                  <a:pos x="800" y="20"/>
                </a:cxn>
                <a:cxn ang="0">
                  <a:pos x="904" y="4"/>
                </a:cxn>
                <a:cxn ang="0">
                  <a:pos x="992" y="0"/>
                </a:cxn>
                <a:cxn ang="0">
                  <a:pos x="1072" y="24"/>
                </a:cxn>
                <a:cxn ang="0">
                  <a:pos x="1160" y="80"/>
                </a:cxn>
                <a:cxn ang="0">
                  <a:pos x="1228" y="152"/>
                </a:cxn>
                <a:cxn ang="0">
                  <a:pos x="1280" y="232"/>
                </a:cxn>
                <a:cxn ang="0">
                  <a:pos x="1312" y="304"/>
                </a:cxn>
                <a:cxn ang="0">
                  <a:pos x="1332" y="376"/>
                </a:cxn>
                <a:cxn ang="0">
                  <a:pos x="1336" y="452"/>
                </a:cxn>
                <a:cxn ang="0">
                  <a:pos x="1344" y="544"/>
                </a:cxn>
                <a:cxn ang="0">
                  <a:pos x="1344" y="624"/>
                </a:cxn>
                <a:cxn ang="0">
                  <a:pos x="1328" y="716"/>
                </a:cxn>
                <a:cxn ang="0">
                  <a:pos x="1296" y="788"/>
                </a:cxn>
                <a:cxn ang="0">
                  <a:pos x="1274" y="830"/>
                </a:cxn>
                <a:cxn ang="0">
                  <a:pos x="1212" y="930"/>
                </a:cxn>
                <a:cxn ang="0">
                  <a:pos x="1106" y="1086"/>
                </a:cxn>
                <a:cxn ang="0">
                  <a:pos x="1022" y="1194"/>
                </a:cxn>
                <a:cxn ang="0">
                  <a:pos x="982" y="1264"/>
                </a:cxn>
                <a:cxn ang="0">
                  <a:pos x="924" y="1352"/>
                </a:cxn>
                <a:cxn ang="0">
                  <a:pos x="880" y="1484"/>
                </a:cxn>
                <a:cxn ang="0">
                  <a:pos x="856" y="1288"/>
                </a:cxn>
                <a:cxn ang="0">
                  <a:pos x="830" y="1134"/>
                </a:cxn>
                <a:cxn ang="0">
                  <a:pos x="804" y="1076"/>
                </a:cxn>
                <a:cxn ang="0">
                  <a:pos x="780" y="1024"/>
                </a:cxn>
                <a:cxn ang="0">
                  <a:pos x="748" y="1004"/>
                </a:cxn>
                <a:cxn ang="0">
                  <a:pos x="716" y="984"/>
                </a:cxn>
                <a:cxn ang="0">
                  <a:pos x="690" y="974"/>
                </a:cxn>
                <a:cxn ang="0">
                  <a:pos x="626" y="998"/>
                </a:cxn>
                <a:cxn ang="0">
                  <a:pos x="524" y="1068"/>
                </a:cxn>
                <a:cxn ang="0">
                  <a:pos x="412" y="1156"/>
                </a:cxn>
                <a:cxn ang="0">
                  <a:pos x="336" y="1220"/>
                </a:cxn>
                <a:cxn ang="0">
                  <a:pos x="282" y="1272"/>
                </a:cxn>
                <a:cxn ang="0">
                  <a:pos x="212" y="1348"/>
                </a:cxn>
                <a:cxn ang="0">
                  <a:pos x="112" y="1488"/>
                </a:cxn>
                <a:cxn ang="0">
                  <a:pos x="124" y="1400"/>
                </a:cxn>
                <a:cxn ang="0">
                  <a:pos x="90" y="1302"/>
                </a:cxn>
                <a:cxn ang="0">
                  <a:pos x="72" y="1268"/>
                </a:cxn>
                <a:cxn ang="0">
                  <a:pos x="54" y="1208"/>
                </a:cxn>
                <a:cxn ang="0">
                  <a:pos x="32" y="1142"/>
                </a:cxn>
                <a:cxn ang="0">
                  <a:pos x="14" y="1076"/>
                </a:cxn>
              </a:cxnLst>
              <a:rect l="0" t="0" r="r" b="b"/>
              <a:pathLst>
                <a:path w="1345" h="1489">
                  <a:moveTo>
                    <a:pt x="14" y="1076"/>
                  </a:moveTo>
                  <a:lnTo>
                    <a:pt x="6" y="1022"/>
                  </a:lnTo>
                  <a:lnTo>
                    <a:pt x="2" y="960"/>
                  </a:lnTo>
                  <a:lnTo>
                    <a:pt x="0" y="884"/>
                  </a:lnTo>
                  <a:lnTo>
                    <a:pt x="6" y="788"/>
                  </a:lnTo>
                  <a:lnTo>
                    <a:pt x="18" y="696"/>
                  </a:lnTo>
                  <a:lnTo>
                    <a:pt x="48" y="594"/>
                  </a:lnTo>
                  <a:lnTo>
                    <a:pt x="114" y="492"/>
                  </a:lnTo>
                  <a:lnTo>
                    <a:pt x="196" y="372"/>
                  </a:lnTo>
                  <a:lnTo>
                    <a:pt x="308" y="260"/>
                  </a:lnTo>
                  <a:lnTo>
                    <a:pt x="488" y="132"/>
                  </a:lnTo>
                  <a:lnTo>
                    <a:pt x="660" y="68"/>
                  </a:lnTo>
                  <a:lnTo>
                    <a:pt x="800" y="20"/>
                  </a:lnTo>
                  <a:lnTo>
                    <a:pt x="904" y="4"/>
                  </a:lnTo>
                  <a:lnTo>
                    <a:pt x="992" y="0"/>
                  </a:lnTo>
                  <a:lnTo>
                    <a:pt x="1072" y="24"/>
                  </a:lnTo>
                  <a:lnTo>
                    <a:pt x="1160" y="80"/>
                  </a:lnTo>
                  <a:lnTo>
                    <a:pt x="1228" y="152"/>
                  </a:lnTo>
                  <a:lnTo>
                    <a:pt x="1280" y="232"/>
                  </a:lnTo>
                  <a:lnTo>
                    <a:pt x="1312" y="304"/>
                  </a:lnTo>
                  <a:lnTo>
                    <a:pt x="1332" y="376"/>
                  </a:lnTo>
                  <a:lnTo>
                    <a:pt x="1336" y="452"/>
                  </a:lnTo>
                  <a:lnTo>
                    <a:pt x="1344" y="544"/>
                  </a:lnTo>
                  <a:lnTo>
                    <a:pt x="1344" y="624"/>
                  </a:lnTo>
                  <a:lnTo>
                    <a:pt x="1328" y="716"/>
                  </a:lnTo>
                  <a:lnTo>
                    <a:pt x="1296" y="788"/>
                  </a:lnTo>
                  <a:lnTo>
                    <a:pt x="1274" y="830"/>
                  </a:lnTo>
                  <a:lnTo>
                    <a:pt x="1212" y="930"/>
                  </a:lnTo>
                  <a:lnTo>
                    <a:pt x="1106" y="1086"/>
                  </a:lnTo>
                  <a:lnTo>
                    <a:pt x="1022" y="1194"/>
                  </a:lnTo>
                  <a:lnTo>
                    <a:pt x="982" y="1264"/>
                  </a:lnTo>
                  <a:lnTo>
                    <a:pt x="924" y="1352"/>
                  </a:lnTo>
                  <a:lnTo>
                    <a:pt x="880" y="1484"/>
                  </a:lnTo>
                  <a:lnTo>
                    <a:pt x="856" y="1288"/>
                  </a:lnTo>
                  <a:lnTo>
                    <a:pt x="830" y="1134"/>
                  </a:lnTo>
                  <a:lnTo>
                    <a:pt x="804" y="1076"/>
                  </a:lnTo>
                  <a:lnTo>
                    <a:pt x="780" y="1024"/>
                  </a:lnTo>
                  <a:lnTo>
                    <a:pt x="748" y="1004"/>
                  </a:lnTo>
                  <a:lnTo>
                    <a:pt x="716" y="984"/>
                  </a:lnTo>
                  <a:lnTo>
                    <a:pt x="690" y="974"/>
                  </a:lnTo>
                  <a:lnTo>
                    <a:pt x="626" y="998"/>
                  </a:lnTo>
                  <a:lnTo>
                    <a:pt x="524" y="1068"/>
                  </a:lnTo>
                  <a:lnTo>
                    <a:pt x="412" y="1156"/>
                  </a:lnTo>
                  <a:lnTo>
                    <a:pt x="336" y="1220"/>
                  </a:lnTo>
                  <a:lnTo>
                    <a:pt x="282" y="1272"/>
                  </a:lnTo>
                  <a:lnTo>
                    <a:pt x="212" y="1348"/>
                  </a:lnTo>
                  <a:lnTo>
                    <a:pt x="112" y="1488"/>
                  </a:lnTo>
                  <a:lnTo>
                    <a:pt x="124" y="1400"/>
                  </a:lnTo>
                  <a:lnTo>
                    <a:pt x="90" y="1302"/>
                  </a:lnTo>
                  <a:lnTo>
                    <a:pt x="72" y="1268"/>
                  </a:lnTo>
                  <a:lnTo>
                    <a:pt x="54" y="1208"/>
                  </a:lnTo>
                  <a:lnTo>
                    <a:pt x="32" y="1142"/>
                  </a:lnTo>
                  <a:lnTo>
                    <a:pt x="14" y="1076"/>
                  </a:lnTo>
                </a:path>
              </a:pathLst>
            </a:custGeom>
            <a:solidFill>
              <a:srgbClr val="A5A5A5"/>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5" name="Freeform 9"/>
            <p:cNvSpPr>
              <a:spLocks/>
            </p:cNvSpPr>
            <p:nvPr/>
          </p:nvSpPr>
          <p:spPr bwMode="auto">
            <a:xfrm>
              <a:off x="6677025" y="1524000"/>
              <a:ext cx="890588" cy="728663"/>
            </a:xfrm>
            <a:custGeom>
              <a:avLst/>
              <a:gdLst/>
              <a:ahLst/>
              <a:cxnLst>
                <a:cxn ang="0">
                  <a:pos x="28" y="392"/>
                </a:cxn>
                <a:cxn ang="0">
                  <a:pos x="60" y="356"/>
                </a:cxn>
                <a:cxn ang="0">
                  <a:pos x="118" y="316"/>
                </a:cxn>
                <a:cxn ang="0">
                  <a:pos x="178" y="278"/>
                </a:cxn>
                <a:cxn ang="0">
                  <a:pos x="254" y="236"/>
                </a:cxn>
                <a:cxn ang="0">
                  <a:pos x="322" y="214"/>
                </a:cxn>
                <a:cxn ang="0">
                  <a:pos x="342" y="194"/>
                </a:cxn>
                <a:cxn ang="0">
                  <a:pos x="338" y="176"/>
                </a:cxn>
                <a:cxn ang="0">
                  <a:pos x="316" y="164"/>
                </a:cxn>
                <a:cxn ang="0">
                  <a:pos x="250" y="174"/>
                </a:cxn>
                <a:cxn ang="0">
                  <a:pos x="158" y="198"/>
                </a:cxn>
                <a:cxn ang="0">
                  <a:pos x="76" y="210"/>
                </a:cxn>
                <a:cxn ang="0">
                  <a:pos x="20" y="208"/>
                </a:cxn>
                <a:cxn ang="0">
                  <a:pos x="0" y="172"/>
                </a:cxn>
                <a:cxn ang="0">
                  <a:pos x="26" y="132"/>
                </a:cxn>
                <a:cxn ang="0">
                  <a:pos x="60" y="98"/>
                </a:cxn>
                <a:cxn ang="0">
                  <a:pos x="140" y="30"/>
                </a:cxn>
                <a:cxn ang="0">
                  <a:pos x="200" y="0"/>
                </a:cxn>
                <a:cxn ang="0">
                  <a:pos x="246" y="2"/>
                </a:cxn>
                <a:cxn ang="0">
                  <a:pos x="280" y="20"/>
                </a:cxn>
                <a:cxn ang="0">
                  <a:pos x="360" y="88"/>
                </a:cxn>
                <a:cxn ang="0">
                  <a:pos x="476" y="116"/>
                </a:cxn>
                <a:cxn ang="0">
                  <a:pos x="534" y="130"/>
                </a:cxn>
                <a:cxn ang="0">
                  <a:pos x="560" y="152"/>
                </a:cxn>
                <a:cxn ang="0">
                  <a:pos x="552" y="180"/>
                </a:cxn>
                <a:cxn ang="0">
                  <a:pos x="518" y="208"/>
                </a:cxn>
                <a:cxn ang="0">
                  <a:pos x="476" y="242"/>
                </a:cxn>
                <a:cxn ang="0">
                  <a:pos x="416" y="256"/>
                </a:cxn>
                <a:cxn ang="0">
                  <a:pos x="380" y="256"/>
                </a:cxn>
                <a:cxn ang="0">
                  <a:pos x="346" y="256"/>
                </a:cxn>
                <a:cxn ang="0">
                  <a:pos x="320" y="266"/>
                </a:cxn>
                <a:cxn ang="0">
                  <a:pos x="276" y="318"/>
                </a:cxn>
                <a:cxn ang="0">
                  <a:pos x="242" y="402"/>
                </a:cxn>
                <a:cxn ang="0">
                  <a:pos x="216" y="446"/>
                </a:cxn>
                <a:cxn ang="0">
                  <a:pos x="200" y="458"/>
                </a:cxn>
                <a:cxn ang="0">
                  <a:pos x="182" y="448"/>
                </a:cxn>
                <a:cxn ang="0">
                  <a:pos x="202" y="402"/>
                </a:cxn>
                <a:cxn ang="0">
                  <a:pos x="204" y="384"/>
                </a:cxn>
                <a:cxn ang="0">
                  <a:pos x="198" y="372"/>
                </a:cxn>
                <a:cxn ang="0">
                  <a:pos x="182" y="370"/>
                </a:cxn>
                <a:cxn ang="0">
                  <a:pos x="154" y="378"/>
                </a:cxn>
                <a:cxn ang="0">
                  <a:pos x="104" y="400"/>
                </a:cxn>
                <a:cxn ang="0">
                  <a:pos x="48" y="426"/>
                </a:cxn>
                <a:cxn ang="0">
                  <a:pos x="32" y="416"/>
                </a:cxn>
                <a:cxn ang="0">
                  <a:pos x="28" y="392"/>
                </a:cxn>
              </a:cxnLst>
              <a:rect l="0" t="0" r="r" b="b"/>
              <a:pathLst>
                <a:path w="561" h="459">
                  <a:moveTo>
                    <a:pt x="28" y="392"/>
                  </a:moveTo>
                  <a:lnTo>
                    <a:pt x="60" y="356"/>
                  </a:lnTo>
                  <a:lnTo>
                    <a:pt x="118" y="316"/>
                  </a:lnTo>
                  <a:lnTo>
                    <a:pt x="178" y="278"/>
                  </a:lnTo>
                  <a:lnTo>
                    <a:pt x="254" y="236"/>
                  </a:lnTo>
                  <a:lnTo>
                    <a:pt x="322" y="214"/>
                  </a:lnTo>
                  <a:lnTo>
                    <a:pt x="342" y="194"/>
                  </a:lnTo>
                  <a:lnTo>
                    <a:pt x="338" y="176"/>
                  </a:lnTo>
                  <a:lnTo>
                    <a:pt x="316" y="164"/>
                  </a:lnTo>
                  <a:lnTo>
                    <a:pt x="250" y="174"/>
                  </a:lnTo>
                  <a:lnTo>
                    <a:pt x="158" y="198"/>
                  </a:lnTo>
                  <a:lnTo>
                    <a:pt x="76" y="210"/>
                  </a:lnTo>
                  <a:lnTo>
                    <a:pt x="20" y="208"/>
                  </a:lnTo>
                  <a:lnTo>
                    <a:pt x="0" y="172"/>
                  </a:lnTo>
                  <a:lnTo>
                    <a:pt x="26" y="132"/>
                  </a:lnTo>
                  <a:lnTo>
                    <a:pt x="60" y="98"/>
                  </a:lnTo>
                  <a:lnTo>
                    <a:pt x="140" y="30"/>
                  </a:lnTo>
                  <a:lnTo>
                    <a:pt x="200" y="0"/>
                  </a:lnTo>
                  <a:lnTo>
                    <a:pt x="246" y="2"/>
                  </a:lnTo>
                  <a:lnTo>
                    <a:pt x="280" y="20"/>
                  </a:lnTo>
                  <a:lnTo>
                    <a:pt x="360" y="88"/>
                  </a:lnTo>
                  <a:lnTo>
                    <a:pt x="476" y="116"/>
                  </a:lnTo>
                  <a:lnTo>
                    <a:pt x="534" y="130"/>
                  </a:lnTo>
                  <a:lnTo>
                    <a:pt x="560" y="152"/>
                  </a:lnTo>
                  <a:lnTo>
                    <a:pt x="552" y="180"/>
                  </a:lnTo>
                  <a:lnTo>
                    <a:pt x="518" y="208"/>
                  </a:lnTo>
                  <a:lnTo>
                    <a:pt x="476" y="242"/>
                  </a:lnTo>
                  <a:lnTo>
                    <a:pt x="416" y="256"/>
                  </a:lnTo>
                  <a:lnTo>
                    <a:pt x="380" y="256"/>
                  </a:lnTo>
                  <a:lnTo>
                    <a:pt x="346" y="256"/>
                  </a:lnTo>
                  <a:lnTo>
                    <a:pt x="320" y="266"/>
                  </a:lnTo>
                  <a:lnTo>
                    <a:pt x="276" y="318"/>
                  </a:lnTo>
                  <a:lnTo>
                    <a:pt x="242" y="402"/>
                  </a:lnTo>
                  <a:lnTo>
                    <a:pt x="216" y="446"/>
                  </a:lnTo>
                  <a:lnTo>
                    <a:pt x="200" y="458"/>
                  </a:lnTo>
                  <a:lnTo>
                    <a:pt x="182" y="448"/>
                  </a:lnTo>
                  <a:lnTo>
                    <a:pt x="202" y="402"/>
                  </a:lnTo>
                  <a:lnTo>
                    <a:pt x="204" y="384"/>
                  </a:lnTo>
                  <a:lnTo>
                    <a:pt x="198" y="372"/>
                  </a:lnTo>
                  <a:lnTo>
                    <a:pt x="182" y="370"/>
                  </a:lnTo>
                  <a:lnTo>
                    <a:pt x="154" y="378"/>
                  </a:lnTo>
                  <a:lnTo>
                    <a:pt x="104" y="400"/>
                  </a:lnTo>
                  <a:lnTo>
                    <a:pt x="48" y="426"/>
                  </a:lnTo>
                  <a:lnTo>
                    <a:pt x="32" y="416"/>
                  </a:lnTo>
                  <a:lnTo>
                    <a:pt x="28" y="392"/>
                  </a:lnTo>
                </a:path>
              </a:pathLst>
            </a:custGeom>
            <a:solidFill>
              <a:srgbClr val="676767"/>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6" name="Freeform 10"/>
            <p:cNvSpPr>
              <a:spLocks/>
            </p:cNvSpPr>
            <p:nvPr/>
          </p:nvSpPr>
          <p:spPr bwMode="auto">
            <a:xfrm>
              <a:off x="6146800" y="2816225"/>
              <a:ext cx="1049338" cy="3132138"/>
            </a:xfrm>
            <a:custGeom>
              <a:avLst/>
              <a:gdLst/>
              <a:ahLst/>
              <a:cxnLst>
                <a:cxn ang="0">
                  <a:pos x="10" y="1950"/>
                </a:cxn>
                <a:cxn ang="0">
                  <a:pos x="0" y="1926"/>
                </a:cxn>
                <a:cxn ang="0">
                  <a:pos x="24" y="1626"/>
                </a:cxn>
                <a:cxn ang="0">
                  <a:pos x="56" y="1314"/>
                </a:cxn>
                <a:cxn ang="0">
                  <a:pos x="72" y="1214"/>
                </a:cxn>
                <a:cxn ang="0">
                  <a:pos x="104" y="1102"/>
                </a:cxn>
                <a:cxn ang="0">
                  <a:pos x="134" y="1008"/>
                </a:cxn>
                <a:cxn ang="0">
                  <a:pos x="164" y="934"/>
                </a:cxn>
                <a:cxn ang="0">
                  <a:pos x="194" y="832"/>
                </a:cxn>
                <a:cxn ang="0">
                  <a:pos x="218" y="676"/>
                </a:cxn>
                <a:cxn ang="0">
                  <a:pos x="224" y="592"/>
                </a:cxn>
                <a:cxn ang="0">
                  <a:pos x="224" y="554"/>
                </a:cxn>
                <a:cxn ang="0">
                  <a:pos x="222" y="520"/>
                </a:cxn>
                <a:cxn ang="0">
                  <a:pos x="180" y="398"/>
                </a:cxn>
                <a:cxn ang="0">
                  <a:pos x="128" y="276"/>
                </a:cxn>
                <a:cxn ang="0">
                  <a:pos x="96" y="202"/>
                </a:cxn>
                <a:cxn ang="0">
                  <a:pos x="80" y="158"/>
                </a:cxn>
                <a:cxn ang="0">
                  <a:pos x="24" y="150"/>
                </a:cxn>
                <a:cxn ang="0">
                  <a:pos x="142" y="46"/>
                </a:cxn>
                <a:cxn ang="0">
                  <a:pos x="140" y="122"/>
                </a:cxn>
                <a:cxn ang="0">
                  <a:pos x="148" y="186"/>
                </a:cxn>
                <a:cxn ang="0">
                  <a:pos x="194" y="318"/>
                </a:cxn>
                <a:cxn ang="0">
                  <a:pos x="218" y="418"/>
                </a:cxn>
                <a:cxn ang="0">
                  <a:pos x="236" y="466"/>
                </a:cxn>
                <a:cxn ang="0">
                  <a:pos x="262" y="494"/>
                </a:cxn>
                <a:cxn ang="0">
                  <a:pos x="304" y="468"/>
                </a:cxn>
                <a:cxn ang="0">
                  <a:pos x="344" y="426"/>
                </a:cxn>
                <a:cxn ang="0">
                  <a:pos x="452" y="304"/>
                </a:cxn>
                <a:cxn ang="0">
                  <a:pos x="512" y="218"/>
                </a:cxn>
                <a:cxn ang="0">
                  <a:pos x="576" y="142"/>
                </a:cxn>
                <a:cxn ang="0">
                  <a:pos x="608" y="86"/>
                </a:cxn>
                <a:cxn ang="0">
                  <a:pos x="618" y="0"/>
                </a:cxn>
                <a:cxn ang="0">
                  <a:pos x="660" y="226"/>
                </a:cxn>
                <a:cxn ang="0">
                  <a:pos x="608" y="166"/>
                </a:cxn>
                <a:cxn ang="0">
                  <a:pos x="568" y="210"/>
                </a:cxn>
                <a:cxn ang="0">
                  <a:pos x="504" y="294"/>
                </a:cxn>
                <a:cxn ang="0">
                  <a:pos x="424" y="394"/>
                </a:cxn>
                <a:cxn ang="0">
                  <a:pos x="362" y="472"/>
                </a:cxn>
                <a:cxn ang="0">
                  <a:pos x="290" y="548"/>
                </a:cxn>
                <a:cxn ang="0">
                  <a:pos x="256" y="644"/>
                </a:cxn>
                <a:cxn ang="0">
                  <a:pos x="250" y="698"/>
                </a:cxn>
                <a:cxn ang="0">
                  <a:pos x="246" y="778"/>
                </a:cxn>
                <a:cxn ang="0">
                  <a:pos x="260" y="890"/>
                </a:cxn>
                <a:cxn ang="0">
                  <a:pos x="276" y="982"/>
                </a:cxn>
                <a:cxn ang="0">
                  <a:pos x="284" y="1054"/>
                </a:cxn>
                <a:cxn ang="0">
                  <a:pos x="290" y="1090"/>
                </a:cxn>
                <a:cxn ang="0">
                  <a:pos x="292" y="1146"/>
                </a:cxn>
                <a:cxn ang="0">
                  <a:pos x="300" y="1198"/>
                </a:cxn>
                <a:cxn ang="0">
                  <a:pos x="304" y="1254"/>
                </a:cxn>
                <a:cxn ang="0">
                  <a:pos x="304" y="1302"/>
                </a:cxn>
                <a:cxn ang="0">
                  <a:pos x="300" y="1394"/>
                </a:cxn>
                <a:cxn ang="0">
                  <a:pos x="290" y="1564"/>
                </a:cxn>
                <a:cxn ang="0">
                  <a:pos x="286" y="1926"/>
                </a:cxn>
                <a:cxn ang="0">
                  <a:pos x="276" y="1948"/>
                </a:cxn>
                <a:cxn ang="0">
                  <a:pos x="234" y="1962"/>
                </a:cxn>
                <a:cxn ang="0">
                  <a:pos x="176" y="1970"/>
                </a:cxn>
                <a:cxn ang="0">
                  <a:pos x="116" y="1972"/>
                </a:cxn>
                <a:cxn ang="0">
                  <a:pos x="58" y="1964"/>
                </a:cxn>
                <a:cxn ang="0">
                  <a:pos x="10" y="1950"/>
                </a:cxn>
              </a:cxnLst>
              <a:rect l="0" t="0" r="r" b="b"/>
              <a:pathLst>
                <a:path w="661" h="1973">
                  <a:moveTo>
                    <a:pt x="10" y="1950"/>
                  </a:moveTo>
                  <a:lnTo>
                    <a:pt x="0" y="1926"/>
                  </a:lnTo>
                  <a:lnTo>
                    <a:pt x="24" y="1626"/>
                  </a:lnTo>
                  <a:lnTo>
                    <a:pt x="56" y="1314"/>
                  </a:lnTo>
                  <a:lnTo>
                    <a:pt x="72" y="1214"/>
                  </a:lnTo>
                  <a:lnTo>
                    <a:pt x="104" y="1102"/>
                  </a:lnTo>
                  <a:lnTo>
                    <a:pt x="134" y="1008"/>
                  </a:lnTo>
                  <a:lnTo>
                    <a:pt x="164" y="934"/>
                  </a:lnTo>
                  <a:lnTo>
                    <a:pt x="194" y="832"/>
                  </a:lnTo>
                  <a:lnTo>
                    <a:pt x="218" y="676"/>
                  </a:lnTo>
                  <a:lnTo>
                    <a:pt x="224" y="592"/>
                  </a:lnTo>
                  <a:lnTo>
                    <a:pt x="224" y="554"/>
                  </a:lnTo>
                  <a:lnTo>
                    <a:pt x="222" y="520"/>
                  </a:lnTo>
                  <a:lnTo>
                    <a:pt x="180" y="398"/>
                  </a:lnTo>
                  <a:lnTo>
                    <a:pt x="128" y="276"/>
                  </a:lnTo>
                  <a:lnTo>
                    <a:pt x="96" y="202"/>
                  </a:lnTo>
                  <a:lnTo>
                    <a:pt x="80" y="158"/>
                  </a:lnTo>
                  <a:lnTo>
                    <a:pt x="24" y="150"/>
                  </a:lnTo>
                  <a:lnTo>
                    <a:pt x="142" y="46"/>
                  </a:lnTo>
                  <a:lnTo>
                    <a:pt x="140" y="122"/>
                  </a:lnTo>
                  <a:lnTo>
                    <a:pt x="148" y="186"/>
                  </a:lnTo>
                  <a:lnTo>
                    <a:pt x="194" y="318"/>
                  </a:lnTo>
                  <a:lnTo>
                    <a:pt x="218" y="418"/>
                  </a:lnTo>
                  <a:lnTo>
                    <a:pt x="236" y="466"/>
                  </a:lnTo>
                  <a:lnTo>
                    <a:pt x="262" y="494"/>
                  </a:lnTo>
                  <a:lnTo>
                    <a:pt x="304" y="468"/>
                  </a:lnTo>
                  <a:lnTo>
                    <a:pt x="344" y="426"/>
                  </a:lnTo>
                  <a:lnTo>
                    <a:pt x="452" y="304"/>
                  </a:lnTo>
                  <a:lnTo>
                    <a:pt x="512" y="218"/>
                  </a:lnTo>
                  <a:lnTo>
                    <a:pt x="576" y="142"/>
                  </a:lnTo>
                  <a:lnTo>
                    <a:pt x="608" y="86"/>
                  </a:lnTo>
                  <a:lnTo>
                    <a:pt x="618" y="0"/>
                  </a:lnTo>
                  <a:lnTo>
                    <a:pt x="660" y="226"/>
                  </a:lnTo>
                  <a:lnTo>
                    <a:pt x="608" y="166"/>
                  </a:lnTo>
                  <a:lnTo>
                    <a:pt x="568" y="210"/>
                  </a:lnTo>
                  <a:lnTo>
                    <a:pt x="504" y="294"/>
                  </a:lnTo>
                  <a:lnTo>
                    <a:pt x="424" y="394"/>
                  </a:lnTo>
                  <a:lnTo>
                    <a:pt x="362" y="472"/>
                  </a:lnTo>
                  <a:lnTo>
                    <a:pt x="290" y="548"/>
                  </a:lnTo>
                  <a:lnTo>
                    <a:pt x="256" y="644"/>
                  </a:lnTo>
                  <a:lnTo>
                    <a:pt x="250" y="698"/>
                  </a:lnTo>
                  <a:lnTo>
                    <a:pt x="246" y="778"/>
                  </a:lnTo>
                  <a:lnTo>
                    <a:pt x="260" y="890"/>
                  </a:lnTo>
                  <a:lnTo>
                    <a:pt x="276" y="982"/>
                  </a:lnTo>
                  <a:lnTo>
                    <a:pt x="284" y="1054"/>
                  </a:lnTo>
                  <a:lnTo>
                    <a:pt x="290" y="1090"/>
                  </a:lnTo>
                  <a:lnTo>
                    <a:pt x="292" y="1146"/>
                  </a:lnTo>
                  <a:lnTo>
                    <a:pt x="300" y="1198"/>
                  </a:lnTo>
                  <a:lnTo>
                    <a:pt x="304" y="1254"/>
                  </a:lnTo>
                  <a:lnTo>
                    <a:pt x="304" y="1302"/>
                  </a:lnTo>
                  <a:lnTo>
                    <a:pt x="300" y="1394"/>
                  </a:lnTo>
                  <a:lnTo>
                    <a:pt x="290" y="1564"/>
                  </a:lnTo>
                  <a:lnTo>
                    <a:pt x="286" y="1926"/>
                  </a:lnTo>
                  <a:lnTo>
                    <a:pt x="276" y="1948"/>
                  </a:lnTo>
                  <a:lnTo>
                    <a:pt x="234" y="1962"/>
                  </a:lnTo>
                  <a:lnTo>
                    <a:pt x="176" y="1970"/>
                  </a:lnTo>
                  <a:lnTo>
                    <a:pt x="116" y="1972"/>
                  </a:lnTo>
                  <a:lnTo>
                    <a:pt x="58" y="1964"/>
                  </a:lnTo>
                  <a:lnTo>
                    <a:pt x="10" y="1950"/>
                  </a:lnTo>
                </a:path>
              </a:pathLst>
            </a:custGeom>
            <a:solidFill>
              <a:srgbClr val="A5A5A5"/>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7" name="Rectangle 11"/>
            <p:cNvSpPr>
              <a:spLocks noChangeArrowheads="1"/>
            </p:cNvSpPr>
            <p:nvPr/>
          </p:nvSpPr>
          <p:spPr bwMode="auto">
            <a:xfrm>
              <a:off x="6100763" y="2073275"/>
              <a:ext cx="490520" cy="366767"/>
            </a:xfrm>
            <a:prstGeom prst="rect">
              <a:avLst/>
            </a:prstGeom>
            <a:noFill/>
            <a:ln w="12700">
              <a:noFill/>
              <a:miter lim="800000"/>
              <a:headEnd/>
              <a:tailEnd/>
            </a:ln>
            <a:effectLst/>
          </p:spPr>
          <p:txBody>
            <a:bodyPr wrap="none" lIns="90488" tIns="44450" rIns="90488" bIns="44450">
              <a:spAutoFit/>
            </a:bodyPr>
            <a:lstStyle/>
            <a:p>
              <a:pPr defTabSz="762000" eaLnBrk="0" hangingPunct="0"/>
              <a:r>
                <a:rPr lang="nb-NO">
                  <a:solidFill>
                    <a:srgbClr val="FFFF00"/>
                  </a:solidFill>
                  <a:latin typeface="Arial" charset="0"/>
                </a:rPr>
                <a:t>AP</a:t>
              </a:r>
            </a:p>
          </p:txBody>
        </p:sp>
        <p:sp>
          <p:nvSpPr>
            <p:cNvPr id="352268" name="Rectangle 12"/>
            <p:cNvSpPr>
              <a:spLocks noChangeArrowheads="1"/>
            </p:cNvSpPr>
            <p:nvPr/>
          </p:nvSpPr>
          <p:spPr bwMode="auto">
            <a:xfrm>
              <a:off x="6227763" y="4883150"/>
              <a:ext cx="336632" cy="366767"/>
            </a:xfrm>
            <a:prstGeom prst="rect">
              <a:avLst/>
            </a:prstGeom>
            <a:noFill/>
            <a:ln w="12700">
              <a:noFill/>
              <a:miter lim="800000"/>
              <a:headEnd/>
              <a:tailEnd/>
            </a:ln>
            <a:effectLst/>
          </p:spPr>
          <p:txBody>
            <a:bodyPr wrap="none" lIns="90488" tIns="44450" rIns="90488" bIns="44450">
              <a:spAutoFit/>
            </a:bodyPr>
            <a:lstStyle/>
            <a:p>
              <a:pPr defTabSz="762000" eaLnBrk="0" hangingPunct="0"/>
              <a:r>
                <a:rPr lang="nb-NO">
                  <a:solidFill>
                    <a:srgbClr val="FFFF00"/>
                  </a:solidFill>
                  <a:latin typeface="Arial" charset="0"/>
                </a:rPr>
                <a:t>P</a:t>
              </a:r>
            </a:p>
          </p:txBody>
        </p:sp>
        <p:sp>
          <p:nvSpPr>
            <p:cNvPr id="352269" name="Rectangle 13"/>
            <p:cNvSpPr>
              <a:spLocks noChangeArrowheads="1"/>
            </p:cNvSpPr>
            <p:nvPr/>
          </p:nvSpPr>
          <p:spPr bwMode="auto">
            <a:xfrm>
              <a:off x="7354888" y="3184525"/>
              <a:ext cx="631584" cy="366767"/>
            </a:xfrm>
            <a:prstGeom prst="rect">
              <a:avLst/>
            </a:prstGeom>
            <a:noFill/>
            <a:ln w="12700">
              <a:noFill/>
              <a:miter lim="800000"/>
              <a:headEnd/>
              <a:tailEnd/>
            </a:ln>
            <a:effectLst/>
          </p:spPr>
          <p:txBody>
            <a:bodyPr wrap="none" lIns="90488" tIns="44450" rIns="90488" bIns="44450">
              <a:spAutoFit/>
            </a:bodyPr>
            <a:lstStyle/>
            <a:p>
              <a:pPr defTabSz="762000" eaLnBrk="0" hangingPunct="0"/>
              <a:r>
                <a:rPr lang="nb-NO">
                  <a:solidFill>
                    <a:srgbClr val="FFFF00"/>
                  </a:solidFill>
                  <a:latin typeface="Arial" charset="0"/>
                </a:rPr>
                <a:t>PDL</a:t>
              </a:r>
            </a:p>
          </p:txBody>
        </p:sp>
        <p:sp>
          <p:nvSpPr>
            <p:cNvPr id="352270" name="Line 14"/>
            <p:cNvSpPr>
              <a:spLocks noChangeShapeType="1"/>
            </p:cNvSpPr>
            <p:nvPr/>
          </p:nvSpPr>
          <p:spPr bwMode="auto">
            <a:xfrm>
              <a:off x="6157913" y="3160713"/>
              <a:ext cx="219075" cy="1809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1" name="Line 15"/>
            <p:cNvSpPr>
              <a:spLocks noChangeShapeType="1"/>
            </p:cNvSpPr>
            <p:nvPr/>
          </p:nvSpPr>
          <p:spPr bwMode="auto">
            <a:xfrm>
              <a:off x="6113463" y="3211513"/>
              <a:ext cx="285750" cy="1778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2" name="Line 16"/>
            <p:cNvSpPr>
              <a:spLocks noChangeShapeType="1"/>
            </p:cNvSpPr>
            <p:nvPr/>
          </p:nvSpPr>
          <p:spPr bwMode="auto">
            <a:xfrm>
              <a:off x="6078538" y="3259138"/>
              <a:ext cx="339725" cy="1873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3" name="Line 17"/>
            <p:cNvSpPr>
              <a:spLocks noChangeShapeType="1"/>
            </p:cNvSpPr>
            <p:nvPr/>
          </p:nvSpPr>
          <p:spPr bwMode="auto">
            <a:xfrm>
              <a:off x="6049963" y="3297238"/>
              <a:ext cx="393700" cy="2032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4" name="Line 18"/>
            <p:cNvSpPr>
              <a:spLocks noChangeShapeType="1"/>
            </p:cNvSpPr>
            <p:nvPr/>
          </p:nvSpPr>
          <p:spPr bwMode="auto">
            <a:xfrm>
              <a:off x="6024563" y="3344863"/>
              <a:ext cx="428625" cy="2032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5" name="Line 19"/>
            <p:cNvSpPr>
              <a:spLocks noChangeShapeType="1"/>
            </p:cNvSpPr>
            <p:nvPr/>
          </p:nvSpPr>
          <p:spPr bwMode="auto">
            <a:xfrm>
              <a:off x="6186488" y="3119438"/>
              <a:ext cx="155575" cy="1365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6" name="Line 20"/>
            <p:cNvSpPr>
              <a:spLocks noChangeShapeType="1"/>
            </p:cNvSpPr>
            <p:nvPr/>
          </p:nvSpPr>
          <p:spPr bwMode="auto">
            <a:xfrm flipH="1">
              <a:off x="6910388" y="3179763"/>
              <a:ext cx="234950" cy="1587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7" name="Line 21"/>
            <p:cNvSpPr>
              <a:spLocks noChangeShapeType="1"/>
            </p:cNvSpPr>
            <p:nvPr/>
          </p:nvSpPr>
          <p:spPr bwMode="auto">
            <a:xfrm flipH="1">
              <a:off x="6872288" y="3230563"/>
              <a:ext cx="276225" cy="1555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8" name="Line 22"/>
            <p:cNvSpPr>
              <a:spLocks noChangeShapeType="1"/>
            </p:cNvSpPr>
            <p:nvPr/>
          </p:nvSpPr>
          <p:spPr bwMode="auto">
            <a:xfrm flipH="1">
              <a:off x="6840538" y="3287713"/>
              <a:ext cx="317500" cy="1397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9" name="Line 23"/>
            <p:cNvSpPr>
              <a:spLocks noChangeShapeType="1"/>
            </p:cNvSpPr>
            <p:nvPr/>
          </p:nvSpPr>
          <p:spPr bwMode="auto">
            <a:xfrm flipH="1">
              <a:off x="6802438" y="3332163"/>
              <a:ext cx="355600" cy="1397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0" name="Line 24"/>
            <p:cNvSpPr>
              <a:spLocks noChangeShapeType="1"/>
            </p:cNvSpPr>
            <p:nvPr/>
          </p:nvSpPr>
          <p:spPr bwMode="auto">
            <a:xfrm flipH="1">
              <a:off x="6754813" y="3376613"/>
              <a:ext cx="409575" cy="1555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1" name="Line 25"/>
            <p:cNvSpPr>
              <a:spLocks noChangeShapeType="1"/>
            </p:cNvSpPr>
            <p:nvPr/>
          </p:nvSpPr>
          <p:spPr bwMode="auto">
            <a:xfrm flipH="1">
              <a:off x="6961188" y="3106738"/>
              <a:ext cx="168275" cy="1619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2" name="Line 26"/>
            <p:cNvSpPr>
              <a:spLocks noChangeShapeType="1"/>
            </p:cNvSpPr>
            <p:nvPr/>
          </p:nvSpPr>
          <p:spPr bwMode="auto">
            <a:xfrm>
              <a:off x="6113463" y="3446463"/>
              <a:ext cx="371475" cy="1460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3" name="Line 27"/>
            <p:cNvSpPr>
              <a:spLocks noChangeShapeType="1"/>
            </p:cNvSpPr>
            <p:nvPr/>
          </p:nvSpPr>
          <p:spPr bwMode="auto">
            <a:xfrm flipV="1">
              <a:off x="6586538" y="3684588"/>
              <a:ext cx="219075" cy="381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4" name="Line 28"/>
            <p:cNvSpPr>
              <a:spLocks noChangeShapeType="1"/>
            </p:cNvSpPr>
            <p:nvPr/>
          </p:nvSpPr>
          <p:spPr bwMode="auto">
            <a:xfrm flipV="1">
              <a:off x="6608763" y="3643313"/>
              <a:ext cx="250825" cy="444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5" name="Line 29"/>
            <p:cNvSpPr>
              <a:spLocks noChangeShapeType="1"/>
            </p:cNvSpPr>
            <p:nvPr/>
          </p:nvSpPr>
          <p:spPr bwMode="auto">
            <a:xfrm flipV="1">
              <a:off x="6640513" y="3589338"/>
              <a:ext cx="298450" cy="666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6" name="Line 30"/>
            <p:cNvSpPr>
              <a:spLocks noChangeShapeType="1"/>
            </p:cNvSpPr>
            <p:nvPr/>
          </p:nvSpPr>
          <p:spPr bwMode="auto">
            <a:xfrm flipV="1">
              <a:off x="6662738" y="3522663"/>
              <a:ext cx="355600" cy="984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7" name="Line 31"/>
            <p:cNvSpPr>
              <a:spLocks noChangeShapeType="1"/>
            </p:cNvSpPr>
            <p:nvPr/>
          </p:nvSpPr>
          <p:spPr bwMode="auto">
            <a:xfrm flipV="1">
              <a:off x="6710363" y="3452813"/>
              <a:ext cx="377825" cy="1270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8" name="Line 32"/>
            <p:cNvSpPr>
              <a:spLocks noChangeShapeType="1"/>
            </p:cNvSpPr>
            <p:nvPr/>
          </p:nvSpPr>
          <p:spPr bwMode="auto">
            <a:xfrm flipV="1">
              <a:off x="6583363" y="3729038"/>
              <a:ext cx="171450" cy="254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9" name="Line 33"/>
            <p:cNvSpPr>
              <a:spLocks noChangeShapeType="1"/>
            </p:cNvSpPr>
            <p:nvPr/>
          </p:nvSpPr>
          <p:spPr bwMode="auto">
            <a:xfrm>
              <a:off x="6176963" y="3503613"/>
              <a:ext cx="311150" cy="1270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0" name="Line 34"/>
            <p:cNvSpPr>
              <a:spLocks noChangeShapeType="1"/>
            </p:cNvSpPr>
            <p:nvPr/>
          </p:nvSpPr>
          <p:spPr bwMode="auto">
            <a:xfrm>
              <a:off x="6243638" y="3576638"/>
              <a:ext cx="254000" cy="1047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1" name="Line 35"/>
            <p:cNvSpPr>
              <a:spLocks noChangeShapeType="1"/>
            </p:cNvSpPr>
            <p:nvPr/>
          </p:nvSpPr>
          <p:spPr bwMode="auto">
            <a:xfrm>
              <a:off x="6284913" y="3640138"/>
              <a:ext cx="212725" cy="889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2" name="Line 36"/>
            <p:cNvSpPr>
              <a:spLocks noChangeShapeType="1"/>
            </p:cNvSpPr>
            <p:nvPr/>
          </p:nvSpPr>
          <p:spPr bwMode="auto">
            <a:xfrm>
              <a:off x="6451600" y="2884488"/>
              <a:ext cx="442913" cy="3238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3" name="Line 37"/>
            <p:cNvSpPr>
              <a:spLocks noChangeShapeType="1"/>
            </p:cNvSpPr>
            <p:nvPr/>
          </p:nvSpPr>
          <p:spPr bwMode="auto">
            <a:xfrm>
              <a:off x="6383338" y="2935288"/>
              <a:ext cx="481013" cy="306388"/>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4" name="Line 38"/>
            <p:cNvSpPr>
              <a:spLocks noChangeShapeType="1"/>
            </p:cNvSpPr>
            <p:nvPr/>
          </p:nvSpPr>
          <p:spPr bwMode="auto">
            <a:xfrm>
              <a:off x="6386513" y="3011488"/>
              <a:ext cx="449263" cy="2635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5" name="Line 39"/>
            <p:cNvSpPr>
              <a:spLocks noChangeShapeType="1"/>
            </p:cNvSpPr>
            <p:nvPr/>
          </p:nvSpPr>
          <p:spPr bwMode="auto">
            <a:xfrm>
              <a:off x="6386513" y="3087688"/>
              <a:ext cx="427038" cy="2270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6" name="Line 40"/>
            <p:cNvSpPr>
              <a:spLocks noChangeShapeType="1"/>
            </p:cNvSpPr>
            <p:nvPr/>
          </p:nvSpPr>
          <p:spPr bwMode="auto">
            <a:xfrm>
              <a:off x="6389688" y="3154363"/>
              <a:ext cx="428625" cy="2032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7" name="Line 41"/>
            <p:cNvSpPr>
              <a:spLocks noChangeShapeType="1"/>
            </p:cNvSpPr>
            <p:nvPr/>
          </p:nvSpPr>
          <p:spPr bwMode="auto">
            <a:xfrm>
              <a:off x="6503988" y="2838450"/>
              <a:ext cx="412750" cy="3413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8" name="Line 42"/>
            <p:cNvSpPr>
              <a:spLocks noChangeShapeType="1"/>
            </p:cNvSpPr>
            <p:nvPr/>
          </p:nvSpPr>
          <p:spPr bwMode="auto">
            <a:xfrm>
              <a:off x="6421438" y="3236913"/>
              <a:ext cx="371475" cy="1460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9" name="Line 43"/>
            <p:cNvSpPr>
              <a:spLocks noChangeShapeType="1"/>
            </p:cNvSpPr>
            <p:nvPr/>
          </p:nvSpPr>
          <p:spPr bwMode="auto">
            <a:xfrm>
              <a:off x="6437313" y="3289300"/>
              <a:ext cx="311150" cy="1270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0" name="Line 44"/>
            <p:cNvSpPr>
              <a:spLocks noChangeShapeType="1"/>
            </p:cNvSpPr>
            <p:nvPr/>
          </p:nvSpPr>
          <p:spPr bwMode="auto">
            <a:xfrm>
              <a:off x="6465888" y="3348038"/>
              <a:ext cx="254000" cy="1047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1" name="Line 45"/>
            <p:cNvSpPr>
              <a:spLocks noChangeShapeType="1"/>
            </p:cNvSpPr>
            <p:nvPr/>
          </p:nvSpPr>
          <p:spPr bwMode="auto">
            <a:xfrm>
              <a:off x="6469063" y="3397250"/>
              <a:ext cx="212725" cy="889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2" name="Line 46"/>
            <p:cNvSpPr>
              <a:spLocks noChangeShapeType="1"/>
            </p:cNvSpPr>
            <p:nvPr/>
          </p:nvSpPr>
          <p:spPr bwMode="auto">
            <a:xfrm>
              <a:off x="6853238" y="2613025"/>
              <a:ext cx="219075" cy="1809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3" name="Line 47"/>
            <p:cNvSpPr>
              <a:spLocks noChangeShapeType="1"/>
            </p:cNvSpPr>
            <p:nvPr/>
          </p:nvSpPr>
          <p:spPr bwMode="auto">
            <a:xfrm>
              <a:off x="6804025" y="2630488"/>
              <a:ext cx="285750" cy="2349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4" name="Line 48"/>
            <p:cNvSpPr>
              <a:spLocks noChangeShapeType="1"/>
            </p:cNvSpPr>
            <p:nvPr/>
          </p:nvSpPr>
          <p:spPr bwMode="auto">
            <a:xfrm>
              <a:off x="6759575" y="2649538"/>
              <a:ext cx="339725" cy="306388"/>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5" name="Line 49"/>
            <p:cNvSpPr>
              <a:spLocks noChangeShapeType="1"/>
            </p:cNvSpPr>
            <p:nvPr/>
          </p:nvSpPr>
          <p:spPr bwMode="auto">
            <a:xfrm>
              <a:off x="6721475" y="2682875"/>
              <a:ext cx="346075" cy="3032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6" name="Line 50"/>
            <p:cNvSpPr>
              <a:spLocks noChangeShapeType="1"/>
            </p:cNvSpPr>
            <p:nvPr/>
          </p:nvSpPr>
          <p:spPr bwMode="auto">
            <a:xfrm>
              <a:off x="6677025" y="2716213"/>
              <a:ext cx="376238" cy="3175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7" name="Line 51"/>
            <p:cNvSpPr>
              <a:spLocks noChangeShapeType="1"/>
            </p:cNvSpPr>
            <p:nvPr/>
          </p:nvSpPr>
          <p:spPr bwMode="auto">
            <a:xfrm>
              <a:off x="6934200" y="2614613"/>
              <a:ext cx="98425" cy="984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8" name="Line 52"/>
            <p:cNvSpPr>
              <a:spLocks noChangeShapeType="1"/>
            </p:cNvSpPr>
            <p:nvPr/>
          </p:nvSpPr>
          <p:spPr bwMode="auto">
            <a:xfrm>
              <a:off x="6632575" y="2741613"/>
              <a:ext cx="376238" cy="3413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9" name="Line 53"/>
            <p:cNvSpPr>
              <a:spLocks noChangeShapeType="1"/>
            </p:cNvSpPr>
            <p:nvPr/>
          </p:nvSpPr>
          <p:spPr bwMode="auto">
            <a:xfrm>
              <a:off x="6581775" y="2765425"/>
              <a:ext cx="392113" cy="3365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10" name="Line 54"/>
            <p:cNvSpPr>
              <a:spLocks noChangeShapeType="1"/>
            </p:cNvSpPr>
            <p:nvPr/>
          </p:nvSpPr>
          <p:spPr bwMode="auto">
            <a:xfrm>
              <a:off x="6548438" y="2800350"/>
              <a:ext cx="392113" cy="3333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11" name="Line 55"/>
            <p:cNvSpPr>
              <a:spLocks noChangeShapeType="1"/>
            </p:cNvSpPr>
            <p:nvPr/>
          </p:nvSpPr>
          <p:spPr bwMode="auto">
            <a:xfrm>
              <a:off x="6489700" y="3468688"/>
              <a:ext cx="136525" cy="508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12" name="Oval 56"/>
            <p:cNvSpPr>
              <a:spLocks noChangeArrowheads="1"/>
            </p:cNvSpPr>
            <p:nvPr/>
          </p:nvSpPr>
          <p:spPr bwMode="auto">
            <a:xfrm>
              <a:off x="6410325" y="43926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3" name="Oval 57"/>
            <p:cNvSpPr>
              <a:spLocks noChangeArrowheads="1"/>
            </p:cNvSpPr>
            <p:nvPr/>
          </p:nvSpPr>
          <p:spPr bwMode="auto">
            <a:xfrm>
              <a:off x="6867525" y="2640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4" name="Oval 58"/>
            <p:cNvSpPr>
              <a:spLocks noChangeArrowheads="1"/>
            </p:cNvSpPr>
            <p:nvPr/>
          </p:nvSpPr>
          <p:spPr bwMode="auto">
            <a:xfrm>
              <a:off x="7019925" y="2792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5" name="Oval 59"/>
            <p:cNvSpPr>
              <a:spLocks noChangeArrowheads="1"/>
            </p:cNvSpPr>
            <p:nvPr/>
          </p:nvSpPr>
          <p:spPr bwMode="auto">
            <a:xfrm>
              <a:off x="6943725" y="3173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6" name="Oval 60"/>
            <p:cNvSpPr>
              <a:spLocks noChangeArrowheads="1"/>
            </p:cNvSpPr>
            <p:nvPr/>
          </p:nvSpPr>
          <p:spPr bwMode="auto">
            <a:xfrm>
              <a:off x="7096125" y="2411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7" name="Oval 61"/>
            <p:cNvSpPr>
              <a:spLocks noChangeArrowheads="1"/>
            </p:cNvSpPr>
            <p:nvPr/>
          </p:nvSpPr>
          <p:spPr bwMode="auto">
            <a:xfrm>
              <a:off x="6410325" y="3021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8" name="Oval 62"/>
            <p:cNvSpPr>
              <a:spLocks noChangeArrowheads="1"/>
            </p:cNvSpPr>
            <p:nvPr/>
          </p:nvSpPr>
          <p:spPr bwMode="auto">
            <a:xfrm>
              <a:off x="6181725" y="33258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9" name="Oval 63"/>
            <p:cNvSpPr>
              <a:spLocks noChangeArrowheads="1"/>
            </p:cNvSpPr>
            <p:nvPr/>
          </p:nvSpPr>
          <p:spPr bwMode="auto">
            <a:xfrm>
              <a:off x="6638925" y="35036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0" name="Oval 64"/>
            <p:cNvSpPr>
              <a:spLocks noChangeArrowheads="1"/>
            </p:cNvSpPr>
            <p:nvPr/>
          </p:nvSpPr>
          <p:spPr bwMode="auto">
            <a:xfrm>
              <a:off x="6410325" y="2792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1" name="Oval 65"/>
            <p:cNvSpPr>
              <a:spLocks noChangeArrowheads="1"/>
            </p:cNvSpPr>
            <p:nvPr/>
          </p:nvSpPr>
          <p:spPr bwMode="auto">
            <a:xfrm>
              <a:off x="6486525" y="27162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2" name="Oval 66"/>
            <p:cNvSpPr>
              <a:spLocks noChangeArrowheads="1"/>
            </p:cNvSpPr>
            <p:nvPr/>
          </p:nvSpPr>
          <p:spPr bwMode="auto">
            <a:xfrm>
              <a:off x="6562725" y="26781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3" name="Oval 67"/>
            <p:cNvSpPr>
              <a:spLocks noChangeArrowheads="1"/>
            </p:cNvSpPr>
            <p:nvPr/>
          </p:nvSpPr>
          <p:spPr bwMode="auto">
            <a:xfrm>
              <a:off x="6486525" y="48498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4" name="Oval 68"/>
            <p:cNvSpPr>
              <a:spLocks noChangeArrowheads="1"/>
            </p:cNvSpPr>
            <p:nvPr/>
          </p:nvSpPr>
          <p:spPr bwMode="auto">
            <a:xfrm>
              <a:off x="6486525" y="4545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5" name="Oval 69"/>
            <p:cNvSpPr>
              <a:spLocks noChangeArrowheads="1"/>
            </p:cNvSpPr>
            <p:nvPr/>
          </p:nvSpPr>
          <p:spPr bwMode="auto">
            <a:xfrm>
              <a:off x="6410325" y="46212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6" name="Oval 70"/>
            <p:cNvSpPr>
              <a:spLocks noChangeArrowheads="1"/>
            </p:cNvSpPr>
            <p:nvPr/>
          </p:nvSpPr>
          <p:spPr bwMode="auto">
            <a:xfrm>
              <a:off x="6334125" y="47736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7" name="Oval 71"/>
            <p:cNvSpPr>
              <a:spLocks noChangeArrowheads="1"/>
            </p:cNvSpPr>
            <p:nvPr/>
          </p:nvSpPr>
          <p:spPr bwMode="auto">
            <a:xfrm>
              <a:off x="6334125" y="5459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8" name="Oval 72"/>
            <p:cNvSpPr>
              <a:spLocks noChangeArrowheads="1"/>
            </p:cNvSpPr>
            <p:nvPr/>
          </p:nvSpPr>
          <p:spPr bwMode="auto">
            <a:xfrm>
              <a:off x="6410325" y="5307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9" name="Oval 73"/>
            <p:cNvSpPr>
              <a:spLocks noChangeArrowheads="1"/>
            </p:cNvSpPr>
            <p:nvPr/>
          </p:nvSpPr>
          <p:spPr bwMode="auto">
            <a:xfrm>
              <a:off x="7324725" y="2259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grpSp>
      <p:sp>
        <p:nvSpPr>
          <p:cNvPr id="352330" name="Freeform 74"/>
          <p:cNvSpPr>
            <a:spLocks/>
          </p:cNvSpPr>
          <p:nvPr/>
        </p:nvSpPr>
        <p:spPr bwMode="auto">
          <a:xfrm>
            <a:off x="5868144" y="3356992"/>
            <a:ext cx="981075" cy="2724150"/>
          </a:xfrm>
          <a:custGeom>
            <a:avLst/>
            <a:gdLst/>
            <a:ahLst/>
            <a:cxnLst>
              <a:cxn ang="0">
                <a:pos x="209" y="1698"/>
              </a:cxn>
              <a:cxn ang="0">
                <a:pos x="479" y="1680"/>
              </a:cxn>
              <a:cxn ang="0">
                <a:pos x="585" y="1640"/>
              </a:cxn>
              <a:cxn ang="0">
                <a:pos x="605" y="1404"/>
              </a:cxn>
              <a:cxn ang="0">
                <a:pos x="537" y="88"/>
              </a:cxn>
              <a:cxn ang="0">
                <a:pos x="481" y="0"/>
              </a:cxn>
              <a:cxn ang="0">
                <a:pos x="337" y="64"/>
              </a:cxn>
              <a:cxn ang="0">
                <a:pos x="305" y="144"/>
              </a:cxn>
              <a:cxn ang="0">
                <a:pos x="71" y="1200"/>
              </a:cxn>
              <a:cxn ang="0">
                <a:pos x="23" y="1632"/>
              </a:cxn>
              <a:cxn ang="0">
                <a:pos x="209" y="1698"/>
              </a:cxn>
            </a:cxnLst>
            <a:rect l="0" t="0" r="r" b="b"/>
            <a:pathLst>
              <a:path w="618" h="1716">
                <a:moveTo>
                  <a:pt x="209" y="1698"/>
                </a:moveTo>
                <a:cubicBezTo>
                  <a:pt x="347" y="1716"/>
                  <a:pt x="403" y="1687"/>
                  <a:pt x="479" y="1680"/>
                </a:cubicBezTo>
                <a:cubicBezTo>
                  <a:pt x="505" y="1671"/>
                  <a:pt x="585" y="1640"/>
                  <a:pt x="585" y="1640"/>
                </a:cubicBezTo>
                <a:cubicBezTo>
                  <a:pt x="618" y="1590"/>
                  <a:pt x="605" y="1454"/>
                  <a:pt x="605" y="1404"/>
                </a:cubicBezTo>
                <a:cubicBezTo>
                  <a:pt x="597" y="1145"/>
                  <a:pt x="556" y="353"/>
                  <a:pt x="537" y="88"/>
                </a:cubicBezTo>
                <a:cubicBezTo>
                  <a:pt x="527" y="49"/>
                  <a:pt x="523" y="14"/>
                  <a:pt x="481" y="0"/>
                </a:cubicBezTo>
                <a:cubicBezTo>
                  <a:pt x="418" y="10"/>
                  <a:pt x="381" y="20"/>
                  <a:pt x="337" y="64"/>
                </a:cubicBezTo>
                <a:cubicBezTo>
                  <a:pt x="317" y="123"/>
                  <a:pt x="329" y="97"/>
                  <a:pt x="305" y="144"/>
                </a:cubicBezTo>
                <a:cubicBezTo>
                  <a:pt x="258" y="394"/>
                  <a:pt x="118" y="952"/>
                  <a:pt x="71" y="1200"/>
                </a:cubicBezTo>
                <a:cubicBezTo>
                  <a:pt x="24" y="1448"/>
                  <a:pt x="0" y="1549"/>
                  <a:pt x="23" y="1632"/>
                </a:cubicBezTo>
                <a:cubicBezTo>
                  <a:pt x="46" y="1715"/>
                  <a:pt x="179" y="1689"/>
                  <a:pt x="209" y="1698"/>
                </a:cubicBezTo>
                <a:close/>
              </a:path>
            </a:pathLst>
          </a:custGeom>
          <a:solidFill>
            <a:srgbClr val="FF0000"/>
          </a:solidFill>
          <a:ln w="9525">
            <a:solidFill>
              <a:srgbClr val="FF0000"/>
            </a:solidFill>
            <a:round/>
            <a:headEnd/>
            <a:tailEnd/>
          </a:ln>
          <a:effectLst/>
        </p:spPr>
        <p:txBody>
          <a:bodyPr/>
          <a:lstStyle/>
          <a:p>
            <a:endParaRPr lang="nb-NO">
              <a:solidFill>
                <a:srgbClr val="FFFF00"/>
              </a:solidFill>
            </a:endParaRPr>
          </a:p>
        </p:txBody>
      </p:sp>
      <p:sp>
        <p:nvSpPr>
          <p:cNvPr id="352336" name="Freeform 80"/>
          <p:cNvSpPr>
            <a:spLocks/>
          </p:cNvSpPr>
          <p:nvPr/>
        </p:nvSpPr>
        <p:spPr bwMode="auto">
          <a:xfrm>
            <a:off x="5724128" y="2492896"/>
            <a:ext cx="1450975" cy="3324225"/>
          </a:xfrm>
          <a:custGeom>
            <a:avLst/>
            <a:gdLst/>
            <a:ahLst/>
            <a:cxnLst>
              <a:cxn ang="0">
                <a:pos x="100" y="1984"/>
              </a:cxn>
              <a:cxn ang="0">
                <a:pos x="82" y="1956"/>
              </a:cxn>
              <a:cxn ang="0">
                <a:pos x="55" y="1938"/>
              </a:cxn>
              <a:cxn ang="0">
                <a:pos x="109" y="1298"/>
              </a:cxn>
              <a:cxn ang="0">
                <a:pos x="128" y="1179"/>
              </a:cxn>
              <a:cxn ang="0">
                <a:pos x="137" y="1060"/>
              </a:cxn>
              <a:cxn ang="0">
                <a:pos x="155" y="987"/>
              </a:cxn>
              <a:cxn ang="0">
                <a:pos x="155" y="576"/>
              </a:cxn>
              <a:cxn ang="0">
                <a:pos x="173" y="466"/>
              </a:cxn>
              <a:cxn ang="0">
                <a:pos x="228" y="393"/>
              </a:cxn>
              <a:cxn ang="0">
                <a:pos x="274" y="292"/>
              </a:cxn>
              <a:cxn ang="0">
                <a:pos x="365" y="192"/>
              </a:cxn>
              <a:cxn ang="0">
                <a:pos x="448" y="119"/>
              </a:cxn>
              <a:cxn ang="0">
                <a:pos x="457" y="91"/>
              </a:cxn>
              <a:cxn ang="0">
                <a:pos x="512" y="73"/>
              </a:cxn>
              <a:cxn ang="0">
                <a:pos x="713" y="0"/>
              </a:cxn>
              <a:cxn ang="0">
                <a:pos x="786" y="36"/>
              </a:cxn>
              <a:cxn ang="0">
                <a:pos x="850" y="100"/>
              </a:cxn>
              <a:cxn ang="0">
                <a:pos x="887" y="174"/>
              </a:cxn>
              <a:cxn ang="0">
                <a:pos x="905" y="228"/>
              </a:cxn>
              <a:cxn ang="0">
                <a:pos x="914" y="256"/>
              </a:cxn>
              <a:cxn ang="0">
                <a:pos x="914" y="512"/>
              </a:cxn>
              <a:cxn ang="0">
                <a:pos x="859" y="859"/>
              </a:cxn>
              <a:cxn ang="0">
                <a:pos x="832" y="1179"/>
              </a:cxn>
              <a:cxn ang="0">
                <a:pos x="768" y="1655"/>
              </a:cxn>
              <a:cxn ang="0">
                <a:pos x="740" y="1838"/>
              </a:cxn>
              <a:cxn ang="0">
                <a:pos x="731" y="1966"/>
              </a:cxn>
              <a:cxn ang="0">
                <a:pos x="475" y="2094"/>
              </a:cxn>
              <a:cxn ang="0">
                <a:pos x="210" y="2030"/>
              </a:cxn>
              <a:cxn ang="0">
                <a:pos x="128" y="2011"/>
              </a:cxn>
              <a:cxn ang="0">
                <a:pos x="100" y="1984"/>
              </a:cxn>
            </a:cxnLst>
            <a:rect l="0" t="0" r="r" b="b"/>
            <a:pathLst>
              <a:path w="914" h="2094">
                <a:moveTo>
                  <a:pt x="100" y="1984"/>
                </a:moveTo>
                <a:cubicBezTo>
                  <a:pt x="94" y="1975"/>
                  <a:pt x="90" y="1964"/>
                  <a:pt x="82" y="1956"/>
                </a:cubicBezTo>
                <a:cubicBezTo>
                  <a:pt x="74" y="1948"/>
                  <a:pt x="55" y="1949"/>
                  <a:pt x="55" y="1938"/>
                </a:cubicBezTo>
                <a:cubicBezTo>
                  <a:pt x="52" y="1835"/>
                  <a:pt x="0" y="1467"/>
                  <a:pt x="109" y="1298"/>
                </a:cubicBezTo>
                <a:cubicBezTo>
                  <a:pt x="115" y="1258"/>
                  <a:pt x="125" y="1219"/>
                  <a:pt x="128" y="1179"/>
                </a:cubicBezTo>
                <a:cubicBezTo>
                  <a:pt x="131" y="1139"/>
                  <a:pt x="131" y="1099"/>
                  <a:pt x="137" y="1060"/>
                </a:cubicBezTo>
                <a:cubicBezTo>
                  <a:pt x="140" y="1035"/>
                  <a:pt x="155" y="987"/>
                  <a:pt x="155" y="987"/>
                </a:cubicBezTo>
                <a:cubicBezTo>
                  <a:pt x="177" y="748"/>
                  <a:pt x="155" y="1031"/>
                  <a:pt x="155" y="576"/>
                </a:cubicBezTo>
                <a:cubicBezTo>
                  <a:pt x="155" y="573"/>
                  <a:pt x="159" y="489"/>
                  <a:pt x="173" y="466"/>
                </a:cubicBezTo>
                <a:cubicBezTo>
                  <a:pt x="189" y="440"/>
                  <a:pt x="211" y="418"/>
                  <a:pt x="228" y="393"/>
                </a:cubicBezTo>
                <a:cubicBezTo>
                  <a:pt x="253" y="355"/>
                  <a:pt x="244" y="324"/>
                  <a:pt x="274" y="292"/>
                </a:cubicBezTo>
                <a:cubicBezTo>
                  <a:pt x="295" y="229"/>
                  <a:pt x="298" y="214"/>
                  <a:pt x="365" y="192"/>
                </a:cubicBezTo>
                <a:cubicBezTo>
                  <a:pt x="395" y="163"/>
                  <a:pt x="409" y="132"/>
                  <a:pt x="448" y="119"/>
                </a:cubicBezTo>
                <a:cubicBezTo>
                  <a:pt x="451" y="110"/>
                  <a:pt x="449" y="97"/>
                  <a:pt x="457" y="91"/>
                </a:cubicBezTo>
                <a:cubicBezTo>
                  <a:pt x="473" y="80"/>
                  <a:pt x="512" y="73"/>
                  <a:pt x="512" y="73"/>
                </a:cubicBezTo>
                <a:cubicBezTo>
                  <a:pt x="570" y="34"/>
                  <a:pt x="645" y="16"/>
                  <a:pt x="713" y="0"/>
                </a:cubicBezTo>
                <a:cubicBezTo>
                  <a:pt x="742" y="10"/>
                  <a:pt x="757" y="26"/>
                  <a:pt x="786" y="36"/>
                </a:cubicBezTo>
                <a:cubicBezTo>
                  <a:pt x="815" y="56"/>
                  <a:pt x="830" y="71"/>
                  <a:pt x="850" y="100"/>
                </a:cubicBezTo>
                <a:cubicBezTo>
                  <a:pt x="871" y="164"/>
                  <a:pt x="854" y="141"/>
                  <a:pt x="887" y="174"/>
                </a:cubicBezTo>
                <a:cubicBezTo>
                  <a:pt x="893" y="192"/>
                  <a:pt x="899" y="210"/>
                  <a:pt x="905" y="228"/>
                </a:cubicBezTo>
                <a:cubicBezTo>
                  <a:pt x="908" y="237"/>
                  <a:pt x="914" y="256"/>
                  <a:pt x="914" y="256"/>
                </a:cubicBezTo>
                <a:cubicBezTo>
                  <a:pt x="903" y="345"/>
                  <a:pt x="885" y="423"/>
                  <a:pt x="914" y="512"/>
                </a:cubicBezTo>
                <a:cubicBezTo>
                  <a:pt x="904" y="631"/>
                  <a:pt x="878" y="742"/>
                  <a:pt x="859" y="859"/>
                </a:cubicBezTo>
                <a:cubicBezTo>
                  <a:pt x="855" y="961"/>
                  <a:pt x="866" y="1078"/>
                  <a:pt x="832" y="1179"/>
                </a:cubicBezTo>
                <a:cubicBezTo>
                  <a:pt x="806" y="1338"/>
                  <a:pt x="799" y="1498"/>
                  <a:pt x="768" y="1655"/>
                </a:cubicBezTo>
                <a:cubicBezTo>
                  <a:pt x="762" y="1725"/>
                  <a:pt x="751" y="1772"/>
                  <a:pt x="740" y="1838"/>
                </a:cubicBezTo>
                <a:cubicBezTo>
                  <a:pt x="737" y="1881"/>
                  <a:pt x="737" y="1924"/>
                  <a:pt x="731" y="1966"/>
                </a:cubicBezTo>
                <a:cubicBezTo>
                  <a:pt x="713" y="2089"/>
                  <a:pt x="570" y="2086"/>
                  <a:pt x="475" y="2094"/>
                </a:cubicBezTo>
                <a:cubicBezTo>
                  <a:pt x="382" y="2083"/>
                  <a:pt x="301" y="2047"/>
                  <a:pt x="210" y="2030"/>
                </a:cubicBezTo>
                <a:cubicBezTo>
                  <a:pt x="146" y="2018"/>
                  <a:pt x="173" y="2026"/>
                  <a:pt x="128" y="2011"/>
                </a:cubicBezTo>
                <a:cubicBezTo>
                  <a:pt x="106" y="1990"/>
                  <a:pt x="115" y="1999"/>
                  <a:pt x="100" y="1984"/>
                </a:cubicBezTo>
                <a:close/>
              </a:path>
            </a:pathLst>
          </a:custGeom>
          <a:solidFill>
            <a:srgbClr val="FF0000">
              <a:alpha val="50000"/>
            </a:srgbClr>
          </a:solidFill>
          <a:ln w="9525">
            <a:noFill/>
            <a:round/>
            <a:headEnd/>
            <a:tailEnd/>
          </a:ln>
          <a:effectLst/>
        </p:spPr>
        <p:txBody>
          <a:bodyPr/>
          <a:lstStyle/>
          <a:p>
            <a:endParaRPr lang="nb-NO">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2330"/>
                                        </p:tgtEl>
                                        <p:attrNameLst>
                                          <p:attrName>style.visibility</p:attrName>
                                        </p:attrNameLst>
                                      </p:cBhvr>
                                      <p:to>
                                        <p:strVal val="visible"/>
                                      </p:to>
                                    </p:set>
                                    <p:anim calcmode="lin" valueType="num">
                                      <p:cBhvr additive="base">
                                        <p:cTn id="7" dur="500" fill="hold"/>
                                        <p:tgtEl>
                                          <p:spTgt spid="352330"/>
                                        </p:tgtEl>
                                        <p:attrNameLst>
                                          <p:attrName>ppt_x</p:attrName>
                                        </p:attrNameLst>
                                      </p:cBhvr>
                                      <p:tavLst>
                                        <p:tav tm="0">
                                          <p:val>
                                            <p:strVal val="#ppt_x"/>
                                          </p:val>
                                        </p:tav>
                                        <p:tav tm="100000">
                                          <p:val>
                                            <p:strVal val="#ppt_x"/>
                                          </p:val>
                                        </p:tav>
                                      </p:tavLst>
                                    </p:anim>
                                    <p:anim calcmode="lin" valueType="num">
                                      <p:cBhvr additive="base">
                                        <p:cTn id="8" dur="500" fill="hold"/>
                                        <p:tgtEl>
                                          <p:spTgt spid="3523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4" fill="hold" grpId="0" nodeType="clickEffect">
                                  <p:stCondLst>
                                    <p:cond delay="0"/>
                                  </p:stCondLst>
                                  <p:childTnLst>
                                    <p:set>
                                      <p:cBhvr>
                                        <p:cTn id="12" dur="1" fill="hold">
                                          <p:stCondLst>
                                            <p:cond delay="0"/>
                                          </p:stCondLst>
                                        </p:cTn>
                                        <p:tgtEl>
                                          <p:spTgt spid="352336"/>
                                        </p:tgtEl>
                                        <p:attrNameLst>
                                          <p:attrName>style.visibility</p:attrName>
                                        </p:attrNameLst>
                                      </p:cBhvr>
                                      <p:to>
                                        <p:strVal val="visible"/>
                                      </p:to>
                                    </p:set>
                                    <p:anim calcmode="lin" valueType="num">
                                      <p:cBhvr>
                                        <p:cTn id="13" dur="500" fill="hold"/>
                                        <p:tgtEl>
                                          <p:spTgt spid="352336"/>
                                        </p:tgtEl>
                                        <p:attrNameLst>
                                          <p:attrName>ppt_x</p:attrName>
                                        </p:attrNameLst>
                                      </p:cBhvr>
                                      <p:tavLst>
                                        <p:tav tm="0">
                                          <p:val>
                                            <p:strVal val="#ppt_x"/>
                                          </p:val>
                                        </p:tav>
                                        <p:tav tm="100000">
                                          <p:val>
                                            <p:strVal val="#ppt_x"/>
                                          </p:val>
                                        </p:tav>
                                      </p:tavLst>
                                    </p:anim>
                                    <p:anim calcmode="lin" valueType="num">
                                      <p:cBhvr>
                                        <p:cTn id="14" dur="500" fill="hold"/>
                                        <p:tgtEl>
                                          <p:spTgt spid="352336"/>
                                        </p:tgtEl>
                                        <p:attrNameLst>
                                          <p:attrName>ppt_y</p:attrName>
                                        </p:attrNameLst>
                                      </p:cBhvr>
                                      <p:tavLst>
                                        <p:tav tm="0">
                                          <p:val>
                                            <p:strVal val="#ppt_y+#ppt_h/2"/>
                                          </p:val>
                                        </p:tav>
                                        <p:tav tm="100000">
                                          <p:val>
                                            <p:strVal val="#ppt_y"/>
                                          </p:val>
                                        </p:tav>
                                      </p:tavLst>
                                    </p:anim>
                                    <p:anim calcmode="lin" valueType="num">
                                      <p:cBhvr>
                                        <p:cTn id="15" dur="500" fill="hold"/>
                                        <p:tgtEl>
                                          <p:spTgt spid="352336"/>
                                        </p:tgtEl>
                                        <p:attrNameLst>
                                          <p:attrName>ppt_w</p:attrName>
                                        </p:attrNameLst>
                                      </p:cBhvr>
                                      <p:tavLst>
                                        <p:tav tm="0">
                                          <p:val>
                                            <p:strVal val="#ppt_w"/>
                                          </p:val>
                                        </p:tav>
                                        <p:tav tm="100000">
                                          <p:val>
                                            <p:strVal val="#ppt_w"/>
                                          </p:val>
                                        </p:tav>
                                      </p:tavLst>
                                    </p:anim>
                                    <p:anim calcmode="lin" valueType="num">
                                      <p:cBhvr>
                                        <p:cTn id="16" dur="500" fill="hold"/>
                                        <p:tgtEl>
                                          <p:spTgt spid="3523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330" grpId="0" animBg="1"/>
      <p:bldP spid="35233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 ">
            <a:hlinkClick r:id="rId2"/>
          </p:cNvPr>
          <p:cNvPicPr>
            <a:picLocks noChangeAspect="1" noChangeArrowheads="1"/>
          </p:cNvPicPr>
          <p:nvPr/>
        </p:nvPicPr>
        <p:blipFill>
          <a:blip r:embed="rId3" cstate="print"/>
          <a:srcRect/>
          <a:stretch>
            <a:fillRect/>
          </a:stretch>
        </p:blipFill>
        <p:spPr bwMode="auto">
          <a:xfrm>
            <a:off x="1331640" y="1556792"/>
            <a:ext cx="2505075" cy="4191001"/>
          </a:xfrm>
          <a:prstGeom prst="rect">
            <a:avLst/>
          </a:prstGeom>
          <a:noFill/>
        </p:spPr>
      </p:pic>
      <p:sp>
        <p:nvSpPr>
          <p:cNvPr id="352332" name="Rectangle 76"/>
          <p:cNvSpPr>
            <a:spLocks noChangeArrowheads="1"/>
          </p:cNvSpPr>
          <p:nvPr/>
        </p:nvSpPr>
        <p:spPr bwMode="auto">
          <a:xfrm>
            <a:off x="762000" y="609600"/>
            <a:ext cx="5486400" cy="762000"/>
          </a:xfrm>
          <a:prstGeom prst="rect">
            <a:avLst/>
          </a:prstGeom>
          <a:noFill/>
          <a:ln w="9525">
            <a:noFill/>
            <a:miter lim="800000"/>
            <a:headEnd/>
            <a:tailEnd/>
          </a:ln>
          <a:effectLst/>
        </p:spPr>
        <p:txBody>
          <a:bodyPr anchor="ctr"/>
          <a:lstStyle/>
          <a:p>
            <a:pPr algn="ctr"/>
            <a:r>
              <a:rPr lang="nb-NO" sz="4000" dirty="0" err="1" smtClean="0">
                <a:solidFill>
                  <a:srgbClr val="FFFF00"/>
                </a:solidFill>
                <a:latin typeface="Arial" charset="0"/>
              </a:rPr>
              <a:t>Extraradicular</a:t>
            </a:r>
            <a:r>
              <a:rPr lang="nb-NO" sz="4000" dirty="0" smtClean="0">
                <a:solidFill>
                  <a:srgbClr val="FFFF00"/>
                </a:solidFill>
                <a:latin typeface="Arial" charset="0"/>
              </a:rPr>
              <a:t> locations</a:t>
            </a:r>
            <a:endParaRPr lang="nb-NO" sz="4000" dirty="0">
              <a:solidFill>
                <a:srgbClr val="FFFF00"/>
              </a:solidFill>
              <a:latin typeface="Arial" charset="0"/>
            </a:endParaRPr>
          </a:p>
        </p:txBody>
      </p:sp>
      <p:grpSp>
        <p:nvGrpSpPr>
          <p:cNvPr id="2" name="Group 74"/>
          <p:cNvGrpSpPr/>
          <p:nvPr/>
        </p:nvGrpSpPr>
        <p:grpSpPr>
          <a:xfrm>
            <a:off x="5181600" y="914400"/>
            <a:ext cx="2897188" cy="5189538"/>
            <a:chOff x="5181600" y="914400"/>
            <a:chExt cx="2897188" cy="5189538"/>
          </a:xfrm>
        </p:grpSpPr>
        <p:sp>
          <p:nvSpPr>
            <p:cNvPr id="352262" name="Freeform 6"/>
            <p:cNvSpPr>
              <a:spLocks/>
            </p:cNvSpPr>
            <p:nvPr/>
          </p:nvSpPr>
          <p:spPr bwMode="auto">
            <a:xfrm>
              <a:off x="5181600" y="914400"/>
              <a:ext cx="2897188" cy="4919663"/>
            </a:xfrm>
            <a:custGeom>
              <a:avLst/>
              <a:gdLst/>
              <a:ahLst/>
              <a:cxnLst>
                <a:cxn ang="0">
                  <a:pos x="0" y="3098"/>
                </a:cxn>
                <a:cxn ang="0">
                  <a:pos x="106" y="2550"/>
                </a:cxn>
                <a:cxn ang="0">
                  <a:pos x="188" y="2204"/>
                </a:cxn>
                <a:cxn ang="0">
                  <a:pos x="230" y="2020"/>
                </a:cxn>
                <a:cxn ang="0">
                  <a:pos x="284" y="1840"/>
                </a:cxn>
                <a:cxn ang="0">
                  <a:pos x="344" y="1694"/>
                </a:cxn>
                <a:cxn ang="0">
                  <a:pos x="382" y="1610"/>
                </a:cxn>
                <a:cxn ang="0">
                  <a:pos x="404" y="1546"/>
                </a:cxn>
                <a:cxn ang="0">
                  <a:pos x="408" y="1474"/>
                </a:cxn>
                <a:cxn ang="0">
                  <a:pos x="396" y="1402"/>
                </a:cxn>
                <a:cxn ang="0">
                  <a:pos x="360" y="1290"/>
                </a:cxn>
                <a:cxn ang="0">
                  <a:pos x="328" y="1202"/>
                </a:cxn>
                <a:cxn ang="0">
                  <a:pos x="304" y="1090"/>
                </a:cxn>
                <a:cxn ang="0">
                  <a:pos x="292" y="954"/>
                </a:cxn>
                <a:cxn ang="0">
                  <a:pos x="292" y="822"/>
                </a:cxn>
                <a:cxn ang="0">
                  <a:pos x="328" y="670"/>
                </a:cxn>
                <a:cxn ang="0">
                  <a:pos x="390" y="538"/>
                </a:cxn>
                <a:cxn ang="0">
                  <a:pos x="490" y="408"/>
                </a:cxn>
                <a:cxn ang="0">
                  <a:pos x="594" y="310"/>
                </a:cxn>
                <a:cxn ang="0">
                  <a:pos x="762" y="182"/>
                </a:cxn>
                <a:cxn ang="0">
                  <a:pos x="900" y="108"/>
                </a:cxn>
                <a:cxn ang="0">
                  <a:pos x="1146" y="24"/>
                </a:cxn>
                <a:cxn ang="0">
                  <a:pos x="1338" y="0"/>
                </a:cxn>
                <a:cxn ang="0">
                  <a:pos x="1460" y="18"/>
                </a:cxn>
                <a:cxn ang="0">
                  <a:pos x="1550" y="58"/>
                </a:cxn>
                <a:cxn ang="0">
                  <a:pos x="1638" y="112"/>
                </a:cxn>
                <a:cxn ang="0">
                  <a:pos x="1698" y="172"/>
                </a:cxn>
                <a:cxn ang="0">
                  <a:pos x="1758" y="254"/>
                </a:cxn>
                <a:cxn ang="0">
                  <a:pos x="1790" y="348"/>
                </a:cxn>
                <a:cxn ang="0">
                  <a:pos x="1824" y="484"/>
                </a:cxn>
                <a:cxn ang="0">
                  <a:pos x="1824" y="644"/>
                </a:cxn>
                <a:cxn ang="0">
                  <a:pos x="1804" y="802"/>
                </a:cxn>
                <a:cxn ang="0">
                  <a:pos x="1750" y="938"/>
                </a:cxn>
                <a:cxn ang="0">
                  <a:pos x="1660" y="1078"/>
                </a:cxn>
                <a:cxn ang="0">
                  <a:pos x="1580" y="1198"/>
                </a:cxn>
                <a:cxn ang="0">
                  <a:pos x="1480" y="1308"/>
                </a:cxn>
                <a:cxn ang="0">
                  <a:pos x="1416" y="1424"/>
                </a:cxn>
                <a:cxn ang="0">
                  <a:pos x="1384" y="1492"/>
                </a:cxn>
                <a:cxn ang="0">
                  <a:pos x="1372" y="1532"/>
                </a:cxn>
                <a:cxn ang="0">
                  <a:pos x="1364" y="1580"/>
                </a:cxn>
                <a:cxn ang="0">
                  <a:pos x="1372" y="1648"/>
                </a:cxn>
                <a:cxn ang="0">
                  <a:pos x="1384" y="1756"/>
                </a:cxn>
                <a:cxn ang="0">
                  <a:pos x="1376" y="1926"/>
                </a:cxn>
                <a:cxn ang="0">
                  <a:pos x="1368" y="2094"/>
                </a:cxn>
                <a:cxn ang="0">
                  <a:pos x="1368" y="2242"/>
                </a:cxn>
                <a:cxn ang="0">
                  <a:pos x="1368" y="2374"/>
                </a:cxn>
                <a:cxn ang="0">
                  <a:pos x="1376" y="2514"/>
                </a:cxn>
                <a:cxn ang="0">
                  <a:pos x="1392" y="2726"/>
                </a:cxn>
                <a:cxn ang="0">
                  <a:pos x="1418" y="2936"/>
                </a:cxn>
                <a:cxn ang="0">
                  <a:pos x="1446" y="3098"/>
                </a:cxn>
                <a:cxn ang="0">
                  <a:pos x="1316" y="3022"/>
                </a:cxn>
                <a:cxn ang="0">
                  <a:pos x="1142" y="2968"/>
                </a:cxn>
                <a:cxn ang="0">
                  <a:pos x="940" y="2934"/>
                </a:cxn>
                <a:cxn ang="0">
                  <a:pos x="722" y="2922"/>
                </a:cxn>
                <a:cxn ang="0">
                  <a:pos x="668" y="2922"/>
                </a:cxn>
                <a:cxn ang="0">
                  <a:pos x="614" y="2924"/>
                </a:cxn>
                <a:cxn ang="0">
                  <a:pos x="506" y="2932"/>
                </a:cxn>
                <a:cxn ang="0">
                  <a:pos x="302" y="2966"/>
                </a:cxn>
                <a:cxn ang="0">
                  <a:pos x="128" y="3022"/>
                </a:cxn>
                <a:cxn ang="0">
                  <a:pos x="0" y="3098"/>
                </a:cxn>
              </a:cxnLst>
              <a:rect l="0" t="0" r="r" b="b"/>
              <a:pathLst>
                <a:path w="1825" h="3099">
                  <a:moveTo>
                    <a:pt x="0" y="3098"/>
                  </a:moveTo>
                  <a:lnTo>
                    <a:pt x="106" y="2550"/>
                  </a:lnTo>
                  <a:lnTo>
                    <a:pt x="188" y="2204"/>
                  </a:lnTo>
                  <a:lnTo>
                    <a:pt x="230" y="2020"/>
                  </a:lnTo>
                  <a:lnTo>
                    <a:pt x="284" y="1840"/>
                  </a:lnTo>
                  <a:lnTo>
                    <a:pt x="344" y="1694"/>
                  </a:lnTo>
                  <a:lnTo>
                    <a:pt x="382" y="1610"/>
                  </a:lnTo>
                  <a:lnTo>
                    <a:pt x="404" y="1546"/>
                  </a:lnTo>
                  <a:lnTo>
                    <a:pt x="408" y="1474"/>
                  </a:lnTo>
                  <a:lnTo>
                    <a:pt x="396" y="1402"/>
                  </a:lnTo>
                  <a:lnTo>
                    <a:pt x="360" y="1290"/>
                  </a:lnTo>
                  <a:lnTo>
                    <a:pt x="328" y="1202"/>
                  </a:lnTo>
                  <a:lnTo>
                    <a:pt x="304" y="1090"/>
                  </a:lnTo>
                  <a:lnTo>
                    <a:pt x="292" y="954"/>
                  </a:lnTo>
                  <a:lnTo>
                    <a:pt x="292" y="822"/>
                  </a:lnTo>
                  <a:lnTo>
                    <a:pt x="328" y="670"/>
                  </a:lnTo>
                  <a:lnTo>
                    <a:pt x="390" y="538"/>
                  </a:lnTo>
                  <a:lnTo>
                    <a:pt x="490" y="408"/>
                  </a:lnTo>
                  <a:lnTo>
                    <a:pt x="594" y="310"/>
                  </a:lnTo>
                  <a:lnTo>
                    <a:pt x="762" y="182"/>
                  </a:lnTo>
                  <a:lnTo>
                    <a:pt x="900" y="108"/>
                  </a:lnTo>
                  <a:lnTo>
                    <a:pt x="1146" y="24"/>
                  </a:lnTo>
                  <a:lnTo>
                    <a:pt x="1338" y="0"/>
                  </a:lnTo>
                  <a:lnTo>
                    <a:pt x="1460" y="18"/>
                  </a:lnTo>
                  <a:lnTo>
                    <a:pt x="1550" y="58"/>
                  </a:lnTo>
                  <a:lnTo>
                    <a:pt x="1638" y="112"/>
                  </a:lnTo>
                  <a:lnTo>
                    <a:pt x="1698" y="172"/>
                  </a:lnTo>
                  <a:lnTo>
                    <a:pt x="1758" y="254"/>
                  </a:lnTo>
                  <a:lnTo>
                    <a:pt x="1790" y="348"/>
                  </a:lnTo>
                  <a:lnTo>
                    <a:pt x="1824" y="484"/>
                  </a:lnTo>
                  <a:lnTo>
                    <a:pt x="1824" y="644"/>
                  </a:lnTo>
                  <a:lnTo>
                    <a:pt x="1804" y="802"/>
                  </a:lnTo>
                  <a:lnTo>
                    <a:pt x="1750" y="938"/>
                  </a:lnTo>
                  <a:lnTo>
                    <a:pt x="1660" y="1078"/>
                  </a:lnTo>
                  <a:lnTo>
                    <a:pt x="1580" y="1198"/>
                  </a:lnTo>
                  <a:lnTo>
                    <a:pt x="1480" y="1308"/>
                  </a:lnTo>
                  <a:lnTo>
                    <a:pt x="1416" y="1424"/>
                  </a:lnTo>
                  <a:lnTo>
                    <a:pt x="1384" y="1492"/>
                  </a:lnTo>
                  <a:lnTo>
                    <a:pt x="1372" y="1532"/>
                  </a:lnTo>
                  <a:lnTo>
                    <a:pt x="1364" y="1580"/>
                  </a:lnTo>
                  <a:lnTo>
                    <a:pt x="1372" y="1648"/>
                  </a:lnTo>
                  <a:lnTo>
                    <a:pt x="1384" y="1756"/>
                  </a:lnTo>
                  <a:lnTo>
                    <a:pt x="1376" y="1926"/>
                  </a:lnTo>
                  <a:lnTo>
                    <a:pt x="1368" y="2094"/>
                  </a:lnTo>
                  <a:lnTo>
                    <a:pt x="1368" y="2242"/>
                  </a:lnTo>
                  <a:lnTo>
                    <a:pt x="1368" y="2374"/>
                  </a:lnTo>
                  <a:lnTo>
                    <a:pt x="1376" y="2514"/>
                  </a:lnTo>
                  <a:lnTo>
                    <a:pt x="1392" y="2726"/>
                  </a:lnTo>
                  <a:lnTo>
                    <a:pt x="1418" y="2936"/>
                  </a:lnTo>
                  <a:lnTo>
                    <a:pt x="1446" y="3098"/>
                  </a:lnTo>
                  <a:lnTo>
                    <a:pt x="1316" y="3022"/>
                  </a:lnTo>
                  <a:lnTo>
                    <a:pt x="1142" y="2968"/>
                  </a:lnTo>
                  <a:lnTo>
                    <a:pt x="940" y="2934"/>
                  </a:lnTo>
                  <a:lnTo>
                    <a:pt x="722" y="2922"/>
                  </a:lnTo>
                  <a:lnTo>
                    <a:pt x="668" y="2922"/>
                  </a:lnTo>
                  <a:lnTo>
                    <a:pt x="614" y="2924"/>
                  </a:lnTo>
                  <a:lnTo>
                    <a:pt x="506" y="2932"/>
                  </a:lnTo>
                  <a:lnTo>
                    <a:pt x="302" y="2966"/>
                  </a:lnTo>
                  <a:lnTo>
                    <a:pt x="128" y="3022"/>
                  </a:lnTo>
                  <a:lnTo>
                    <a:pt x="0" y="3098"/>
                  </a:lnTo>
                </a:path>
              </a:pathLst>
            </a:custGeom>
            <a:noFill/>
            <a:ln w="12700" cap="rnd" cmpd="sng">
              <a:solidFill>
                <a:srgbClr val="000000"/>
              </a:solidFill>
              <a:prstDash val="solid"/>
              <a:round/>
              <a:headEnd type="none" w="med" len="med"/>
              <a:tailEnd type="none" w="med" len="med"/>
            </a:ln>
            <a:effectLst/>
          </p:spPr>
          <p:txBody>
            <a:bodyPr/>
            <a:lstStyle/>
            <a:p>
              <a:endParaRPr lang="nb-NO">
                <a:solidFill>
                  <a:srgbClr val="FFFF00"/>
                </a:solidFill>
              </a:endParaRPr>
            </a:p>
          </p:txBody>
        </p:sp>
        <p:sp>
          <p:nvSpPr>
            <p:cNvPr id="352263" name="Freeform 7"/>
            <p:cNvSpPr>
              <a:spLocks/>
            </p:cNvSpPr>
            <p:nvPr/>
          </p:nvSpPr>
          <p:spPr bwMode="auto">
            <a:xfrm>
              <a:off x="5295900" y="2568575"/>
              <a:ext cx="2065338" cy="3535363"/>
            </a:xfrm>
            <a:custGeom>
              <a:avLst/>
              <a:gdLst/>
              <a:ahLst/>
              <a:cxnLst>
                <a:cxn ang="0">
                  <a:pos x="0" y="2072"/>
                </a:cxn>
                <a:cxn ang="0">
                  <a:pos x="136" y="1368"/>
                </a:cxn>
                <a:cxn ang="0">
                  <a:pos x="202" y="1080"/>
                </a:cxn>
                <a:cxn ang="0">
                  <a:pos x="284" y="808"/>
                </a:cxn>
                <a:cxn ang="0">
                  <a:pos x="382" y="590"/>
                </a:cxn>
                <a:cxn ang="0">
                  <a:pos x="502" y="392"/>
                </a:cxn>
                <a:cxn ang="0">
                  <a:pos x="606" y="286"/>
                </a:cxn>
                <a:cxn ang="0">
                  <a:pos x="676" y="230"/>
                </a:cxn>
                <a:cxn ang="0">
                  <a:pos x="772" y="148"/>
                </a:cxn>
                <a:cxn ang="0">
                  <a:pos x="888" y="56"/>
                </a:cxn>
                <a:cxn ang="0">
                  <a:pos x="954" y="14"/>
                </a:cxn>
                <a:cxn ang="0">
                  <a:pos x="986" y="2"/>
                </a:cxn>
                <a:cxn ang="0">
                  <a:pos x="1014" y="0"/>
                </a:cxn>
                <a:cxn ang="0">
                  <a:pos x="1068" y="38"/>
                </a:cxn>
                <a:cxn ang="0">
                  <a:pos x="1110" y="94"/>
                </a:cxn>
                <a:cxn ang="0">
                  <a:pos x="1136" y="166"/>
                </a:cxn>
                <a:cxn ang="0">
                  <a:pos x="1166" y="304"/>
                </a:cxn>
                <a:cxn ang="0">
                  <a:pos x="1190" y="502"/>
                </a:cxn>
                <a:cxn ang="0">
                  <a:pos x="1226" y="718"/>
                </a:cxn>
                <a:cxn ang="0">
                  <a:pos x="1226" y="850"/>
                </a:cxn>
                <a:cxn ang="0">
                  <a:pos x="1214" y="1024"/>
                </a:cxn>
                <a:cxn ang="0">
                  <a:pos x="1218" y="1232"/>
                </a:cxn>
                <a:cxn ang="0">
                  <a:pos x="1220" y="1388"/>
                </a:cxn>
                <a:cxn ang="0">
                  <a:pos x="1230" y="1544"/>
                </a:cxn>
                <a:cxn ang="0">
                  <a:pos x="1272" y="1842"/>
                </a:cxn>
                <a:cxn ang="0">
                  <a:pos x="1282" y="1978"/>
                </a:cxn>
                <a:cxn ang="0">
                  <a:pos x="1296" y="2050"/>
                </a:cxn>
                <a:cxn ang="0">
                  <a:pos x="1300" y="2086"/>
                </a:cxn>
                <a:cxn ang="0">
                  <a:pos x="1296" y="2130"/>
                </a:cxn>
                <a:cxn ang="0">
                  <a:pos x="1174" y="2172"/>
                </a:cxn>
                <a:cxn ang="0">
                  <a:pos x="1056" y="2202"/>
                </a:cxn>
                <a:cxn ang="0">
                  <a:pos x="886" y="2218"/>
                </a:cxn>
                <a:cxn ang="0">
                  <a:pos x="736" y="2226"/>
                </a:cxn>
                <a:cxn ang="0">
                  <a:pos x="618" y="2226"/>
                </a:cxn>
                <a:cxn ang="0">
                  <a:pos x="508" y="2218"/>
                </a:cxn>
                <a:cxn ang="0">
                  <a:pos x="390" y="2206"/>
                </a:cxn>
                <a:cxn ang="0">
                  <a:pos x="294" y="2194"/>
                </a:cxn>
                <a:cxn ang="0">
                  <a:pos x="192" y="2174"/>
                </a:cxn>
                <a:cxn ang="0">
                  <a:pos x="118" y="2150"/>
                </a:cxn>
                <a:cxn ang="0">
                  <a:pos x="50" y="2114"/>
                </a:cxn>
                <a:cxn ang="0">
                  <a:pos x="0" y="2072"/>
                </a:cxn>
              </a:cxnLst>
              <a:rect l="0" t="0" r="r" b="b"/>
              <a:pathLst>
                <a:path w="1301" h="2227">
                  <a:moveTo>
                    <a:pt x="0" y="2072"/>
                  </a:moveTo>
                  <a:lnTo>
                    <a:pt x="136" y="1368"/>
                  </a:lnTo>
                  <a:lnTo>
                    <a:pt x="202" y="1080"/>
                  </a:lnTo>
                  <a:lnTo>
                    <a:pt x="284" y="808"/>
                  </a:lnTo>
                  <a:lnTo>
                    <a:pt x="382" y="590"/>
                  </a:lnTo>
                  <a:lnTo>
                    <a:pt x="502" y="392"/>
                  </a:lnTo>
                  <a:lnTo>
                    <a:pt x="606" y="286"/>
                  </a:lnTo>
                  <a:lnTo>
                    <a:pt x="676" y="230"/>
                  </a:lnTo>
                  <a:lnTo>
                    <a:pt x="772" y="148"/>
                  </a:lnTo>
                  <a:lnTo>
                    <a:pt x="888" y="56"/>
                  </a:lnTo>
                  <a:lnTo>
                    <a:pt x="954" y="14"/>
                  </a:lnTo>
                  <a:lnTo>
                    <a:pt x="986" y="2"/>
                  </a:lnTo>
                  <a:lnTo>
                    <a:pt x="1014" y="0"/>
                  </a:lnTo>
                  <a:lnTo>
                    <a:pt x="1068" y="38"/>
                  </a:lnTo>
                  <a:lnTo>
                    <a:pt x="1110" y="94"/>
                  </a:lnTo>
                  <a:lnTo>
                    <a:pt x="1136" y="166"/>
                  </a:lnTo>
                  <a:lnTo>
                    <a:pt x="1166" y="304"/>
                  </a:lnTo>
                  <a:lnTo>
                    <a:pt x="1190" y="502"/>
                  </a:lnTo>
                  <a:lnTo>
                    <a:pt x="1226" y="718"/>
                  </a:lnTo>
                  <a:lnTo>
                    <a:pt x="1226" y="850"/>
                  </a:lnTo>
                  <a:lnTo>
                    <a:pt x="1214" y="1024"/>
                  </a:lnTo>
                  <a:lnTo>
                    <a:pt x="1218" y="1232"/>
                  </a:lnTo>
                  <a:lnTo>
                    <a:pt x="1220" y="1388"/>
                  </a:lnTo>
                  <a:lnTo>
                    <a:pt x="1230" y="1544"/>
                  </a:lnTo>
                  <a:lnTo>
                    <a:pt x="1272" y="1842"/>
                  </a:lnTo>
                  <a:lnTo>
                    <a:pt x="1282" y="1978"/>
                  </a:lnTo>
                  <a:lnTo>
                    <a:pt x="1296" y="2050"/>
                  </a:lnTo>
                  <a:lnTo>
                    <a:pt x="1300" y="2086"/>
                  </a:lnTo>
                  <a:lnTo>
                    <a:pt x="1296" y="2130"/>
                  </a:lnTo>
                  <a:lnTo>
                    <a:pt x="1174" y="2172"/>
                  </a:lnTo>
                  <a:lnTo>
                    <a:pt x="1056" y="2202"/>
                  </a:lnTo>
                  <a:lnTo>
                    <a:pt x="886" y="2218"/>
                  </a:lnTo>
                  <a:lnTo>
                    <a:pt x="736" y="2226"/>
                  </a:lnTo>
                  <a:lnTo>
                    <a:pt x="618" y="2226"/>
                  </a:lnTo>
                  <a:lnTo>
                    <a:pt x="508" y="2218"/>
                  </a:lnTo>
                  <a:lnTo>
                    <a:pt x="390" y="2206"/>
                  </a:lnTo>
                  <a:lnTo>
                    <a:pt x="294" y="2194"/>
                  </a:lnTo>
                  <a:lnTo>
                    <a:pt x="192" y="2174"/>
                  </a:lnTo>
                  <a:lnTo>
                    <a:pt x="118" y="2150"/>
                  </a:lnTo>
                  <a:lnTo>
                    <a:pt x="50" y="2114"/>
                  </a:lnTo>
                  <a:lnTo>
                    <a:pt x="0" y="2072"/>
                  </a:lnTo>
                </a:path>
              </a:pathLst>
            </a:custGeom>
            <a:solidFill>
              <a:srgbClr val="FFFF00"/>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4" name="Freeform 8"/>
            <p:cNvSpPr>
              <a:spLocks/>
            </p:cNvSpPr>
            <p:nvPr/>
          </p:nvSpPr>
          <p:spPr bwMode="auto">
            <a:xfrm>
              <a:off x="5786438" y="1039813"/>
              <a:ext cx="2135188" cy="2363788"/>
            </a:xfrm>
            <a:custGeom>
              <a:avLst/>
              <a:gdLst/>
              <a:ahLst/>
              <a:cxnLst>
                <a:cxn ang="0">
                  <a:pos x="14" y="1076"/>
                </a:cxn>
                <a:cxn ang="0">
                  <a:pos x="6" y="1022"/>
                </a:cxn>
                <a:cxn ang="0">
                  <a:pos x="2" y="960"/>
                </a:cxn>
                <a:cxn ang="0">
                  <a:pos x="0" y="884"/>
                </a:cxn>
                <a:cxn ang="0">
                  <a:pos x="6" y="788"/>
                </a:cxn>
                <a:cxn ang="0">
                  <a:pos x="18" y="696"/>
                </a:cxn>
                <a:cxn ang="0">
                  <a:pos x="48" y="594"/>
                </a:cxn>
                <a:cxn ang="0">
                  <a:pos x="114" y="492"/>
                </a:cxn>
                <a:cxn ang="0">
                  <a:pos x="196" y="372"/>
                </a:cxn>
                <a:cxn ang="0">
                  <a:pos x="308" y="260"/>
                </a:cxn>
                <a:cxn ang="0">
                  <a:pos x="488" y="132"/>
                </a:cxn>
                <a:cxn ang="0">
                  <a:pos x="660" y="68"/>
                </a:cxn>
                <a:cxn ang="0">
                  <a:pos x="800" y="20"/>
                </a:cxn>
                <a:cxn ang="0">
                  <a:pos x="904" y="4"/>
                </a:cxn>
                <a:cxn ang="0">
                  <a:pos x="992" y="0"/>
                </a:cxn>
                <a:cxn ang="0">
                  <a:pos x="1072" y="24"/>
                </a:cxn>
                <a:cxn ang="0">
                  <a:pos x="1160" y="80"/>
                </a:cxn>
                <a:cxn ang="0">
                  <a:pos x="1228" y="152"/>
                </a:cxn>
                <a:cxn ang="0">
                  <a:pos x="1280" y="232"/>
                </a:cxn>
                <a:cxn ang="0">
                  <a:pos x="1312" y="304"/>
                </a:cxn>
                <a:cxn ang="0">
                  <a:pos x="1332" y="376"/>
                </a:cxn>
                <a:cxn ang="0">
                  <a:pos x="1336" y="452"/>
                </a:cxn>
                <a:cxn ang="0">
                  <a:pos x="1344" y="544"/>
                </a:cxn>
                <a:cxn ang="0">
                  <a:pos x="1344" y="624"/>
                </a:cxn>
                <a:cxn ang="0">
                  <a:pos x="1328" y="716"/>
                </a:cxn>
                <a:cxn ang="0">
                  <a:pos x="1296" y="788"/>
                </a:cxn>
                <a:cxn ang="0">
                  <a:pos x="1274" y="830"/>
                </a:cxn>
                <a:cxn ang="0">
                  <a:pos x="1212" y="930"/>
                </a:cxn>
                <a:cxn ang="0">
                  <a:pos x="1106" y="1086"/>
                </a:cxn>
                <a:cxn ang="0">
                  <a:pos x="1022" y="1194"/>
                </a:cxn>
                <a:cxn ang="0">
                  <a:pos x="982" y="1264"/>
                </a:cxn>
                <a:cxn ang="0">
                  <a:pos x="924" y="1352"/>
                </a:cxn>
                <a:cxn ang="0">
                  <a:pos x="880" y="1484"/>
                </a:cxn>
                <a:cxn ang="0">
                  <a:pos x="856" y="1288"/>
                </a:cxn>
                <a:cxn ang="0">
                  <a:pos x="830" y="1134"/>
                </a:cxn>
                <a:cxn ang="0">
                  <a:pos x="804" y="1076"/>
                </a:cxn>
                <a:cxn ang="0">
                  <a:pos x="780" y="1024"/>
                </a:cxn>
                <a:cxn ang="0">
                  <a:pos x="748" y="1004"/>
                </a:cxn>
                <a:cxn ang="0">
                  <a:pos x="716" y="984"/>
                </a:cxn>
                <a:cxn ang="0">
                  <a:pos x="690" y="974"/>
                </a:cxn>
                <a:cxn ang="0">
                  <a:pos x="626" y="998"/>
                </a:cxn>
                <a:cxn ang="0">
                  <a:pos x="524" y="1068"/>
                </a:cxn>
                <a:cxn ang="0">
                  <a:pos x="412" y="1156"/>
                </a:cxn>
                <a:cxn ang="0">
                  <a:pos x="336" y="1220"/>
                </a:cxn>
                <a:cxn ang="0">
                  <a:pos x="282" y="1272"/>
                </a:cxn>
                <a:cxn ang="0">
                  <a:pos x="212" y="1348"/>
                </a:cxn>
                <a:cxn ang="0">
                  <a:pos x="112" y="1488"/>
                </a:cxn>
                <a:cxn ang="0">
                  <a:pos x="124" y="1400"/>
                </a:cxn>
                <a:cxn ang="0">
                  <a:pos x="90" y="1302"/>
                </a:cxn>
                <a:cxn ang="0">
                  <a:pos x="72" y="1268"/>
                </a:cxn>
                <a:cxn ang="0">
                  <a:pos x="54" y="1208"/>
                </a:cxn>
                <a:cxn ang="0">
                  <a:pos x="32" y="1142"/>
                </a:cxn>
                <a:cxn ang="0">
                  <a:pos x="14" y="1076"/>
                </a:cxn>
              </a:cxnLst>
              <a:rect l="0" t="0" r="r" b="b"/>
              <a:pathLst>
                <a:path w="1345" h="1489">
                  <a:moveTo>
                    <a:pt x="14" y="1076"/>
                  </a:moveTo>
                  <a:lnTo>
                    <a:pt x="6" y="1022"/>
                  </a:lnTo>
                  <a:lnTo>
                    <a:pt x="2" y="960"/>
                  </a:lnTo>
                  <a:lnTo>
                    <a:pt x="0" y="884"/>
                  </a:lnTo>
                  <a:lnTo>
                    <a:pt x="6" y="788"/>
                  </a:lnTo>
                  <a:lnTo>
                    <a:pt x="18" y="696"/>
                  </a:lnTo>
                  <a:lnTo>
                    <a:pt x="48" y="594"/>
                  </a:lnTo>
                  <a:lnTo>
                    <a:pt x="114" y="492"/>
                  </a:lnTo>
                  <a:lnTo>
                    <a:pt x="196" y="372"/>
                  </a:lnTo>
                  <a:lnTo>
                    <a:pt x="308" y="260"/>
                  </a:lnTo>
                  <a:lnTo>
                    <a:pt x="488" y="132"/>
                  </a:lnTo>
                  <a:lnTo>
                    <a:pt x="660" y="68"/>
                  </a:lnTo>
                  <a:lnTo>
                    <a:pt x="800" y="20"/>
                  </a:lnTo>
                  <a:lnTo>
                    <a:pt x="904" y="4"/>
                  </a:lnTo>
                  <a:lnTo>
                    <a:pt x="992" y="0"/>
                  </a:lnTo>
                  <a:lnTo>
                    <a:pt x="1072" y="24"/>
                  </a:lnTo>
                  <a:lnTo>
                    <a:pt x="1160" y="80"/>
                  </a:lnTo>
                  <a:lnTo>
                    <a:pt x="1228" y="152"/>
                  </a:lnTo>
                  <a:lnTo>
                    <a:pt x="1280" y="232"/>
                  </a:lnTo>
                  <a:lnTo>
                    <a:pt x="1312" y="304"/>
                  </a:lnTo>
                  <a:lnTo>
                    <a:pt x="1332" y="376"/>
                  </a:lnTo>
                  <a:lnTo>
                    <a:pt x="1336" y="452"/>
                  </a:lnTo>
                  <a:lnTo>
                    <a:pt x="1344" y="544"/>
                  </a:lnTo>
                  <a:lnTo>
                    <a:pt x="1344" y="624"/>
                  </a:lnTo>
                  <a:lnTo>
                    <a:pt x="1328" y="716"/>
                  </a:lnTo>
                  <a:lnTo>
                    <a:pt x="1296" y="788"/>
                  </a:lnTo>
                  <a:lnTo>
                    <a:pt x="1274" y="830"/>
                  </a:lnTo>
                  <a:lnTo>
                    <a:pt x="1212" y="930"/>
                  </a:lnTo>
                  <a:lnTo>
                    <a:pt x="1106" y="1086"/>
                  </a:lnTo>
                  <a:lnTo>
                    <a:pt x="1022" y="1194"/>
                  </a:lnTo>
                  <a:lnTo>
                    <a:pt x="982" y="1264"/>
                  </a:lnTo>
                  <a:lnTo>
                    <a:pt x="924" y="1352"/>
                  </a:lnTo>
                  <a:lnTo>
                    <a:pt x="880" y="1484"/>
                  </a:lnTo>
                  <a:lnTo>
                    <a:pt x="856" y="1288"/>
                  </a:lnTo>
                  <a:lnTo>
                    <a:pt x="830" y="1134"/>
                  </a:lnTo>
                  <a:lnTo>
                    <a:pt x="804" y="1076"/>
                  </a:lnTo>
                  <a:lnTo>
                    <a:pt x="780" y="1024"/>
                  </a:lnTo>
                  <a:lnTo>
                    <a:pt x="748" y="1004"/>
                  </a:lnTo>
                  <a:lnTo>
                    <a:pt x="716" y="984"/>
                  </a:lnTo>
                  <a:lnTo>
                    <a:pt x="690" y="974"/>
                  </a:lnTo>
                  <a:lnTo>
                    <a:pt x="626" y="998"/>
                  </a:lnTo>
                  <a:lnTo>
                    <a:pt x="524" y="1068"/>
                  </a:lnTo>
                  <a:lnTo>
                    <a:pt x="412" y="1156"/>
                  </a:lnTo>
                  <a:lnTo>
                    <a:pt x="336" y="1220"/>
                  </a:lnTo>
                  <a:lnTo>
                    <a:pt x="282" y="1272"/>
                  </a:lnTo>
                  <a:lnTo>
                    <a:pt x="212" y="1348"/>
                  </a:lnTo>
                  <a:lnTo>
                    <a:pt x="112" y="1488"/>
                  </a:lnTo>
                  <a:lnTo>
                    <a:pt x="124" y="1400"/>
                  </a:lnTo>
                  <a:lnTo>
                    <a:pt x="90" y="1302"/>
                  </a:lnTo>
                  <a:lnTo>
                    <a:pt x="72" y="1268"/>
                  </a:lnTo>
                  <a:lnTo>
                    <a:pt x="54" y="1208"/>
                  </a:lnTo>
                  <a:lnTo>
                    <a:pt x="32" y="1142"/>
                  </a:lnTo>
                  <a:lnTo>
                    <a:pt x="14" y="1076"/>
                  </a:lnTo>
                </a:path>
              </a:pathLst>
            </a:custGeom>
            <a:solidFill>
              <a:srgbClr val="A5A5A5"/>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5" name="Freeform 9"/>
            <p:cNvSpPr>
              <a:spLocks/>
            </p:cNvSpPr>
            <p:nvPr/>
          </p:nvSpPr>
          <p:spPr bwMode="auto">
            <a:xfrm>
              <a:off x="6677025" y="1524000"/>
              <a:ext cx="890588" cy="728663"/>
            </a:xfrm>
            <a:custGeom>
              <a:avLst/>
              <a:gdLst/>
              <a:ahLst/>
              <a:cxnLst>
                <a:cxn ang="0">
                  <a:pos x="28" y="392"/>
                </a:cxn>
                <a:cxn ang="0">
                  <a:pos x="60" y="356"/>
                </a:cxn>
                <a:cxn ang="0">
                  <a:pos x="118" y="316"/>
                </a:cxn>
                <a:cxn ang="0">
                  <a:pos x="178" y="278"/>
                </a:cxn>
                <a:cxn ang="0">
                  <a:pos x="254" y="236"/>
                </a:cxn>
                <a:cxn ang="0">
                  <a:pos x="322" y="214"/>
                </a:cxn>
                <a:cxn ang="0">
                  <a:pos x="342" y="194"/>
                </a:cxn>
                <a:cxn ang="0">
                  <a:pos x="338" y="176"/>
                </a:cxn>
                <a:cxn ang="0">
                  <a:pos x="316" y="164"/>
                </a:cxn>
                <a:cxn ang="0">
                  <a:pos x="250" y="174"/>
                </a:cxn>
                <a:cxn ang="0">
                  <a:pos x="158" y="198"/>
                </a:cxn>
                <a:cxn ang="0">
                  <a:pos x="76" y="210"/>
                </a:cxn>
                <a:cxn ang="0">
                  <a:pos x="20" y="208"/>
                </a:cxn>
                <a:cxn ang="0">
                  <a:pos x="0" y="172"/>
                </a:cxn>
                <a:cxn ang="0">
                  <a:pos x="26" y="132"/>
                </a:cxn>
                <a:cxn ang="0">
                  <a:pos x="60" y="98"/>
                </a:cxn>
                <a:cxn ang="0">
                  <a:pos x="140" y="30"/>
                </a:cxn>
                <a:cxn ang="0">
                  <a:pos x="200" y="0"/>
                </a:cxn>
                <a:cxn ang="0">
                  <a:pos x="246" y="2"/>
                </a:cxn>
                <a:cxn ang="0">
                  <a:pos x="280" y="20"/>
                </a:cxn>
                <a:cxn ang="0">
                  <a:pos x="360" y="88"/>
                </a:cxn>
                <a:cxn ang="0">
                  <a:pos x="476" y="116"/>
                </a:cxn>
                <a:cxn ang="0">
                  <a:pos x="534" y="130"/>
                </a:cxn>
                <a:cxn ang="0">
                  <a:pos x="560" y="152"/>
                </a:cxn>
                <a:cxn ang="0">
                  <a:pos x="552" y="180"/>
                </a:cxn>
                <a:cxn ang="0">
                  <a:pos x="518" y="208"/>
                </a:cxn>
                <a:cxn ang="0">
                  <a:pos x="476" y="242"/>
                </a:cxn>
                <a:cxn ang="0">
                  <a:pos x="416" y="256"/>
                </a:cxn>
                <a:cxn ang="0">
                  <a:pos x="380" y="256"/>
                </a:cxn>
                <a:cxn ang="0">
                  <a:pos x="346" y="256"/>
                </a:cxn>
                <a:cxn ang="0">
                  <a:pos x="320" y="266"/>
                </a:cxn>
                <a:cxn ang="0">
                  <a:pos x="276" y="318"/>
                </a:cxn>
                <a:cxn ang="0">
                  <a:pos x="242" y="402"/>
                </a:cxn>
                <a:cxn ang="0">
                  <a:pos x="216" y="446"/>
                </a:cxn>
                <a:cxn ang="0">
                  <a:pos x="200" y="458"/>
                </a:cxn>
                <a:cxn ang="0">
                  <a:pos x="182" y="448"/>
                </a:cxn>
                <a:cxn ang="0">
                  <a:pos x="202" y="402"/>
                </a:cxn>
                <a:cxn ang="0">
                  <a:pos x="204" y="384"/>
                </a:cxn>
                <a:cxn ang="0">
                  <a:pos x="198" y="372"/>
                </a:cxn>
                <a:cxn ang="0">
                  <a:pos x="182" y="370"/>
                </a:cxn>
                <a:cxn ang="0">
                  <a:pos x="154" y="378"/>
                </a:cxn>
                <a:cxn ang="0">
                  <a:pos x="104" y="400"/>
                </a:cxn>
                <a:cxn ang="0">
                  <a:pos x="48" y="426"/>
                </a:cxn>
                <a:cxn ang="0">
                  <a:pos x="32" y="416"/>
                </a:cxn>
                <a:cxn ang="0">
                  <a:pos x="28" y="392"/>
                </a:cxn>
              </a:cxnLst>
              <a:rect l="0" t="0" r="r" b="b"/>
              <a:pathLst>
                <a:path w="561" h="459">
                  <a:moveTo>
                    <a:pt x="28" y="392"/>
                  </a:moveTo>
                  <a:lnTo>
                    <a:pt x="60" y="356"/>
                  </a:lnTo>
                  <a:lnTo>
                    <a:pt x="118" y="316"/>
                  </a:lnTo>
                  <a:lnTo>
                    <a:pt x="178" y="278"/>
                  </a:lnTo>
                  <a:lnTo>
                    <a:pt x="254" y="236"/>
                  </a:lnTo>
                  <a:lnTo>
                    <a:pt x="322" y="214"/>
                  </a:lnTo>
                  <a:lnTo>
                    <a:pt x="342" y="194"/>
                  </a:lnTo>
                  <a:lnTo>
                    <a:pt x="338" y="176"/>
                  </a:lnTo>
                  <a:lnTo>
                    <a:pt x="316" y="164"/>
                  </a:lnTo>
                  <a:lnTo>
                    <a:pt x="250" y="174"/>
                  </a:lnTo>
                  <a:lnTo>
                    <a:pt x="158" y="198"/>
                  </a:lnTo>
                  <a:lnTo>
                    <a:pt x="76" y="210"/>
                  </a:lnTo>
                  <a:lnTo>
                    <a:pt x="20" y="208"/>
                  </a:lnTo>
                  <a:lnTo>
                    <a:pt x="0" y="172"/>
                  </a:lnTo>
                  <a:lnTo>
                    <a:pt x="26" y="132"/>
                  </a:lnTo>
                  <a:lnTo>
                    <a:pt x="60" y="98"/>
                  </a:lnTo>
                  <a:lnTo>
                    <a:pt x="140" y="30"/>
                  </a:lnTo>
                  <a:lnTo>
                    <a:pt x="200" y="0"/>
                  </a:lnTo>
                  <a:lnTo>
                    <a:pt x="246" y="2"/>
                  </a:lnTo>
                  <a:lnTo>
                    <a:pt x="280" y="20"/>
                  </a:lnTo>
                  <a:lnTo>
                    <a:pt x="360" y="88"/>
                  </a:lnTo>
                  <a:lnTo>
                    <a:pt x="476" y="116"/>
                  </a:lnTo>
                  <a:lnTo>
                    <a:pt x="534" y="130"/>
                  </a:lnTo>
                  <a:lnTo>
                    <a:pt x="560" y="152"/>
                  </a:lnTo>
                  <a:lnTo>
                    <a:pt x="552" y="180"/>
                  </a:lnTo>
                  <a:lnTo>
                    <a:pt x="518" y="208"/>
                  </a:lnTo>
                  <a:lnTo>
                    <a:pt x="476" y="242"/>
                  </a:lnTo>
                  <a:lnTo>
                    <a:pt x="416" y="256"/>
                  </a:lnTo>
                  <a:lnTo>
                    <a:pt x="380" y="256"/>
                  </a:lnTo>
                  <a:lnTo>
                    <a:pt x="346" y="256"/>
                  </a:lnTo>
                  <a:lnTo>
                    <a:pt x="320" y="266"/>
                  </a:lnTo>
                  <a:lnTo>
                    <a:pt x="276" y="318"/>
                  </a:lnTo>
                  <a:lnTo>
                    <a:pt x="242" y="402"/>
                  </a:lnTo>
                  <a:lnTo>
                    <a:pt x="216" y="446"/>
                  </a:lnTo>
                  <a:lnTo>
                    <a:pt x="200" y="458"/>
                  </a:lnTo>
                  <a:lnTo>
                    <a:pt x="182" y="448"/>
                  </a:lnTo>
                  <a:lnTo>
                    <a:pt x="202" y="402"/>
                  </a:lnTo>
                  <a:lnTo>
                    <a:pt x="204" y="384"/>
                  </a:lnTo>
                  <a:lnTo>
                    <a:pt x="198" y="372"/>
                  </a:lnTo>
                  <a:lnTo>
                    <a:pt x="182" y="370"/>
                  </a:lnTo>
                  <a:lnTo>
                    <a:pt x="154" y="378"/>
                  </a:lnTo>
                  <a:lnTo>
                    <a:pt x="104" y="400"/>
                  </a:lnTo>
                  <a:lnTo>
                    <a:pt x="48" y="426"/>
                  </a:lnTo>
                  <a:lnTo>
                    <a:pt x="32" y="416"/>
                  </a:lnTo>
                  <a:lnTo>
                    <a:pt x="28" y="392"/>
                  </a:lnTo>
                </a:path>
              </a:pathLst>
            </a:custGeom>
            <a:solidFill>
              <a:srgbClr val="676767"/>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6" name="Freeform 10"/>
            <p:cNvSpPr>
              <a:spLocks/>
            </p:cNvSpPr>
            <p:nvPr/>
          </p:nvSpPr>
          <p:spPr bwMode="auto">
            <a:xfrm>
              <a:off x="6146800" y="2816225"/>
              <a:ext cx="1049338" cy="3132138"/>
            </a:xfrm>
            <a:custGeom>
              <a:avLst/>
              <a:gdLst/>
              <a:ahLst/>
              <a:cxnLst>
                <a:cxn ang="0">
                  <a:pos x="10" y="1950"/>
                </a:cxn>
                <a:cxn ang="0">
                  <a:pos x="0" y="1926"/>
                </a:cxn>
                <a:cxn ang="0">
                  <a:pos x="24" y="1626"/>
                </a:cxn>
                <a:cxn ang="0">
                  <a:pos x="56" y="1314"/>
                </a:cxn>
                <a:cxn ang="0">
                  <a:pos x="72" y="1214"/>
                </a:cxn>
                <a:cxn ang="0">
                  <a:pos x="104" y="1102"/>
                </a:cxn>
                <a:cxn ang="0">
                  <a:pos x="134" y="1008"/>
                </a:cxn>
                <a:cxn ang="0">
                  <a:pos x="164" y="934"/>
                </a:cxn>
                <a:cxn ang="0">
                  <a:pos x="194" y="832"/>
                </a:cxn>
                <a:cxn ang="0">
                  <a:pos x="218" y="676"/>
                </a:cxn>
                <a:cxn ang="0">
                  <a:pos x="224" y="592"/>
                </a:cxn>
                <a:cxn ang="0">
                  <a:pos x="224" y="554"/>
                </a:cxn>
                <a:cxn ang="0">
                  <a:pos x="222" y="520"/>
                </a:cxn>
                <a:cxn ang="0">
                  <a:pos x="180" y="398"/>
                </a:cxn>
                <a:cxn ang="0">
                  <a:pos x="128" y="276"/>
                </a:cxn>
                <a:cxn ang="0">
                  <a:pos x="96" y="202"/>
                </a:cxn>
                <a:cxn ang="0">
                  <a:pos x="80" y="158"/>
                </a:cxn>
                <a:cxn ang="0">
                  <a:pos x="24" y="150"/>
                </a:cxn>
                <a:cxn ang="0">
                  <a:pos x="142" y="46"/>
                </a:cxn>
                <a:cxn ang="0">
                  <a:pos x="140" y="122"/>
                </a:cxn>
                <a:cxn ang="0">
                  <a:pos x="148" y="186"/>
                </a:cxn>
                <a:cxn ang="0">
                  <a:pos x="194" y="318"/>
                </a:cxn>
                <a:cxn ang="0">
                  <a:pos x="218" y="418"/>
                </a:cxn>
                <a:cxn ang="0">
                  <a:pos x="236" y="466"/>
                </a:cxn>
                <a:cxn ang="0">
                  <a:pos x="262" y="494"/>
                </a:cxn>
                <a:cxn ang="0">
                  <a:pos x="304" y="468"/>
                </a:cxn>
                <a:cxn ang="0">
                  <a:pos x="344" y="426"/>
                </a:cxn>
                <a:cxn ang="0">
                  <a:pos x="452" y="304"/>
                </a:cxn>
                <a:cxn ang="0">
                  <a:pos x="512" y="218"/>
                </a:cxn>
                <a:cxn ang="0">
                  <a:pos x="576" y="142"/>
                </a:cxn>
                <a:cxn ang="0">
                  <a:pos x="608" y="86"/>
                </a:cxn>
                <a:cxn ang="0">
                  <a:pos x="618" y="0"/>
                </a:cxn>
                <a:cxn ang="0">
                  <a:pos x="660" y="226"/>
                </a:cxn>
                <a:cxn ang="0">
                  <a:pos x="608" y="166"/>
                </a:cxn>
                <a:cxn ang="0">
                  <a:pos x="568" y="210"/>
                </a:cxn>
                <a:cxn ang="0">
                  <a:pos x="504" y="294"/>
                </a:cxn>
                <a:cxn ang="0">
                  <a:pos x="424" y="394"/>
                </a:cxn>
                <a:cxn ang="0">
                  <a:pos x="362" y="472"/>
                </a:cxn>
                <a:cxn ang="0">
                  <a:pos x="290" y="548"/>
                </a:cxn>
                <a:cxn ang="0">
                  <a:pos x="256" y="644"/>
                </a:cxn>
                <a:cxn ang="0">
                  <a:pos x="250" y="698"/>
                </a:cxn>
                <a:cxn ang="0">
                  <a:pos x="246" y="778"/>
                </a:cxn>
                <a:cxn ang="0">
                  <a:pos x="260" y="890"/>
                </a:cxn>
                <a:cxn ang="0">
                  <a:pos x="276" y="982"/>
                </a:cxn>
                <a:cxn ang="0">
                  <a:pos x="284" y="1054"/>
                </a:cxn>
                <a:cxn ang="0">
                  <a:pos x="290" y="1090"/>
                </a:cxn>
                <a:cxn ang="0">
                  <a:pos x="292" y="1146"/>
                </a:cxn>
                <a:cxn ang="0">
                  <a:pos x="300" y="1198"/>
                </a:cxn>
                <a:cxn ang="0">
                  <a:pos x="304" y="1254"/>
                </a:cxn>
                <a:cxn ang="0">
                  <a:pos x="304" y="1302"/>
                </a:cxn>
                <a:cxn ang="0">
                  <a:pos x="300" y="1394"/>
                </a:cxn>
                <a:cxn ang="0">
                  <a:pos x="290" y="1564"/>
                </a:cxn>
                <a:cxn ang="0">
                  <a:pos x="286" y="1926"/>
                </a:cxn>
                <a:cxn ang="0">
                  <a:pos x="276" y="1948"/>
                </a:cxn>
                <a:cxn ang="0">
                  <a:pos x="234" y="1962"/>
                </a:cxn>
                <a:cxn ang="0">
                  <a:pos x="176" y="1970"/>
                </a:cxn>
                <a:cxn ang="0">
                  <a:pos x="116" y="1972"/>
                </a:cxn>
                <a:cxn ang="0">
                  <a:pos x="58" y="1964"/>
                </a:cxn>
                <a:cxn ang="0">
                  <a:pos x="10" y="1950"/>
                </a:cxn>
              </a:cxnLst>
              <a:rect l="0" t="0" r="r" b="b"/>
              <a:pathLst>
                <a:path w="661" h="1973">
                  <a:moveTo>
                    <a:pt x="10" y="1950"/>
                  </a:moveTo>
                  <a:lnTo>
                    <a:pt x="0" y="1926"/>
                  </a:lnTo>
                  <a:lnTo>
                    <a:pt x="24" y="1626"/>
                  </a:lnTo>
                  <a:lnTo>
                    <a:pt x="56" y="1314"/>
                  </a:lnTo>
                  <a:lnTo>
                    <a:pt x="72" y="1214"/>
                  </a:lnTo>
                  <a:lnTo>
                    <a:pt x="104" y="1102"/>
                  </a:lnTo>
                  <a:lnTo>
                    <a:pt x="134" y="1008"/>
                  </a:lnTo>
                  <a:lnTo>
                    <a:pt x="164" y="934"/>
                  </a:lnTo>
                  <a:lnTo>
                    <a:pt x="194" y="832"/>
                  </a:lnTo>
                  <a:lnTo>
                    <a:pt x="218" y="676"/>
                  </a:lnTo>
                  <a:lnTo>
                    <a:pt x="224" y="592"/>
                  </a:lnTo>
                  <a:lnTo>
                    <a:pt x="224" y="554"/>
                  </a:lnTo>
                  <a:lnTo>
                    <a:pt x="222" y="520"/>
                  </a:lnTo>
                  <a:lnTo>
                    <a:pt x="180" y="398"/>
                  </a:lnTo>
                  <a:lnTo>
                    <a:pt x="128" y="276"/>
                  </a:lnTo>
                  <a:lnTo>
                    <a:pt x="96" y="202"/>
                  </a:lnTo>
                  <a:lnTo>
                    <a:pt x="80" y="158"/>
                  </a:lnTo>
                  <a:lnTo>
                    <a:pt x="24" y="150"/>
                  </a:lnTo>
                  <a:lnTo>
                    <a:pt x="142" y="46"/>
                  </a:lnTo>
                  <a:lnTo>
                    <a:pt x="140" y="122"/>
                  </a:lnTo>
                  <a:lnTo>
                    <a:pt x="148" y="186"/>
                  </a:lnTo>
                  <a:lnTo>
                    <a:pt x="194" y="318"/>
                  </a:lnTo>
                  <a:lnTo>
                    <a:pt x="218" y="418"/>
                  </a:lnTo>
                  <a:lnTo>
                    <a:pt x="236" y="466"/>
                  </a:lnTo>
                  <a:lnTo>
                    <a:pt x="262" y="494"/>
                  </a:lnTo>
                  <a:lnTo>
                    <a:pt x="304" y="468"/>
                  </a:lnTo>
                  <a:lnTo>
                    <a:pt x="344" y="426"/>
                  </a:lnTo>
                  <a:lnTo>
                    <a:pt x="452" y="304"/>
                  </a:lnTo>
                  <a:lnTo>
                    <a:pt x="512" y="218"/>
                  </a:lnTo>
                  <a:lnTo>
                    <a:pt x="576" y="142"/>
                  </a:lnTo>
                  <a:lnTo>
                    <a:pt x="608" y="86"/>
                  </a:lnTo>
                  <a:lnTo>
                    <a:pt x="618" y="0"/>
                  </a:lnTo>
                  <a:lnTo>
                    <a:pt x="660" y="226"/>
                  </a:lnTo>
                  <a:lnTo>
                    <a:pt x="608" y="166"/>
                  </a:lnTo>
                  <a:lnTo>
                    <a:pt x="568" y="210"/>
                  </a:lnTo>
                  <a:lnTo>
                    <a:pt x="504" y="294"/>
                  </a:lnTo>
                  <a:lnTo>
                    <a:pt x="424" y="394"/>
                  </a:lnTo>
                  <a:lnTo>
                    <a:pt x="362" y="472"/>
                  </a:lnTo>
                  <a:lnTo>
                    <a:pt x="290" y="548"/>
                  </a:lnTo>
                  <a:lnTo>
                    <a:pt x="256" y="644"/>
                  </a:lnTo>
                  <a:lnTo>
                    <a:pt x="250" y="698"/>
                  </a:lnTo>
                  <a:lnTo>
                    <a:pt x="246" y="778"/>
                  </a:lnTo>
                  <a:lnTo>
                    <a:pt x="260" y="890"/>
                  </a:lnTo>
                  <a:lnTo>
                    <a:pt x="276" y="982"/>
                  </a:lnTo>
                  <a:lnTo>
                    <a:pt x="284" y="1054"/>
                  </a:lnTo>
                  <a:lnTo>
                    <a:pt x="290" y="1090"/>
                  </a:lnTo>
                  <a:lnTo>
                    <a:pt x="292" y="1146"/>
                  </a:lnTo>
                  <a:lnTo>
                    <a:pt x="300" y="1198"/>
                  </a:lnTo>
                  <a:lnTo>
                    <a:pt x="304" y="1254"/>
                  </a:lnTo>
                  <a:lnTo>
                    <a:pt x="304" y="1302"/>
                  </a:lnTo>
                  <a:lnTo>
                    <a:pt x="300" y="1394"/>
                  </a:lnTo>
                  <a:lnTo>
                    <a:pt x="290" y="1564"/>
                  </a:lnTo>
                  <a:lnTo>
                    <a:pt x="286" y="1926"/>
                  </a:lnTo>
                  <a:lnTo>
                    <a:pt x="276" y="1948"/>
                  </a:lnTo>
                  <a:lnTo>
                    <a:pt x="234" y="1962"/>
                  </a:lnTo>
                  <a:lnTo>
                    <a:pt x="176" y="1970"/>
                  </a:lnTo>
                  <a:lnTo>
                    <a:pt x="116" y="1972"/>
                  </a:lnTo>
                  <a:lnTo>
                    <a:pt x="58" y="1964"/>
                  </a:lnTo>
                  <a:lnTo>
                    <a:pt x="10" y="1950"/>
                  </a:lnTo>
                </a:path>
              </a:pathLst>
            </a:custGeom>
            <a:solidFill>
              <a:srgbClr val="A5A5A5"/>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7" name="Rectangle 11"/>
            <p:cNvSpPr>
              <a:spLocks noChangeArrowheads="1"/>
            </p:cNvSpPr>
            <p:nvPr/>
          </p:nvSpPr>
          <p:spPr bwMode="auto">
            <a:xfrm>
              <a:off x="6100763" y="2073275"/>
              <a:ext cx="490520" cy="366767"/>
            </a:xfrm>
            <a:prstGeom prst="rect">
              <a:avLst/>
            </a:prstGeom>
            <a:noFill/>
            <a:ln w="12700">
              <a:noFill/>
              <a:miter lim="800000"/>
              <a:headEnd/>
              <a:tailEnd/>
            </a:ln>
            <a:effectLst/>
          </p:spPr>
          <p:txBody>
            <a:bodyPr wrap="none" lIns="90488" tIns="44450" rIns="90488" bIns="44450">
              <a:spAutoFit/>
            </a:bodyPr>
            <a:lstStyle/>
            <a:p>
              <a:pPr defTabSz="762000" eaLnBrk="0" hangingPunct="0"/>
              <a:r>
                <a:rPr lang="nb-NO">
                  <a:solidFill>
                    <a:srgbClr val="FFFF00"/>
                  </a:solidFill>
                  <a:latin typeface="Arial" charset="0"/>
                </a:rPr>
                <a:t>AP</a:t>
              </a:r>
            </a:p>
          </p:txBody>
        </p:sp>
        <p:sp>
          <p:nvSpPr>
            <p:cNvPr id="352268" name="Rectangle 12"/>
            <p:cNvSpPr>
              <a:spLocks noChangeArrowheads="1"/>
            </p:cNvSpPr>
            <p:nvPr/>
          </p:nvSpPr>
          <p:spPr bwMode="auto">
            <a:xfrm>
              <a:off x="6227763" y="4883150"/>
              <a:ext cx="336632" cy="366767"/>
            </a:xfrm>
            <a:prstGeom prst="rect">
              <a:avLst/>
            </a:prstGeom>
            <a:noFill/>
            <a:ln w="12700">
              <a:noFill/>
              <a:miter lim="800000"/>
              <a:headEnd/>
              <a:tailEnd/>
            </a:ln>
            <a:effectLst/>
          </p:spPr>
          <p:txBody>
            <a:bodyPr wrap="none" lIns="90488" tIns="44450" rIns="90488" bIns="44450">
              <a:spAutoFit/>
            </a:bodyPr>
            <a:lstStyle/>
            <a:p>
              <a:pPr defTabSz="762000" eaLnBrk="0" hangingPunct="0"/>
              <a:r>
                <a:rPr lang="nb-NO">
                  <a:solidFill>
                    <a:srgbClr val="FFFF00"/>
                  </a:solidFill>
                  <a:latin typeface="Arial" charset="0"/>
                </a:rPr>
                <a:t>P</a:t>
              </a:r>
            </a:p>
          </p:txBody>
        </p:sp>
        <p:sp>
          <p:nvSpPr>
            <p:cNvPr id="352269" name="Rectangle 13"/>
            <p:cNvSpPr>
              <a:spLocks noChangeArrowheads="1"/>
            </p:cNvSpPr>
            <p:nvPr/>
          </p:nvSpPr>
          <p:spPr bwMode="auto">
            <a:xfrm>
              <a:off x="7354888" y="3184525"/>
              <a:ext cx="631584" cy="366767"/>
            </a:xfrm>
            <a:prstGeom prst="rect">
              <a:avLst/>
            </a:prstGeom>
            <a:noFill/>
            <a:ln w="12700">
              <a:noFill/>
              <a:miter lim="800000"/>
              <a:headEnd/>
              <a:tailEnd/>
            </a:ln>
            <a:effectLst/>
          </p:spPr>
          <p:txBody>
            <a:bodyPr wrap="none" lIns="90488" tIns="44450" rIns="90488" bIns="44450">
              <a:spAutoFit/>
            </a:bodyPr>
            <a:lstStyle/>
            <a:p>
              <a:pPr defTabSz="762000" eaLnBrk="0" hangingPunct="0"/>
              <a:r>
                <a:rPr lang="nb-NO">
                  <a:solidFill>
                    <a:srgbClr val="FFFF00"/>
                  </a:solidFill>
                  <a:latin typeface="Arial" charset="0"/>
                </a:rPr>
                <a:t>PDL</a:t>
              </a:r>
            </a:p>
          </p:txBody>
        </p:sp>
        <p:sp>
          <p:nvSpPr>
            <p:cNvPr id="352270" name="Line 14"/>
            <p:cNvSpPr>
              <a:spLocks noChangeShapeType="1"/>
            </p:cNvSpPr>
            <p:nvPr/>
          </p:nvSpPr>
          <p:spPr bwMode="auto">
            <a:xfrm>
              <a:off x="6157913" y="3160713"/>
              <a:ext cx="219075" cy="1809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1" name="Line 15"/>
            <p:cNvSpPr>
              <a:spLocks noChangeShapeType="1"/>
            </p:cNvSpPr>
            <p:nvPr/>
          </p:nvSpPr>
          <p:spPr bwMode="auto">
            <a:xfrm>
              <a:off x="6113463" y="3211513"/>
              <a:ext cx="285750" cy="1778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2" name="Line 16"/>
            <p:cNvSpPr>
              <a:spLocks noChangeShapeType="1"/>
            </p:cNvSpPr>
            <p:nvPr/>
          </p:nvSpPr>
          <p:spPr bwMode="auto">
            <a:xfrm>
              <a:off x="6078538" y="3259138"/>
              <a:ext cx="339725" cy="1873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3" name="Line 17"/>
            <p:cNvSpPr>
              <a:spLocks noChangeShapeType="1"/>
            </p:cNvSpPr>
            <p:nvPr/>
          </p:nvSpPr>
          <p:spPr bwMode="auto">
            <a:xfrm>
              <a:off x="6049963" y="3297238"/>
              <a:ext cx="393700" cy="2032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4" name="Line 18"/>
            <p:cNvSpPr>
              <a:spLocks noChangeShapeType="1"/>
            </p:cNvSpPr>
            <p:nvPr/>
          </p:nvSpPr>
          <p:spPr bwMode="auto">
            <a:xfrm>
              <a:off x="6024563" y="3344863"/>
              <a:ext cx="428625" cy="2032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5" name="Line 19"/>
            <p:cNvSpPr>
              <a:spLocks noChangeShapeType="1"/>
            </p:cNvSpPr>
            <p:nvPr/>
          </p:nvSpPr>
          <p:spPr bwMode="auto">
            <a:xfrm>
              <a:off x="6186488" y="3119438"/>
              <a:ext cx="155575" cy="1365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6" name="Line 20"/>
            <p:cNvSpPr>
              <a:spLocks noChangeShapeType="1"/>
            </p:cNvSpPr>
            <p:nvPr/>
          </p:nvSpPr>
          <p:spPr bwMode="auto">
            <a:xfrm flipH="1">
              <a:off x="6910388" y="3179763"/>
              <a:ext cx="234950" cy="1587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7" name="Line 21"/>
            <p:cNvSpPr>
              <a:spLocks noChangeShapeType="1"/>
            </p:cNvSpPr>
            <p:nvPr/>
          </p:nvSpPr>
          <p:spPr bwMode="auto">
            <a:xfrm flipH="1">
              <a:off x="6872288" y="3230563"/>
              <a:ext cx="276225" cy="1555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8" name="Line 22"/>
            <p:cNvSpPr>
              <a:spLocks noChangeShapeType="1"/>
            </p:cNvSpPr>
            <p:nvPr/>
          </p:nvSpPr>
          <p:spPr bwMode="auto">
            <a:xfrm flipH="1">
              <a:off x="6840538" y="3287713"/>
              <a:ext cx="317500" cy="1397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9" name="Line 23"/>
            <p:cNvSpPr>
              <a:spLocks noChangeShapeType="1"/>
            </p:cNvSpPr>
            <p:nvPr/>
          </p:nvSpPr>
          <p:spPr bwMode="auto">
            <a:xfrm flipH="1">
              <a:off x="6802438" y="3332163"/>
              <a:ext cx="355600" cy="1397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0" name="Line 24"/>
            <p:cNvSpPr>
              <a:spLocks noChangeShapeType="1"/>
            </p:cNvSpPr>
            <p:nvPr/>
          </p:nvSpPr>
          <p:spPr bwMode="auto">
            <a:xfrm flipH="1">
              <a:off x="6754813" y="3376613"/>
              <a:ext cx="409575" cy="1555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1" name="Line 25"/>
            <p:cNvSpPr>
              <a:spLocks noChangeShapeType="1"/>
            </p:cNvSpPr>
            <p:nvPr/>
          </p:nvSpPr>
          <p:spPr bwMode="auto">
            <a:xfrm flipH="1">
              <a:off x="6961188" y="3106738"/>
              <a:ext cx="168275" cy="1619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2" name="Line 26"/>
            <p:cNvSpPr>
              <a:spLocks noChangeShapeType="1"/>
            </p:cNvSpPr>
            <p:nvPr/>
          </p:nvSpPr>
          <p:spPr bwMode="auto">
            <a:xfrm>
              <a:off x="6113463" y="3446463"/>
              <a:ext cx="371475" cy="1460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3" name="Line 27"/>
            <p:cNvSpPr>
              <a:spLocks noChangeShapeType="1"/>
            </p:cNvSpPr>
            <p:nvPr/>
          </p:nvSpPr>
          <p:spPr bwMode="auto">
            <a:xfrm flipV="1">
              <a:off x="6586538" y="3684588"/>
              <a:ext cx="219075" cy="381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4" name="Line 28"/>
            <p:cNvSpPr>
              <a:spLocks noChangeShapeType="1"/>
            </p:cNvSpPr>
            <p:nvPr/>
          </p:nvSpPr>
          <p:spPr bwMode="auto">
            <a:xfrm flipV="1">
              <a:off x="6608763" y="3643313"/>
              <a:ext cx="250825" cy="444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5" name="Line 29"/>
            <p:cNvSpPr>
              <a:spLocks noChangeShapeType="1"/>
            </p:cNvSpPr>
            <p:nvPr/>
          </p:nvSpPr>
          <p:spPr bwMode="auto">
            <a:xfrm flipV="1">
              <a:off x="6640513" y="3589338"/>
              <a:ext cx="298450" cy="666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6" name="Line 30"/>
            <p:cNvSpPr>
              <a:spLocks noChangeShapeType="1"/>
            </p:cNvSpPr>
            <p:nvPr/>
          </p:nvSpPr>
          <p:spPr bwMode="auto">
            <a:xfrm flipV="1">
              <a:off x="6662738" y="3522663"/>
              <a:ext cx="355600" cy="984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7" name="Line 31"/>
            <p:cNvSpPr>
              <a:spLocks noChangeShapeType="1"/>
            </p:cNvSpPr>
            <p:nvPr/>
          </p:nvSpPr>
          <p:spPr bwMode="auto">
            <a:xfrm flipV="1">
              <a:off x="6710363" y="3452813"/>
              <a:ext cx="377825" cy="1270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8" name="Line 32"/>
            <p:cNvSpPr>
              <a:spLocks noChangeShapeType="1"/>
            </p:cNvSpPr>
            <p:nvPr/>
          </p:nvSpPr>
          <p:spPr bwMode="auto">
            <a:xfrm flipV="1">
              <a:off x="6583363" y="3729038"/>
              <a:ext cx="171450" cy="254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9" name="Line 33"/>
            <p:cNvSpPr>
              <a:spLocks noChangeShapeType="1"/>
            </p:cNvSpPr>
            <p:nvPr/>
          </p:nvSpPr>
          <p:spPr bwMode="auto">
            <a:xfrm>
              <a:off x="6176963" y="3503613"/>
              <a:ext cx="311150" cy="1270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0" name="Line 34"/>
            <p:cNvSpPr>
              <a:spLocks noChangeShapeType="1"/>
            </p:cNvSpPr>
            <p:nvPr/>
          </p:nvSpPr>
          <p:spPr bwMode="auto">
            <a:xfrm>
              <a:off x="6243638" y="3576638"/>
              <a:ext cx="254000" cy="1047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1" name="Line 35"/>
            <p:cNvSpPr>
              <a:spLocks noChangeShapeType="1"/>
            </p:cNvSpPr>
            <p:nvPr/>
          </p:nvSpPr>
          <p:spPr bwMode="auto">
            <a:xfrm>
              <a:off x="6284913" y="3640138"/>
              <a:ext cx="212725" cy="889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2" name="Line 36"/>
            <p:cNvSpPr>
              <a:spLocks noChangeShapeType="1"/>
            </p:cNvSpPr>
            <p:nvPr/>
          </p:nvSpPr>
          <p:spPr bwMode="auto">
            <a:xfrm>
              <a:off x="6451600" y="2884488"/>
              <a:ext cx="442913" cy="3238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3" name="Line 37"/>
            <p:cNvSpPr>
              <a:spLocks noChangeShapeType="1"/>
            </p:cNvSpPr>
            <p:nvPr/>
          </p:nvSpPr>
          <p:spPr bwMode="auto">
            <a:xfrm>
              <a:off x="6383338" y="2935288"/>
              <a:ext cx="481013" cy="306388"/>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4" name="Line 38"/>
            <p:cNvSpPr>
              <a:spLocks noChangeShapeType="1"/>
            </p:cNvSpPr>
            <p:nvPr/>
          </p:nvSpPr>
          <p:spPr bwMode="auto">
            <a:xfrm>
              <a:off x="6386513" y="3011488"/>
              <a:ext cx="449263" cy="2635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5" name="Line 39"/>
            <p:cNvSpPr>
              <a:spLocks noChangeShapeType="1"/>
            </p:cNvSpPr>
            <p:nvPr/>
          </p:nvSpPr>
          <p:spPr bwMode="auto">
            <a:xfrm>
              <a:off x="6386513" y="3087688"/>
              <a:ext cx="427038" cy="2270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6" name="Line 40"/>
            <p:cNvSpPr>
              <a:spLocks noChangeShapeType="1"/>
            </p:cNvSpPr>
            <p:nvPr/>
          </p:nvSpPr>
          <p:spPr bwMode="auto">
            <a:xfrm>
              <a:off x="6389688" y="3154363"/>
              <a:ext cx="428625" cy="2032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7" name="Line 41"/>
            <p:cNvSpPr>
              <a:spLocks noChangeShapeType="1"/>
            </p:cNvSpPr>
            <p:nvPr/>
          </p:nvSpPr>
          <p:spPr bwMode="auto">
            <a:xfrm>
              <a:off x="6503988" y="2838450"/>
              <a:ext cx="412750" cy="3413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8" name="Line 42"/>
            <p:cNvSpPr>
              <a:spLocks noChangeShapeType="1"/>
            </p:cNvSpPr>
            <p:nvPr/>
          </p:nvSpPr>
          <p:spPr bwMode="auto">
            <a:xfrm>
              <a:off x="6421438" y="3236913"/>
              <a:ext cx="371475" cy="1460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9" name="Line 43"/>
            <p:cNvSpPr>
              <a:spLocks noChangeShapeType="1"/>
            </p:cNvSpPr>
            <p:nvPr/>
          </p:nvSpPr>
          <p:spPr bwMode="auto">
            <a:xfrm>
              <a:off x="6437313" y="3289300"/>
              <a:ext cx="311150" cy="1270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0" name="Line 44"/>
            <p:cNvSpPr>
              <a:spLocks noChangeShapeType="1"/>
            </p:cNvSpPr>
            <p:nvPr/>
          </p:nvSpPr>
          <p:spPr bwMode="auto">
            <a:xfrm>
              <a:off x="6465888" y="3348038"/>
              <a:ext cx="254000" cy="1047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1" name="Line 45"/>
            <p:cNvSpPr>
              <a:spLocks noChangeShapeType="1"/>
            </p:cNvSpPr>
            <p:nvPr/>
          </p:nvSpPr>
          <p:spPr bwMode="auto">
            <a:xfrm>
              <a:off x="6469063" y="3397250"/>
              <a:ext cx="212725" cy="889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2" name="Line 46"/>
            <p:cNvSpPr>
              <a:spLocks noChangeShapeType="1"/>
            </p:cNvSpPr>
            <p:nvPr/>
          </p:nvSpPr>
          <p:spPr bwMode="auto">
            <a:xfrm>
              <a:off x="6853238" y="2613025"/>
              <a:ext cx="219075" cy="1809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3" name="Line 47"/>
            <p:cNvSpPr>
              <a:spLocks noChangeShapeType="1"/>
            </p:cNvSpPr>
            <p:nvPr/>
          </p:nvSpPr>
          <p:spPr bwMode="auto">
            <a:xfrm>
              <a:off x="6804025" y="2630488"/>
              <a:ext cx="285750" cy="2349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4" name="Line 48"/>
            <p:cNvSpPr>
              <a:spLocks noChangeShapeType="1"/>
            </p:cNvSpPr>
            <p:nvPr/>
          </p:nvSpPr>
          <p:spPr bwMode="auto">
            <a:xfrm>
              <a:off x="6759575" y="2649538"/>
              <a:ext cx="339725" cy="306388"/>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5" name="Line 49"/>
            <p:cNvSpPr>
              <a:spLocks noChangeShapeType="1"/>
            </p:cNvSpPr>
            <p:nvPr/>
          </p:nvSpPr>
          <p:spPr bwMode="auto">
            <a:xfrm>
              <a:off x="6721475" y="2682875"/>
              <a:ext cx="346075" cy="3032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6" name="Line 50"/>
            <p:cNvSpPr>
              <a:spLocks noChangeShapeType="1"/>
            </p:cNvSpPr>
            <p:nvPr/>
          </p:nvSpPr>
          <p:spPr bwMode="auto">
            <a:xfrm>
              <a:off x="6677025" y="2716213"/>
              <a:ext cx="376238" cy="3175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7" name="Line 51"/>
            <p:cNvSpPr>
              <a:spLocks noChangeShapeType="1"/>
            </p:cNvSpPr>
            <p:nvPr/>
          </p:nvSpPr>
          <p:spPr bwMode="auto">
            <a:xfrm>
              <a:off x="6934200" y="2614613"/>
              <a:ext cx="98425" cy="984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8" name="Line 52"/>
            <p:cNvSpPr>
              <a:spLocks noChangeShapeType="1"/>
            </p:cNvSpPr>
            <p:nvPr/>
          </p:nvSpPr>
          <p:spPr bwMode="auto">
            <a:xfrm>
              <a:off x="6632575" y="2741613"/>
              <a:ext cx="376238" cy="3413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9" name="Line 53"/>
            <p:cNvSpPr>
              <a:spLocks noChangeShapeType="1"/>
            </p:cNvSpPr>
            <p:nvPr/>
          </p:nvSpPr>
          <p:spPr bwMode="auto">
            <a:xfrm>
              <a:off x="6581775" y="2765425"/>
              <a:ext cx="392113" cy="3365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10" name="Line 54"/>
            <p:cNvSpPr>
              <a:spLocks noChangeShapeType="1"/>
            </p:cNvSpPr>
            <p:nvPr/>
          </p:nvSpPr>
          <p:spPr bwMode="auto">
            <a:xfrm>
              <a:off x="6548438" y="2800350"/>
              <a:ext cx="392113" cy="3333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11" name="Line 55"/>
            <p:cNvSpPr>
              <a:spLocks noChangeShapeType="1"/>
            </p:cNvSpPr>
            <p:nvPr/>
          </p:nvSpPr>
          <p:spPr bwMode="auto">
            <a:xfrm>
              <a:off x="6489700" y="3468688"/>
              <a:ext cx="136525" cy="508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12" name="Oval 56"/>
            <p:cNvSpPr>
              <a:spLocks noChangeArrowheads="1"/>
            </p:cNvSpPr>
            <p:nvPr/>
          </p:nvSpPr>
          <p:spPr bwMode="auto">
            <a:xfrm>
              <a:off x="6410325" y="43926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3" name="Oval 57"/>
            <p:cNvSpPr>
              <a:spLocks noChangeArrowheads="1"/>
            </p:cNvSpPr>
            <p:nvPr/>
          </p:nvSpPr>
          <p:spPr bwMode="auto">
            <a:xfrm>
              <a:off x="6867525" y="2640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4" name="Oval 58"/>
            <p:cNvSpPr>
              <a:spLocks noChangeArrowheads="1"/>
            </p:cNvSpPr>
            <p:nvPr/>
          </p:nvSpPr>
          <p:spPr bwMode="auto">
            <a:xfrm>
              <a:off x="7019925" y="2792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5" name="Oval 59"/>
            <p:cNvSpPr>
              <a:spLocks noChangeArrowheads="1"/>
            </p:cNvSpPr>
            <p:nvPr/>
          </p:nvSpPr>
          <p:spPr bwMode="auto">
            <a:xfrm>
              <a:off x="6943725" y="3173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6" name="Oval 60"/>
            <p:cNvSpPr>
              <a:spLocks noChangeArrowheads="1"/>
            </p:cNvSpPr>
            <p:nvPr/>
          </p:nvSpPr>
          <p:spPr bwMode="auto">
            <a:xfrm>
              <a:off x="7096125" y="2411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7" name="Oval 61"/>
            <p:cNvSpPr>
              <a:spLocks noChangeArrowheads="1"/>
            </p:cNvSpPr>
            <p:nvPr/>
          </p:nvSpPr>
          <p:spPr bwMode="auto">
            <a:xfrm>
              <a:off x="6410325" y="3021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8" name="Oval 62"/>
            <p:cNvSpPr>
              <a:spLocks noChangeArrowheads="1"/>
            </p:cNvSpPr>
            <p:nvPr/>
          </p:nvSpPr>
          <p:spPr bwMode="auto">
            <a:xfrm>
              <a:off x="6181725" y="33258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9" name="Oval 63"/>
            <p:cNvSpPr>
              <a:spLocks noChangeArrowheads="1"/>
            </p:cNvSpPr>
            <p:nvPr/>
          </p:nvSpPr>
          <p:spPr bwMode="auto">
            <a:xfrm>
              <a:off x="6638925" y="35036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0" name="Oval 64"/>
            <p:cNvSpPr>
              <a:spLocks noChangeArrowheads="1"/>
            </p:cNvSpPr>
            <p:nvPr/>
          </p:nvSpPr>
          <p:spPr bwMode="auto">
            <a:xfrm>
              <a:off x="6410325" y="2792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1" name="Oval 65"/>
            <p:cNvSpPr>
              <a:spLocks noChangeArrowheads="1"/>
            </p:cNvSpPr>
            <p:nvPr/>
          </p:nvSpPr>
          <p:spPr bwMode="auto">
            <a:xfrm>
              <a:off x="6486525" y="27162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2" name="Oval 66"/>
            <p:cNvSpPr>
              <a:spLocks noChangeArrowheads="1"/>
            </p:cNvSpPr>
            <p:nvPr/>
          </p:nvSpPr>
          <p:spPr bwMode="auto">
            <a:xfrm>
              <a:off x="6562725" y="26781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3" name="Oval 67"/>
            <p:cNvSpPr>
              <a:spLocks noChangeArrowheads="1"/>
            </p:cNvSpPr>
            <p:nvPr/>
          </p:nvSpPr>
          <p:spPr bwMode="auto">
            <a:xfrm>
              <a:off x="6486525" y="48498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4" name="Oval 68"/>
            <p:cNvSpPr>
              <a:spLocks noChangeArrowheads="1"/>
            </p:cNvSpPr>
            <p:nvPr/>
          </p:nvSpPr>
          <p:spPr bwMode="auto">
            <a:xfrm>
              <a:off x="6486525" y="4545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5" name="Oval 69"/>
            <p:cNvSpPr>
              <a:spLocks noChangeArrowheads="1"/>
            </p:cNvSpPr>
            <p:nvPr/>
          </p:nvSpPr>
          <p:spPr bwMode="auto">
            <a:xfrm>
              <a:off x="6410325" y="46212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6" name="Oval 70"/>
            <p:cNvSpPr>
              <a:spLocks noChangeArrowheads="1"/>
            </p:cNvSpPr>
            <p:nvPr/>
          </p:nvSpPr>
          <p:spPr bwMode="auto">
            <a:xfrm>
              <a:off x="6334125" y="47736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7" name="Oval 71"/>
            <p:cNvSpPr>
              <a:spLocks noChangeArrowheads="1"/>
            </p:cNvSpPr>
            <p:nvPr/>
          </p:nvSpPr>
          <p:spPr bwMode="auto">
            <a:xfrm>
              <a:off x="6334125" y="5459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8" name="Oval 72"/>
            <p:cNvSpPr>
              <a:spLocks noChangeArrowheads="1"/>
            </p:cNvSpPr>
            <p:nvPr/>
          </p:nvSpPr>
          <p:spPr bwMode="auto">
            <a:xfrm>
              <a:off x="6410325" y="5307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9" name="Oval 73"/>
            <p:cNvSpPr>
              <a:spLocks noChangeArrowheads="1"/>
            </p:cNvSpPr>
            <p:nvPr/>
          </p:nvSpPr>
          <p:spPr bwMode="auto">
            <a:xfrm>
              <a:off x="7324725" y="2259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grpSp>
      <p:sp>
        <p:nvSpPr>
          <p:cNvPr id="76" name="TextBox 75"/>
          <p:cNvSpPr txBox="1"/>
          <p:nvPr/>
        </p:nvSpPr>
        <p:spPr>
          <a:xfrm>
            <a:off x="6228184" y="5229200"/>
            <a:ext cx="312906" cy="369332"/>
          </a:xfrm>
          <a:prstGeom prst="rect">
            <a:avLst/>
          </a:prstGeom>
          <a:solidFill>
            <a:schemeClr val="accent4">
              <a:lumMod val="75000"/>
            </a:schemeClr>
          </a:solidFill>
          <a:effectLst>
            <a:outerShdw blurRad="50800" dist="50800" dir="4680000" algn="ctr" rotWithShape="0">
              <a:srgbClr val="000000">
                <a:alpha val="43137"/>
              </a:srgbClr>
            </a:outerShdw>
          </a:effectLst>
        </p:spPr>
        <p:txBody>
          <a:bodyPr wrap="none" rtlCol="0">
            <a:spAutoFit/>
          </a:bodyPr>
          <a:lstStyle/>
          <a:p>
            <a:r>
              <a:rPr lang="nb-NO" dirty="0" smtClean="0"/>
              <a:t>1</a:t>
            </a:r>
            <a:endParaRPr lang="nb-NO" dirty="0"/>
          </a:p>
        </p:txBody>
      </p:sp>
      <p:sp>
        <p:nvSpPr>
          <p:cNvPr id="80" name="TextBox 79"/>
          <p:cNvSpPr txBox="1"/>
          <p:nvPr/>
        </p:nvSpPr>
        <p:spPr>
          <a:xfrm>
            <a:off x="6588224" y="2924944"/>
            <a:ext cx="312906" cy="369332"/>
          </a:xfrm>
          <a:prstGeom prst="rect">
            <a:avLst/>
          </a:prstGeom>
          <a:solidFill>
            <a:schemeClr val="accent4">
              <a:lumMod val="75000"/>
            </a:schemeClr>
          </a:solidFill>
          <a:effectLst>
            <a:outerShdw blurRad="50800" dist="50800" dir="4680000" algn="ctr" rotWithShape="0">
              <a:srgbClr val="000000">
                <a:alpha val="43137"/>
              </a:srgbClr>
            </a:outerShdw>
          </a:effectLst>
        </p:spPr>
        <p:txBody>
          <a:bodyPr wrap="none" rtlCol="0">
            <a:spAutoFit/>
          </a:bodyPr>
          <a:lstStyle/>
          <a:p>
            <a:r>
              <a:rPr lang="nb-NO" dirty="0" smtClean="0"/>
              <a:t>2</a:t>
            </a:r>
            <a:endParaRPr lang="nb-NO" dirty="0"/>
          </a:p>
        </p:txBody>
      </p:sp>
      <p:sp>
        <p:nvSpPr>
          <p:cNvPr id="81" name="TextBox 80"/>
          <p:cNvSpPr txBox="1"/>
          <p:nvPr/>
        </p:nvSpPr>
        <p:spPr>
          <a:xfrm>
            <a:off x="6228184" y="2420888"/>
            <a:ext cx="312906" cy="369332"/>
          </a:xfrm>
          <a:prstGeom prst="rect">
            <a:avLst/>
          </a:prstGeom>
          <a:solidFill>
            <a:schemeClr val="accent4">
              <a:lumMod val="75000"/>
            </a:schemeClr>
          </a:solidFill>
          <a:effectLst>
            <a:outerShdw blurRad="50800" dist="50800" dir="4680000" algn="ctr" rotWithShape="0">
              <a:srgbClr val="000000">
                <a:alpha val="43137"/>
              </a:srgbClr>
            </a:outerShdw>
          </a:effectLst>
        </p:spPr>
        <p:txBody>
          <a:bodyPr wrap="none" rtlCol="0">
            <a:spAutoFit/>
          </a:bodyPr>
          <a:lstStyle/>
          <a:p>
            <a:r>
              <a:rPr lang="nb-NO" dirty="0" smtClean="0"/>
              <a:t>3</a:t>
            </a:r>
            <a:endParaRPr lang="nb-NO" dirty="0"/>
          </a:p>
        </p:txBody>
      </p:sp>
      <p:sp>
        <p:nvSpPr>
          <p:cNvPr id="82" name="TextBox 81"/>
          <p:cNvSpPr txBox="1"/>
          <p:nvPr/>
        </p:nvSpPr>
        <p:spPr>
          <a:xfrm>
            <a:off x="7452320" y="1988840"/>
            <a:ext cx="312906" cy="369332"/>
          </a:xfrm>
          <a:prstGeom prst="rect">
            <a:avLst/>
          </a:prstGeom>
          <a:solidFill>
            <a:schemeClr val="accent4">
              <a:lumMod val="75000"/>
            </a:schemeClr>
          </a:solidFill>
          <a:effectLst>
            <a:outerShdw blurRad="50800" dist="50800" dir="4680000" algn="ctr" rotWithShape="0">
              <a:srgbClr val="000000">
                <a:alpha val="43137"/>
              </a:srgbClr>
            </a:outerShdw>
          </a:effectLst>
        </p:spPr>
        <p:txBody>
          <a:bodyPr wrap="none" rtlCol="0">
            <a:spAutoFit/>
          </a:bodyPr>
          <a:lstStyle/>
          <a:p>
            <a:r>
              <a:rPr lang="nb-NO" dirty="0" smtClean="0"/>
              <a:t>4</a:t>
            </a:r>
            <a:endParaRPr lang="nb-NO" dirty="0"/>
          </a:p>
        </p:txBody>
      </p:sp>
      <p:sp>
        <p:nvSpPr>
          <p:cNvPr id="84" name="Curved Down Arrow 83"/>
          <p:cNvSpPr/>
          <p:nvPr/>
        </p:nvSpPr>
        <p:spPr>
          <a:xfrm rot="10437462" flipV="1">
            <a:off x="3363508" y="1770435"/>
            <a:ext cx="3997676" cy="574420"/>
          </a:xfrm>
          <a:prstGeom prst="curvedDownArrow">
            <a:avLst>
              <a:gd name="adj1" fmla="val 25000"/>
              <a:gd name="adj2" fmla="val 48069"/>
              <a:gd name="adj3" fmla="val 2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86" name="TextBox 85"/>
          <p:cNvSpPr txBox="1"/>
          <p:nvPr/>
        </p:nvSpPr>
        <p:spPr>
          <a:xfrm>
            <a:off x="539552" y="6237312"/>
            <a:ext cx="8208912" cy="369332"/>
          </a:xfrm>
          <a:prstGeom prst="rect">
            <a:avLst/>
          </a:prstGeom>
          <a:noFill/>
        </p:spPr>
        <p:txBody>
          <a:bodyPr wrap="square" rtlCol="0">
            <a:spAutoFit/>
          </a:bodyPr>
          <a:lstStyle/>
          <a:p>
            <a:r>
              <a:rPr lang="nb-NO" dirty="0" smtClean="0">
                <a:solidFill>
                  <a:srgbClr val="FFFF00"/>
                </a:solidFill>
              </a:rPr>
              <a:t>From Sunde et al 2003. Problem </a:t>
            </a:r>
            <a:r>
              <a:rPr lang="nb-NO" dirty="0" err="1" smtClean="0">
                <a:solidFill>
                  <a:srgbClr val="FFFF00"/>
                </a:solidFill>
              </a:rPr>
              <a:t>mainly</a:t>
            </a:r>
            <a:r>
              <a:rPr lang="nb-NO" dirty="0" smtClean="0">
                <a:solidFill>
                  <a:srgbClr val="FFFF00"/>
                </a:solidFill>
              </a:rPr>
              <a:t> in location, </a:t>
            </a:r>
            <a:r>
              <a:rPr lang="nb-NO" dirty="0" err="1" smtClean="0">
                <a:solidFill>
                  <a:srgbClr val="FFFF00"/>
                </a:solidFill>
              </a:rPr>
              <a:t>secondarily</a:t>
            </a:r>
            <a:r>
              <a:rPr lang="nb-NO" dirty="0" smtClean="0">
                <a:solidFill>
                  <a:srgbClr val="FFFF00"/>
                </a:solidFill>
              </a:rPr>
              <a:t> in </a:t>
            </a:r>
            <a:r>
              <a:rPr lang="nb-NO" dirty="0" err="1" smtClean="0">
                <a:solidFill>
                  <a:srgbClr val="FFFF00"/>
                </a:solidFill>
              </a:rPr>
              <a:t>resistance</a:t>
            </a:r>
            <a:endParaRPr lang="nb-NO" dirty="0">
              <a:solidFill>
                <a:srgbClr val="FFFF00"/>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F:\UiO\EssEndo\EssEndo06\Chapter5 Micro\20060816\Images\Figure 19a.bmp"/>
          <p:cNvPicPr>
            <a:picLocks noChangeAspect="1" noChangeArrowheads="1"/>
          </p:cNvPicPr>
          <p:nvPr/>
        </p:nvPicPr>
        <p:blipFill>
          <a:blip r:embed="rId2" cstate="print"/>
          <a:srcRect/>
          <a:stretch>
            <a:fillRect/>
          </a:stretch>
        </p:blipFill>
        <p:spPr bwMode="auto">
          <a:xfrm flipH="1" flipV="1">
            <a:off x="1611554" y="1340768"/>
            <a:ext cx="3282522" cy="4248472"/>
          </a:xfrm>
          <a:prstGeom prst="rect">
            <a:avLst/>
          </a:prstGeom>
          <a:noFill/>
        </p:spPr>
      </p:pic>
      <p:sp>
        <p:nvSpPr>
          <p:cNvPr id="352332" name="Rectangle 76"/>
          <p:cNvSpPr>
            <a:spLocks noChangeArrowheads="1"/>
          </p:cNvSpPr>
          <p:nvPr/>
        </p:nvSpPr>
        <p:spPr bwMode="auto">
          <a:xfrm>
            <a:off x="762000" y="609600"/>
            <a:ext cx="5486400" cy="762000"/>
          </a:xfrm>
          <a:prstGeom prst="rect">
            <a:avLst/>
          </a:prstGeom>
          <a:noFill/>
          <a:ln w="9525">
            <a:noFill/>
            <a:miter lim="800000"/>
            <a:headEnd/>
            <a:tailEnd/>
          </a:ln>
          <a:effectLst/>
        </p:spPr>
        <p:txBody>
          <a:bodyPr anchor="ctr"/>
          <a:lstStyle/>
          <a:p>
            <a:pPr algn="ctr"/>
            <a:r>
              <a:rPr lang="nb-NO" sz="4000" dirty="0" smtClean="0">
                <a:solidFill>
                  <a:srgbClr val="FFFF00"/>
                </a:solidFill>
                <a:latin typeface="Arial" charset="0"/>
              </a:rPr>
              <a:t>Location </a:t>
            </a:r>
            <a:r>
              <a:rPr lang="nb-NO" sz="4000" dirty="0" err="1" smtClean="0">
                <a:solidFill>
                  <a:srgbClr val="FFFF00"/>
                </a:solidFill>
                <a:latin typeface="Arial" charset="0"/>
              </a:rPr>
              <a:t>of</a:t>
            </a:r>
            <a:r>
              <a:rPr lang="nb-NO" sz="4000" dirty="0" smtClean="0">
                <a:solidFill>
                  <a:srgbClr val="FFFF00"/>
                </a:solidFill>
                <a:latin typeface="Arial" charset="0"/>
              </a:rPr>
              <a:t> </a:t>
            </a:r>
            <a:r>
              <a:rPr lang="nb-NO" sz="4000" dirty="0" err="1" smtClean="0">
                <a:solidFill>
                  <a:srgbClr val="FFFF00"/>
                </a:solidFill>
                <a:latin typeface="Arial" charset="0"/>
              </a:rPr>
              <a:t>microbes</a:t>
            </a:r>
            <a:endParaRPr lang="nb-NO" sz="4000" dirty="0">
              <a:solidFill>
                <a:srgbClr val="FFFF00"/>
              </a:solidFill>
              <a:latin typeface="Arial" charset="0"/>
            </a:endParaRPr>
          </a:p>
        </p:txBody>
      </p:sp>
      <p:grpSp>
        <p:nvGrpSpPr>
          <p:cNvPr id="2" name="Group 74"/>
          <p:cNvGrpSpPr/>
          <p:nvPr/>
        </p:nvGrpSpPr>
        <p:grpSpPr>
          <a:xfrm>
            <a:off x="5181600" y="914400"/>
            <a:ext cx="2897188" cy="5189538"/>
            <a:chOff x="5181600" y="914400"/>
            <a:chExt cx="2897188" cy="5189538"/>
          </a:xfrm>
        </p:grpSpPr>
        <p:sp>
          <p:nvSpPr>
            <p:cNvPr id="352262" name="Freeform 6"/>
            <p:cNvSpPr>
              <a:spLocks/>
            </p:cNvSpPr>
            <p:nvPr/>
          </p:nvSpPr>
          <p:spPr bwMode="auto">
            <a:xfrm>
              <a:off x="5181600" y="914400"/>
              <a:ext cx="2897188" cy="4919663"/>
            </a:xfrm>
            <a:custGeom>
              <a:avLst/>
              <a:gdLst/>
              <a:ahLst/>
              <a:cxnLst>
                <a:cxn ang="0">
                  <a:pos x="0" y="3098"/>
                </a:cxn>
                <a:cxn ang="0">
                  <a:pos x="106" y="2550"/>
                </a:cxn>
                <a:cxn ang="0">
                  <a:pos x="188" y="2204"/>
                </a:cxn>
                <a:cxn ang="0">
                  <a:pos x="230" y="2020"/>
                </a:cxn>
                <a:cxn ang="0">
                  <a:pos x="284" y="1840"/>
                </a:cxn>
                <a:cxn ang="0">
                  <a:pos x="344" y="1694"/>
                </a:cxn>
                <a:cxn ang="0">
                  <a:pos x="382" y="1610"/>
                </a:cxn>
                <a:cxn ang="0">
                  <a:pos x="404" y="1546"/>
                </a:cxn>
                <a:cxn ang="0">
                  <a:pos x="408" y="1474"/>
                </a:cxn>
                <a:cxn ang="0">
                  <a:pos x="396" y="1402"/>
                </a:cxn>
                <a:cxn ang="0">
                  <a:pos x="360" y="1290"/>
                </a:cxn>
                <a:cxn ang="0">
                  <a:pos x="328" y="1202"/>
                </a:cxn>
                <a:cxn ang="0">
                  <a:pos x="304" y="1090"/>
                </a:cxn>
                <a:cxn ang="0">
                  <a:pos x="292" y="954"/>
                </a:cxn>
                <a:cxn ang="0">
                  <a:pos x="292" y="822"/>
                </a:cxn>
                <a:cxn ang="0">
                  <a:pos x="328" y="670"/>
                </a:cxn>
                <a:cxn ang="0">
                  <a:pos x="390" y="538"/>
                </a:cxn>
                <a:cxn ang="0">
                  <a:pos x="490" y="408"/>
                </a:cxn>
                <a:cxn ang="0">
                  <a:pos x="594" y="310"/>
                </a:cxn>
                <a:cxn ang="0">
                  <a:pos x="762" y="182"/>
                </a:cxn>
                <a:cxn ang="0">
                  <a:pos x="900" y="108"/>
                </a:cxn>
                <a:cxn ang="0">
                  <a:pos x="1146" y="24"/>
                </a:cxn>
                <a:cxn ang="0">
                  <a:pos x="1338" y="0"/>
                </a:cxn>
                <a:cxn ang="0">
                  <a:pos x="1460" y="18"/>
                </a:cxn>
                <a:cxn ang="0">
                  <a:pos x="1550" y="58"/>
                </a:cxn>
                <a:cxn ang="0">
                  <a:pos x="1638" y="112"/>
                </a:cxn>
                <a:cxn ang="0">
                  <a:pos x="1698" y="172"/>
                </a:cxn>
                <a:cxn ang="0">
                  <a:pos x="1758" y="254"/>
                </a:cxn>
                <a:cxn ang="0">
                  <a:pos x="1790" y="348"/>
                </a:cxn>
                <a:cxn ang="0">
                  <a:pos x="1824" y="484"/>
                </a:cxn>
                <a:cxn ang="0">
                  <a:pos x="1824" y="644"/>
                </a:cxn>
                <a:cxn ang="0">
                  <a:pos x="1804" y="802"/>
                </a:cxn>
                <a:cxn ang="0">
                  <a:pos x="1750" y="938"/>
                </a:cxn>
                <a:cxn ang="0">
                  <a:pos x="1660" y="1078"/>
                </a:cxn>
                <a:cxn ang="0">
                  <a:pos x="1580" y="1198"/>
                </a:cxn>
                <a:cxn ang="0">
                  <a:pos x="1480" y="1308"/>
                </a:cxn>
                <a:cxn ang="0">
                  <a:pos x="1416" y="1424"/>
                </a:cxn>
                <a:cxn ang="0">
                  <a:pos x="1384" y="1492"/>
                </a:cxn>
                <a:cxn ang="0">
                  <a:pos x="1372" y="1532"/>
                </a:cxn>
                <a:cxn ang="0">
                  <a:pos x="1364" y="1580"/>
                </a:cxn>
                <a:cxn ang="0">
                  <a:pos x="1372" y="1648"/>
                </a:cxn>
                <a:cxn ang="0">
                  <a:pos x="1384" y="1756"/>
                </a:cxn>
                <a:cxn ang="0">
                  <a:pos x="1376" y="1926"/>
                </a:cxn>
                <a:cxn ang="0">
                  <a:pos x="1368" y="2094"/>
                </a:cxn>
                <a:cxn ang="0">
                  <a:pos x="1368" y="2242"/>
                </a:cxn>
                <a:cxn ang="0">
                  <a:pos x="1368" y="2374"/>
                </a:cxn>
                <a:cxn ang="0">
                  <a:pos x="1376" y="2514"/>
                </a:cxn>
                <a:cxn ang="0">
                  <a:pos x="1392" y="2726"/>
                </a:cxn>
                <a:cxn ang="0">
                  <a:pos x="1418" y="2936"/>
                </a:cxn>
                <a:cxn ang="0">
                  <a:pos x="1446" y="3098"/>
                </a:cxn>
                <a:cxn ang="0">
                  <a:pos x="1316" y="3022"/>
                </a:cxn>
                <a:cxn ang="0">
                  <a:pos x="1142" y="2968"/>
                </a:cxn>
                <a:cxn ang="0">
                  <a:pos x="940" y="2934"/>
                </a:cxn>
                <a:cxn ang="0">
                  <a:pos x="722" y="2922"/>
                </a:cxn>
                <a:cxn ang="0">
                  <a:pos x="668" y="2922"/>
                </a:cxn>
                <a:cxn ang="0">
                  <a:pos x="614" y="2924"/>
                </a:cxn>
                <a:cxn ang="0">
                  <a:pos x="506" y="2932"/>
                </a:cxn>
                <a:cxn ang="0">
                  <a:pos x="302" y="2966"/>
                </a:cxn>
                <a:cxn ang="0">
                  <a:pos x="128" y="3022"/>
                </a:cxn>
                <a:cxn ang="0">
                  <a:pos x="0" y="3098"/>
                </a:cxn>
              </a:cxnLst>
              <a:rect l="0" t="0" r="r" b="b"/>
              <a:pathLst>
                <a:path w="1825" h="3099">
                  <a:moveTo>
                    <a:pt x="0" y="3098"/>
                  </a:moveTo>
                  <a:lnTo>
                    <a:pt x="106" y="2550"/>
                  </a:lnTo>
                  <a:lnTo>
                    <a:pt x="188" y="2204"/>
                  </a:lnTo>
                  <a:lnTo>
                    <a:pt x="230" y="2020"/>
                  </a:lnTo>
                  <a:lnTo>
                    <a:pt x="284" y="1840"/>
                  </a:lnTo>
                  <a:lnTo>
                    <a:pt x="344" y="1694"/>
                  </a:lnTo>
                  <a:lnTo>
                    <a:pt x="382" y="1610"/>
                  </a:lnTo>
                  <a:lnTo>
                    <a:pt x="404" y="1546"/>
                  </a:lnTo>
                  <a:lnTo>
                    <a:pt x="408" y="1474"/>
                  </a:lnTo>
                  <a:lnTo>
                    <a:pt x="396" y="1402"/>
                  </a:lnTo>
                  <a:lnTo>
                    <a:pt x="360" y="1290"/>
                  </a:lnTo>
                  <a:lnTo>
                    <a:pt x="328" y="1202"/>
                  </a:lnTo>
                  <a:lnTo>
                    <a:pt x="304" y="1090"/>
                  </a:lnTo>
                  <a:lnTo>
                    <a:pt x="292" y="954"/>
                  </a:lnTo>
                  <a:lnTo>
                    <a:pt x="292" y="822"/>
                  </a:lnTo>
                  <a:lnTo>
                    <a:pt x="328" y="670"/>
                  </a:lnTo>
                  <a:lnTo>
                    <a:pt x="390" y="538"/>
                  </a:lnTo>
                  <a:lnTo>
                    <a:pt x="490" y="408"/>
                  </a:lnTo>
                  <a:lnTo>
                    <a:pt x="594" y="310"/>
                  </a:lnTo>
                  <a:lnTo>
                    <a:pt x="762" y="182"/>
                  </a:lnTo>
                  <a:lnTo>
                    <a:pt x="900" y="108"/>
                  </a:lnTo>
                  <a:lnTo>
                    <a:pt x="1146" y="24"/>
                  </a:lnTo>
                  <a:lnTo>
                    <a:pt x="1338" y="0"/>
                  </a:lnTo>
                  <a:lnTo>
                    <a:pt x="1460" y="18"/>
                  </a:lnTo>
                  <a:lnTo>
                    <a:pt x="1550" y="58"/>
                  </a:lnTo>
                  <a:lnTo>
                    <a:pt x="1638" y="112"/>
                  </a:lnTo>
                  <a:lnTo>
                    <a:pt x="1698" y="172"/>
                  </a:lnTo>
                  <a:lnTo>
                    <a:pt x="1758" y="254"/>
                  </a:lnTo>
                  <a:lnTo>
                    <a:pt x="1790" y="348"/>
                  </a:lnTo>
                  <a:lnTo>
                    <a:pt x="1824" y="484"/>
                  </a:lnTo>
                  <a:lnTo>
                    <a:pt x="1824" y="644"/>
                  </a:lnTo>
                  <a:lnTo>
                    <a:pt x="1804" y="802"/>
                  </a:lnTo>
                  <a:lnTo>
                    <a:pt x="1750" y="938"/>
                  </a:lnTo>
                  <a:lnTo>
                    <a:pt x="1660" y="1078"/>
                  </a:lnTo>
                  <a:lnTo>
                    <a:pt x="1580" y="1198"/>
                  </a:lnTo>
                  <a:lnTo>
                    <a:pt x="1480" y="1308"/>
                  </a:lnTo>
                  <a:lnTo>
                    <a:pt x="1416" y="1424"/>
                  </a:lnTo>
                  <a:lnTo>
                    <a:pt x="1384" y="1492"/>
                  </a:lnTo>
                  <a:lnTo>
                    <a:pt x="1372" y="1532"/>
                  </a:lnTo>
                  <a:lnTo>
                    <a:pt x="1364" y="1580"/>
                  </a:lnTo>
                  <a:lnTo>
                    <a:pt x="1372" y="1648"/>
                  </a:lnTo>
                  <a:lnTo>
                    <a:pt x="1384" y="1756"/>
                  </a:lnTo>
                  <a:lnTo>
                    <a:pt x="1376" y="1926"/>
                  </a:lnTo>
                  <a:lnTo>
                    <a:pt x="1368" y="2094"/>
                  </a:lnTo>
                  <a:lnTo>
                    <a:pt x="1368" y="2242"/>
                  </a:lnTo>
                  <a:lnTo>
                    <a:pt x="1368" y="2374"/>
                  </a:lnTo>
                  <a:lnTo>
                    <a:pt x="1376" y="2514"/>
                  </a:lnTo>
                  <a:lnTo>
                    <a:pt x="1392" y="2726"/>
                  </a:lnTo>
                  <a:lnTo>
                    <a:pt x="1418" y="2936"/>
                  </a:lnTo>
                  <a:lnTo>
                    <a:pt x="1446" y="3098"/>
                  </a:lnTo>
                  <a:lnTo>
                    <a:pt x="1316" y="3022"/>
                  </a:lnTo>
                  <a:lnTo>
                    <a:pt x="1142" y="2968"/>
                  </a:lnTo>
                  <a:lnTo>
                    <a:pt x="940" y="2934"/>
                  </a:lnTo>
                  <a:lnTo>
                    <a:pt x="722" y="2922"/>
                  </a:lnTo>
                  <a:lnTo>
                    <a:pt x="668" y="2922"/>
                  </a:lnTo>
                  <a:lnTo>
                    <a:pt x="614" y="2924"/>
                  </a:lnTo>
                  <a:lnTo>
                    <a:pt x="506" y="2932"/>
                  </a:lnTo>
                  <a:lnTo>
                    <a:pt x="302" y="2966"/>
                  </a:lnTo>
                  <a:lnTo>
                    <a:pt x="128" y="3022"/>
                  </a:lnTo>
                  <a:lnTo>
                    <a:pt x="0" y="3098"/>
                  </a:lnTo>
                </a:path>
              </a:pathLst>
            </a:custGeom>
            <a:noFill/>
            <a:ln w="12700" cap="rnd" cmpd="sng">
              <a:solidFill>
                <a:srgbClr val="000000"/>
              </a:solidFill>
              <a:prstDash val="solid"/>
              <a:round/>
              <a:headEnd type="none" w="med" len="med"/>
              <a:tailEnd type="none" w="med" len="med"/>
            </a:ln>
            <a:effectLst/>
          </p:spPr>
          <p:txBody>
            <a:bodyPr/>
            <a:lstStyle/>
            <a:p>
              <a:endParaRPr lang="nb-NO">
                <a:solidFill>
                  <a:srgbClr val="FFFF00"/>
                </a:solidFill>
              </a:endParaRPr>
            </a:p>
          </p:txBody>
        </p:sp>
        <p:sp>
          <p:nvSpPr>
            <p:cNvPr id="352263" name="Freeform 7"/>
            <p:cNvSpPr>
              <a:spLocks/>
            </p:cNvSpPr>
            <p:nvPr/>
          </p:nvSpPr>
          <p:spPr bwMode="auto">
            <a:xfrm>
              <a:off x="5295900" y="2568575"/>
              <a:ext cx="2065338" cy="3535363"/>
            </a:xfrm>
            <a:custGeom>
              <a:avLst/>
              <a:gdLst/>
              <a:ahLst/>
              <a:cxnLst>
                <a:cxn ang="0">
                  <a:pos x="0" y="2072"/>
                </a:cxn>
                <a:cxn ang="0">
                  <a:pos x="136" y="1368"/>
                </a:cxn>
                <a:cxn ang="0">
                  <a:pos x="202" y="1080"/>
                </a:cxn>
                <a:cxn ang="0">
                  <a:pos x="284" y="808"/>
                </a:cxn>
                <a:cxn ang="0">
                  <a:pos x="382" y="590"/>
                </a:cxn>
                <a:cxn ang="0">
                  <a:pos x="502" y="392"/>
                </a:cxn>
                <a:cxn ang="0">
                  <a:pos x="606" y="286"/>
                </a:cxn>
                <a:cxn ang="0">
                  <a:pos x="676" y="230"/>
                </a:cxn>
                <a:cxn ang="0">
                  <a:pos x="772" y="148"/>
                </a:cxn>
                <a:cxn ang="0">
                  <a:pos x="888" y="56"/>
                </a:cxn>
                <a:cxn ang="0">
                  <a:pos x="954" y="14"/>
                </a:cxn>
                <a:cxn ang="0">
                  <a:pos x="986" y="2"/>
                </a:cxn>
                <a:cxn ang="0">
                  <a:pos x="1014" y="0"/>
                </a:cxn>
                <a:cxn ang="0">
                  <a:pos x="1068" y="38"/>
                </a:cxn>
                <a:cxn ang="0">
                  <a:pos x="1110" y="94"/>
                </a:cxn>
                <a:cxn ang="0">
                  <a:pos x="1136" y="166"/>
                </a:cxn>
                <a:cxn ang="0">
                  <a:pos x="1166" y="304"/>
                </a:cxn>
                <a:cxn ang="0">
                  <a:pos x="1190" y="502"/>
                </a:cxn>
                <a:cxn ang="0">
                  <a:pos x="1226" y="718"/>
                </a:cxn>
                <a:cxn ang="0">
                  <a:pos x="1226" y="850"/>
                </a:cxn>
                <a:cxn ang="0">
                  <a:pos x="1214" y="1024"/>
                </a:cxn>
                <a:cxn ang="0">
                  <a:pos x="1218" y="1232"/>
                </a:cxn>
                <a:cxn ang="0">
                  <a:pos x="1220" y="1388"/>
                </a:cxn>
                <a:cxn ang="0">
                  <a:pos x="1230" y="1544"/>
                </a:cxn>
                <a:cxn ang="0">
                  <a:pos x="1272" y="1842"/>
                </a:cxn>
                <a:cxn ang="0">
                  <a:pos x="1282" y="1978"/>
                </a:cxn>
                <a:cxn ang="0">
                  <a:pos x="1296" y="2050"/>
                </a:cxn>
                <a:cxn ang="0">
                  <a:pos x="1300" y="2086"/>
                </a:cxn>
                <a:cxn ang="0">
                  <a:pos x="1296" y="2130"/>
                </a:cxn>
                <a:cxn ang="0">
                  <a:pos x="1174" y="2172"/>
                </a:cxn>
                <a:cxn ang="0">
                  <a:pos x="1056" y="2202"/>
                </a:cxn>
                <a:cxn ang="0">
                  <a:pos x="886" y="2218"/>
                </a:cxn>
                <a:cxn ang="0">
                  <a:pos x="736" y="2226"/>
                </a:cxn>
                <a:cxn ang="0">
                  <a:pos x="618" y="2226"/>
                </a:cxn>
                <a:cxn ang="0">
                  <a:pos x="508" y="2218"/>
                </a:cxn>
                <a:cxn ang="0">
                  <a:pos x="390" y="2206"/>
                </a:cxn>
                <a:cxn ang="0">
                  <a:pos x="294" y="2194"/>
                </a:cxn>
                <a:cxn ang="0">
                  <a:pos x="192" y="2174"/>
                </a:cxn>
                <a:cxn ang="0">
                  <a:pos x="118" y="2150"/>
                </a:cxn>
                <a:cxn ang="0">
                  <a:pos x="50" y="2114"/>
                </a:cxn>
                <a:cxn ang="0">
                  <a:pos x="0" y="2072"/>
                </a:cxn>
              </a:cxnLst>
              <a:rect l="0" t="0" r="r" b="b"/>
              <a:pathLst>
                <a:path w="1301" h="2227">
                  <a:moveTo>
                    <a:pt x="0" y="2072"/>
                  </a:moveTo>
                  <a:lnTo>
                    <a:pt x="136" y="1368"/>
                  </a:lnTo>
                  <a:lnTo>
                    <a:pt x="202" y="1080"/>
                  </a:lnTo>
                  <a:lnTo>
                    <a:pt x="284" y="808"/>
                  </a:lnTo>
                  <a:lnTo>
                    <a:pt x="382" y="590"/>
                  </a:lnTo>
                  <a:lnTo>
                    <a:pt x="502" y="392"/>
                  </a:lnTo>
                  <a:lnTo>
                    <a:pt x="606" y="286"/>
                  </a:lnTo>
                  <a:lnTo>
                    <a:pt x="676" y="230"/>
                  </a:lnTo>
                  <a:lnTo>
                    <a:pt x="772" y="148"/>
                  </a:lnTo>
                  <a:lnTo>
                    <a:pt x="888" y="56"/>
                  </a:lnTo>
                  <a:lnTo>
                    <a:pt x="954" y="14"/>
                  </a:lnTo>
                  <a:lnTo>
                    <a:pt x="986" y="2"/>
                  </a:lnTo>
                  <a:lnTo>
                    <a:pt x="1014" y="0"/>
                  </a:lnTo>
                  <a:lnTo>
                    <a:pt x="1068" y="38"/>
                  </a:lnTo>
                  <a:lnTo>
                    <a:pt x="1110" y="94"/>
                  </a:lnTo>
                  <a:lnTo>
                    <a:pt x="1136" y="166"/>
                  </a:lnTo>
                  <a:lnTo>
                    <a:pt x="1166" y="304"/>
                  </a:lnTo>
                  <a:lnTo>
                    <a:pt x="1190" y="502"/>
                  </a:lnTo>
                  <a:lnTo>
                    <a:pt x="1226" y="718"/>
                  </a:lnTo>
                  <a:lnTo>
                    <a:pt x="1226" y="850"/>
                  </a:lnTo>
                  <a:lnTo>
                    <a:pt x="1214" y="1024"/>
                  </a:lnTo>
                  <a:lnTo>
                    <a:pt x="1218" y="1232"/>
                  </a:lnTo>
                  <a:lnTo>
                    <a:pt x="1220" y="1388"/>
                  </a:lnTo>
                  <a:lnTo>
                    <a:pt x="1230" y="1544"/>
                  </a:lnTo>
                  <a:lnTo>
                    <a:pt x="1272" y="1842"/>
                  </a:lnTo>
                  <a:lnTo>
                    <a:pt x="1282" y="1978"/>
                  </a:lnTo>
                  <a:lnTo>
                    <a:pt x="1296" y="2050"/>
                  </a:lnTo>
                  <a:lnTo>
                    <a:pt x="1300" y="2086"/>
                  </a:lnTo>
                  <a:lnTo>
                    <a:pt x="1296" y="2130"/>
                  </a:lnTo>
                  <a:lnTo>
                    <a:pt x="1174" y="2172"/>
                  </a:lnTo>
                  <a:lnTo>
                    <a:pt x="1056" y="2202"/>
                  </a:lnTo>
                  <a:lnTo>
                    <a:pt x="886" y="2218"/>
                  </a:lnTo>
                  <a:lnTo>
                    <a:pt x="736" y="2226"/>
                  </a:lnTo>
                  <a:lnTo>
                    <a:pt x="618" y="2226"/>
                  </a:lnTo>
                  <a:lnTo>
                    <a:pt x="508" y="2218"/>
                  </a:lnTo>
                  <a:lnTo>
                    <a:pt x="390" y="2206"/>
                  </a:lnTo>
                  <a:lnTo>
                    <a:pt x="294" y="2194"/>
                  </a:lnTo>
                  <a:lnTo>
                    <a:pt x="192" y="2174"/>
                  </a:lnTo>
                  <a:lnTo>
                    <a:pt x="118" y="2150"/>
                  </a:lnTo>
                  <a:lnTo>
                    <a:pt x="50" y="2114"/>
                  </a:lnTo>
                  <a:lnTo>
                    <a:pt x="0" y="2072"/>
                  </a:lnTo>
                </a:path>
              </a:pathLst>
            </a:custGeom>
            <a:solidFill>
              <a:srgbClr val="FFFF00"/>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4" name="Freeform 8"/>
            <p:cNvSpPr>
              <a:spLocks/>
            </p:cNvSpPr>
            <p:nvPr/>
          </p:nvSpPr>
          <p:spPr bwMode="auto">
            <a:xfrm>
              <a:off x="5786438" y="1039813"/>
              <a:ext cx="2135188" cy="2363788"/>
            </a:xfrm>
            <a:custGeom>
              <a:avLst/>
              <a:gdLst/>
              <a:ahLst/>
              <a:cxnLst>
                <a:cxn ang="0">
                  <a:pos x="14" y="1076"/>
                </a:cxn>
                <a:cxn ang="0">
                  <a:pos x="6" y="1022"/>
                </a:cxn>
                <a:cxn ang="0">
                  <a:pos x="2" y="960"/>
                </a:cxn>
                <a:cxn ang="0">
                  <a:pos x="0" y="884"/>
                </a:cxn>
                <a:cxn ang="0">
                  <a:pos x="6" y="788"/>
                </a:cxn>
                <a:cxn ang="0">
                  <a:pos x="18" y="696"/>
                </a:cxn>
                <a:cxn ang="0">
                  <a:pos x="48" y="594"/>
                </a:cxn>
                <a:cxn ang="0">
                  <a:pos x="114" y="492"/>
                </a:cxn>
                <a:cxn ang="0">
                  <a:pos x="196" y="372"/>
                </a:cxn>
                <a:cxn ang="0">
                  <a:pos x="308" y="260"/>
                </a:cxn>
                <a:cxn ang="0">
                  <a:pos x="488" y="132"/>
                </a:cxn>
                <a:cxn ang="0">
                  <a:pos x="660" y="68"/>
                </a:cxn>
                <a:cxn ang="0">
                  <a:pos x="800" y="20"/>
                </a:cxn>
                <a:cxn ang="0">
                  <a:pos x="904" y="4"/>
                </a:cxn>
                <a:cxn ang="0">
                  <a:pos x="992" y="0"/>
                </a:cxn>
                <a:cxn ang="0">
                  <a:pos x="1072" y="24"/>
                </a:cxn>
                <a:cxn ang="0">
                  <a:pos x="1160" y="80"/>
                </a:cxn>
                <a:cxn ang="0">
                  <a:pos x="1228" y="152"/>
                </a:cxn>
                <a:cxn ang="0">
                  <a:pos x="1280" y="232"/>
                </a:cxn>
                <a:cxn ang="0">
                  <a:pos x="1312" y="304"/>
                </a:cxn>
                <a:cxn ang="0">
                  <a:pos x="1332" y="376"/>
                </a:cxn>
                <a:cxn ang="0">
                  <a:pos x="1336" y="452"/>
                </a:cxn>
                <a:cxn ang="0">
                  <a:pos x="1344" y="544"/>
                </a:cxn>
                <a:cxn ang="0">
                  <a:pos x="1344" y="624"/>
                </a:cxn>
                <a:cxn ang="0">
                  <a:pos x="1328" y="716"/>
                </a:cxn>
                <a:cxn ang="0">
                  <a:pos x="1296" y="788"/>
                </a:cxn>
                <a:cxn ang="0">
                  <a:pos x="1274" y="830"/>
                </a:cxn>
                <a:cxn ang="0">
                  <a:pos x="1212" y="930"/>
                </a:cxn>
                <a:cxn ang="0">
                  <a:pos x="1106" y="1086"/>
                </a:cxn>
                <a:cxn ang="0">
                  <a:pos x="1022" y="1194"/>
                </a:cxn>
                <a:cxn ang="0">
                  <a:pos x="982" y="1264"/>
                </a:cxn>
                <a:cxn ang="0">
                  <a:pos x="924" y="1352"/>
                </a:cxn>
                <a:cxn ang="0">
                  <a:pos x="880" y="1484"/>
                </a:cxn>
                <a:cxn ang="0">
                  <a:pos x="856" y="1288"/>
                </a:cxn>
                <a:cxn ang="0">
                  <a:pos x="830" y="1134"/>
                </a:cxn>
                <a:cxn ang="0">
                  <a:pos x="804" y="1076"/>
                </a:cxn>
                <a:cxn ang="0">
                  <a:pos x="780" y="1024"/>
                </a:cxn>
                <a:cxn ang="0">
                  <a:pos x="748" y="1004"/>
                </a:cxn>
                <a:cxn ang="0">
                  <a:pos x="716" y="984"/>
                </a:cxn>
                <a:cxn ang="0">
                  <a:pos x="690" y="974"/>
                </a:cxn>
                <a:cxn ang="0">
                  <a:pos x="626" y="998"/>
                </a:cxn>
                <a:cxn ang="0">
                  <a:pos x="524" y="1068"/>
                </a:cxn>
                <a:cxn ang="0">
                  <a:pos x="412" y="1156"/>
                </a:cxn>
                <a:cxn ang="0">
                  <a:pos x="336" y="1220"/>
                </a:cxn>
                <a:cxn ang="0">
                  <a:pos x="282" y="1272"/>
                </a:cxn>
                <a:cxn ang="0">
                  <a:pos x="212" y="1348"/>
                </a:cxn>
                <a:cxn ang="0">
                  <a:pos x="112" y="1488"/>
                </a:cxn>
                <a:cxn ang="0">
                  <a:pos x="124" y="1400"/>
                </a:cxn>
                <a:cxn ang="0">
                  <a:pos x="90" y="1302"/>
                </a:cxn>
                <a:cxn ang="0">
                  <a:pos x="72" y="1268"/>
                </a:cxn>
                <a:cxn ang="0">
                  <a:pos x="54" y="1208"/>
                </a:cxn>
                <a:cxn ang="0">
                  <a:pos x="32" y="1142"/>
                </a:cxn>
                <a:cxn ang="0">
                  <a:pos x="14" y="1076"/>
                </a:cxn>
              </a:cxnLst>
              <a:rect l="0" t="0" r="r" b="b"/>
              <a:pathLst>
                <a:path w="1345" h="1489">
                  <a:moveTo>
                    <a:pt x="14" y="1076"/>
                  </a:moveTo>
                  <a:lnTo>
                    <a:pt x="6" y="1022"/>
                  </a:lnTo>
                  <a:lnTo>
                    <a:pt x="2" y="960"/>
                  </a:lnTo>
                  <a:lnTo>
                    <a:pt x="0" y="884"/>
                  </a:lnTo>
                  <a:lnTo>
                    <a:pt x="6" y="788"/>
                  </a:lnTo>
                  <a:lnTo>
                    <a:pt x="18" y="696"/>
                  </a:lnTo>
                  <a:lnTo>
                    <a:pt x="48" y="594"/>
                  </a:lnTo>
                  <a:lnTo>
                    <a:pt x="114" y="492"/>
                  </a:lnTo>
                  <a:lnTo>
                    <a:pt x="196" y="372"/>
                  </a:lnTo>
                  <a:lnTo>
                    <a:pt x="308" y="260"/>
                  </a:lnTo>
                  <a:lnTo>
                    <a:pt x="488" y="132"/>
                  </a:lnTo>
                  <a:lnTo>
                    <a:pt x="660" y="68"/>
                  </a:lnTo>
                  <a:lnTo>
                    <a:pt x="800" y="20"/>
                  </a:lnTo>
                  <a:lnTo>
                    <a:pt x="904" y="4"/>
                  </a:lnTo>
                  <a:lnTo>
                    <a:pt x="992" y="0"/>
                  </a:lnTo>
                  <a:lnTo>
                    <a:pt x="1072" y="24"/>
                  </a:lnTo>
                  <a:lnTo>
                    <a:pt x="1160" y="80"/>
                  </a:lnTo>
                  <a:lnTo>
                    <a:pt x="1228" y="152"/>
                  </a:lnTo>
                  <a:lnTo>
                    <a:pt x="1280" y="232"/>
                  </a:lnTo>
                  <a:lnTo>
                    <a:pt x="1312" y="304"/>
                  </a:lnTo>
                  <a:lnTo>
                    <a:pt x="1332" y="376"/>
                  </a:lnTo>
                  <a:lnTo>
                    <a:pt x="1336" y="452"/>
                  </a:lnTo>
                  <a:lnTo>
                    <a:pt x="1344" y="544"/>
                  </a:lnTo>
                  <a:lnTo>
                    <a:pt x="1344" y="624"/>
                  </a:lnTo>
                  <a:lnTo>
                    <a:pt x="1328" y="716"/>
                  </a:lnTo>
                  <a:lnTo>
                    <a:pt x="1296" y="788"/>
                  </a:lnTo>
                  <a:lnTo>
                    <a:pt x="1274" y="830"/>
                  </a:lnTo>
                  <a:lnTo>
                    <a:pt x="1212" y="930"/>
                  </a:lnTo>
                  <a:lnTo>
                    <a:pt x="1106" y="1086"/>
                  </a:lnTo>
                  <a:lnTo>
                    <a:pt x="1022" y="1194"/>
                  </a:lnTo>
                  <a:lnTo>
                    <a:pt x="982" y="1264"/>
                  </a:lnTo>
                  <a:lnTo>
                    <a:pt x="924" y="1352"/>
                  </a:lnTo>
                  <a:lnTo>
                    <a:pt x="880" y="1484"/>
                  </a:lnTo>
                  <a:lnTo>
                    <a:pt x="856" y="1288"/>
                  </a:lnTo>
                  <a:lnTo>
                    <a:pt x="830" y="1134"/>
                  </a:lnTo>
                  <a:lnTo>
                    <a:pt x="804" y="1076"/>
                  </a:lnTo>
                  <a:lnTo>
                    <a:pt x="780" y="1024"/>
                  </a:lnTo>
                  <a:lnTo>
                    <a:pt x="748" y="1004"/>
                  </a:lnTo>
                  <a:lnTo>
                    <a:pt x="716" y="984"/>
                  </a:lnTo>
                  <a:lnTo>
                    <a:pt x="690" y="974"/>
                  </a:lnTo>
                  <a:lnTo>
                    <a:pt x="626" y="998"/>
                  </a:lnTo>
                  <a:lnTo>
                    <a:pt x="524" y="1068"/>
                  </a:lnTo>
                  <a:lnTo>
                    <a:pt x="412" y="1156"/>
                  </a:lnTo>
                  <a:lnTo>
                    <a:pt x="336" y="1220"/>
                  </a:lnTo>
                  <a:lnTo>
                    <a:pt x="282" y="1272"/>
                  </a:lnTo>
                  <a:lnTo>
                    <a:pt x="212" y="1348"/>
                  </a:lnTo>
                  <a:lnTo>
                    <a:pt x="112" y="1488"/>
                  </a:lnTo>
                  <a:lnTo>
                    <a:pt x="124" y="1400"/>
                  </a:lnTo>
                  <a:lnTo>
                    <a:pt x="90" y="1302"/>
                  </a:lnTo>
                  <a:lnTo>
                    <a:pt x="72" y="1268"/>
                  </a:lnTo>
                  <a:lnTo>
                    <a:pt x="54" y="1208"/>
                  </a:lnTo>
                  <a:lnTo>
                    <a:pt x="32" y="1142"/>
                  </a:lnTo>
                  <a:lnTo>
                    <a:pt x="14" y="1076"/>
                  </a:lnTo>
                </a:path>
              </a:pathLst>
            </a:custGeom>
            <a:solidFill>
              <a:srgbClr val="A5A5A5"/>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5" name="Freeform 9"/>
            <p:cNvSpPr>
              <a:spLocks/>
            </p:cNvSpPr>
            <p:nvPr/>
          </p:nvSpPr>
          <p:spPr bwMode="auto">
            <a:xfrm>
              <a:off x="6677025" y="1524000"/>
              <a:ext cx="890588" cy="728663"/>
            </a:xfrm>
            <a:custGeom>
              <a:avLst/>
              <a:gdLst/>
              <a:ahLst/>
              <a:cxnLst>
                <a:cxn ang="0">
                  <a:pos x="28" y="392"/>
                </a:cxn>
                <a:cxn ang="0">
                  <a:pos x="60" y="356"/>
                </a:cxn>
                <a:cxn ang="0">
                  <a:pos x="118" y="316"/>
                </a:cxn>
                <a:cxn ang="0">
                  <a:pos x="178" y="278"/>
                </a:cxn>
                <a:cxn ang="0">
                  <a:pos x="254" y="236"/>
                </a:cxn>
                <a:cxn ang="0">
                  <a:pos x="322" y="214"/>
                </a:cxn>
                <a:cxn ang="0">
                  <a:pos x="342" y="194"/>
                </a:cxn>
                <a:cxn ang="0">
                  <a:pos x="338" y="176"/>
                </a:cxn>
                <a:cxn ang="0">
                  <a:pos x="316" y="164"/>
                </a:cxn>
                <a:cxn ang="0">
                  <a:pos x="250" y="174"/>
                </a:cxn>
                <a:cxn ang="0">
                  <a:pos x="158" y="198"/>
                </a:cxn>
                <a:cxn ang="0">
                  <a:pos x="76" y="210"/>
                </a:cxn>
                <a:cxn ang="0">
                  <a:pos x="20" y="208"/>
                </a:cxn>
                <a:cxn ang="0">
                  <a:pos x="0" y="172"/>
                </a:cxn>
                <a:cxn ang="0">
                  <a:pos x="26" y="132"/>
                </a:cxn>
                <a:cxn ang="0">
                  <a:pos x="60" y="98"/>
                </a:cxn>
                <a:cxn ang="0">
                  <a:pos x="140" y="30"/>
                </a:cxn>
                <a:cxn ang="0">
                  <a:pos x="200" y="0"/>
                </a:cxn>
                <a:cxn ang="0">
                  <a:pos x="246" y="2"/>
                </a:cxn>
                <a:cxn ang="0">
                  <a:pos x="280" y="20"/>
                </a:cxn>
                <a:cxn ang="0">
                  <a:pos x="360" y="88"/>
                </a:cxn>
                <a:cxn ang="0">
                  <a:pos x="476" y="116"/>
                </a:cxn>
                <a:cxn ang="0">
                  <a:pos x="534" y="130"/>
                </a:cxn>
                <a:cxn ang="0">
                  <a:pos x="560" y="152"/>
                </a:cxn>
                <a:cxn ang="0">
                  <a:pos x="552" y="180"/>
                </a:cxn>
                <a:cxn ang="0">
                  <a:pos x="518" y="208"/>
                </a:cxn>
                <a:cxn ang="0">
                  <a:pos x="476" y="242"/>
                </a:cxn>
                <a:cxn ang="0">
                  <a:pos x="416" y="256"/>
                </a:cxn>
                <a:cxn ang="0">
                  <a:pos x="380" y="256"/>
                </a:cxn>
                <a:cxn ang="0">
                  <a:pos x="346" y="256"/>
                </a:cxn>
                <a:cxn ang="0">
                  <a:pos x="320" y="266"/>
                </a:cxn>
                <a:cxn ang="0">
                  <a:pos x="276" y="318"/>
                </a:cxn>
                <a:cxn ang="0">
                  <a:pos x="242" y="402"/>
                </a:cxn>
                <a:cxn ang="0">
                  <a:pos x="216" y="446"/>
                </a:cxn>
                <a:cxn ang="0">
                  <a:pos x="200" y="458"/>
                </a:cxn>
                <a:cxn ang="0">
                  <a:pos x="182" y="448"/>
                </a:cxn>
                <a:cxn ang="0">
                  <a:pos x="202" y="402"/>
                </a:cxn>
                <a:cxn ang="0">
                  <a:pos x="204" y="384"/>
                </a:cxn>
                <a:cxn ang="0">
                  <a:pos x="198" y="372"/>
                </a:cxn>
                <a:cxn ang="0">
                  <a:pos x="182" y="370"/>
                </a:cxn>
                <a:cxn ang="0">
                  <a:pos x="154" y="378"/>
                </a:cxn>
                <a:cxn ang="0">
                  <a:pos x="104" y="400"/>
                </a:cxn>
                <a:cxn ang="0">
                  <a:pos x="48" y="426"/>
                </a:cxn>
                <a:cxn ang="0">
                  <a:pos x="32" y="416"/>
                </a:cxn>
                <a:cxn ang="0">
                  <a:pos x="28" y="392"/>
                </a:cxn>
              </a:cxnLst>
              <a:rect l="0" t="0" r="r" b="b"/>
              <a:pathLst>
                <a:path w="561" h="459">
                  <a:moveTo>
                    <a:pt x="28" y="392"/>
                  </a:moveTo>
                  <a:lnTo>
                    <a:pt x="60" y="356"/>
                  </a:lnTo>
                  <a:lnTo>
                    <a:pt x="118" y="316"/>
                  </a:lnTo>
                  <a:lnTo>
                    <a:pt x="178" y="278"/>
                  </a:lnTo>
                  <a:lnTo>
                    <a:pt x="254" y="236"/>
                  </a:lnTo>
                  <a:lnTo>
                    <a:pt x="322" y="214"/>
                  </a:lnTo>
                  <a:lnTo>
                    <a:pt x="342" y="194"/>
                  </a:lnTo>
                  <a:lnTo>
                    <a:pt x="338" y="176"/>
                  </a:lnTo>
                  <a:lnTo>
                    <a:pt x="316" y="164"/>
                  </a:lnTo>
                  <a:lnTo>
                    <a:pt x="250" y="174"/>
                  </a:lnTo>
                  <a:lnTo>
                    <a:pt x="158" y="198"/>
                  </a:lnTo>
                  <a:lnTo>
                    <a:pt x="76" y="210"/>
                  </a:lnTo>
                  <a:lnTo>
                    <a:pt x="20" y="208"/>
                  </a:lnTo>
                  <a:lnTo>
                    <a:pt x="0" y="172"/>
                  </a:lnTo>
                  <a:lnTo>
                    <a:pt x="26" y="132"/>
                  </a:lnTo>
                  <a:lnTo>
                    <a:pt x="60" y="98"/>
                  </a:lnTo>
                  <a:lnTo>
                    <a:pt x="140" y="30"/>
                  </a:lnTo>
                  <a:lnTo>
                    <a:pt x="200" y="0"/>
                  </a:lnTo>
                  <a:lnTo>
                    <a:pt x="246" y="2"/>
                  </a:lnTo>
                  <a:lnTo>
                    <a:pt x="280" y="20"/>
                  </a:lnTo>
                  <a:lnTo>
                    <a:pt x="360" y="88"/>
                  </a:lnTo>
                  <a:lnTo>
                    <a:pt x="476" y="116"/>
                  </a:lnTo>
                  <a:lnTo>
                    <a:pt x="534" y="130"/>
                  </a:lnTo>
                  <a:lnTo>
                    <a:pt x="560" y="152"/>
                  </a:lnTo>
                  <a:lnTo>
                    <a:pt x="552" y="180"/>
                  </a:lnTo>
                  <a:lnTo>
                    <a:pt x="518" y="208"/>
                  </a:lnTo>
                  <a:lnTo>
                    <a:pt x="476" y="242"/>
                  </a:lnTo>
                  <a:lnTo>
                    <a:pt x="416" y="256"/>
                  </a:lnTo>
                  <a:lnTo>
                    <a:pt x="380" y="256"/>
                  </a:lnTo>
                  <a:lnTo>
                    <a:pt x="346" y="256"/>
                  </a:lnTo>
                  <a:lnTo>
                    <a:pt x="320" y="266"/>
                  </a:lnTo>
                  <a:lnTo>
                    <a:pt x="276" y="318"/>
                  </a:lnTo>
                  <a:lnTo>
                    <a:pt x="242" y="402"/>
                  </a:lnTo>
                  <a:lnTo>
                    <a:pt x="216" y="446"/>
                  </a:lnTo>
                  <a:lnTo>
                    <a:pt x="200" y="458"/>
                  </a:lnTo>
                  <a:lnTo>
                    <a:pt x="182" y="448"/>
                  </a:lnTo>
                  <a:lnTo>
                    <a:pt x="202" y="402"/>
                  </a:lnTo>
                  <a:lnTo>
                    <a:pt x="204" y="384"/>
                  </a:lnTo>
                  <a:lnTo>
                    <a:pt x="198" y="372"/>
                  </a:lnTo>
                  <a:lnTo>
                    <a:pt x="182" y="370"/>
                  </a:lnTo>
                  <a:lnTo>
                    <a:pt x="154" y="378"/>
                  </a:lnTo>
                  <a:lnTo>
                    <a:pt x="104" y="400"/>
                  </a:lnTo>
                  <a:lnTo>
                    <a:pt x="48" y="426"/>
                  </a:lnTo>
                  <a:lnTo>
                    <a:pt x="32" y="416"/>
                  </a:lnTo>
                  <a:lnTo>
                    <a:pt x="28" y="392"/>
                  </a:lnTo>
                </a:path>
              </a:pathLst>
            </a:custGeom>
            <a:solidFill>
              <a:srgbClr val="676767"/>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6" name="Freeform 10"/>
            <p:cNvSpPr>
              <a:spLocks/>
            </p:cNvSpPr>
            <p:nvPr/>
          </p:nvSpPr>
          <p:spPr bwMode="auto">
            <a:xfrm>
              <a:off x="6146800" y="2816225"/>
              <a:ext cx="1049338" cy="3132138"/>
            </a:xfrm>
            <a:custGeom>
              <a:avLst/>
              <a:gdLst/>
              <a:ahLst/>
              <a:cxnLst>
                <a:cxn ang="0">
                  <a:pos x="10" y="1950"/>
                </a:cxn>
                <a:cxn ang="0">
                  <a:pos x="0" y="1926"/>
                </a:cxn>
                <a:cxn ang="0">
                  <a:pos x="24" y="1626"/>
                </a:cxn>
                <a:cxn ang="0">
                  <a:pos x="56" y="1314"/>
                </a:cxn>
                <a:cxn ang="0">
                  <a:pos x="72" y="1214"/>
                </a:cxn>
                <a:cxn ang="0">
                  <a:pos x="104" y="1102"/>
                </a:cxn>
                <a:cxn ang="0">
                  <a:pos x="134" y="1008"/>
                </a:cxn>
                <a:cxn ang="0">
                  <a:pos x="164" y="934"/>
                </a:cxn>
                <a:cxn ang="0">
                  <a:pos x="194" y="832"/>
                </a:cxn>
                <a:cxn ang="0">
                  <a:pos x="218" y="676"/>
                </a:cxn>
                <a:cxn ang="0">
                  <a:pos x="224" y="592"/>
                </a:cxn>
                <a:cxn ang="0">
                  <a:pos x="224" y="554"/>
                </a:cxn>
                <a:cxn ang="0">
                  <a:pos x="222" y="520"/>
                </a:cxn>
                <a:cxn ang="0">
                  <a:pos x="180" y="398"/>
                </a:cxn>
                <a:cxn ang="0">
                  <a:pos x="128" y="276"/>
                </a:cxn>
                <a:cxn ang="0">
                  <a:pos x="96" y="202"/>
                </a:cxn>
                <a:cxn ang="0">
                  <a:pos x="80" y="158"/>
                </a:cxn>
                <a:cxn ang="0">
                  <a:pos x="24" y="150"/>
                </a:cxn>
                <a:cxn ang="0">
                  <a:pos x="142" y="46"/>
                </a:cxn>
                <a:cxn ang="0">
                  <a:pos x="140" y="122"/>
                </a:cxn>
                <a:cxn ang="0">
                  <a:pos x="148" y="186"/>
                </a:cxn>
                <a:cxn ang="0">
                  <a:pos x="194" y="318"/>
                </a:cxn>
                <a:cxn ang="0">
                  <a:pos x="218" y="418"/>
                </a:cxn>
                <a:cxn ang="0">
                  <a:pos x="236" y="466"/>
                </a:cxn>
                <a:cxn ang="0">
                  <a:pos x="262" y="494"/>
                </a:cxn>
                <a:cxn ang="0">
                  <a:pos x="304" y="468"/>
                </a:cxn>
                <a:cxn ang="0">
                  <a:pos x="344" y="426"/>
                </a:cxn>
                <a:cxn ang="0">
                  <a:pos x="452" y="304"/>
                </a:cxn>
                <a:cxn ang="0">
                  <a:pos x="512" y="218"/>
                </a:cxn>
                <a:cxn ang="0">
                  <a:pos x="576" y="142"/>
                </a:cxn>
                <a:cxn ang="0">
                  <a:pos x="608" y="86"/>
                </a:cxn>
                <a:cxn ang="0">
                  <a:pos x="618" y="0"/>
                </a:cxn>
                <a:cxn ang="0">
                  <a:pos x="660" y="226"/>
                </a:cxn>
                <a:cxn ang="0">
                  <a:pos x="608" y="166"/>
                </a:cxn>
                <a:cxn ang="0">
                  <a:pos x="568" y="210"/>
                </a:cxn>
                <a:cxn ang="0">
                  <a:pos x="504" y="294"/>
                </a:cxn>
                <a:cxn ang="0">
                  <a:pos x="424" y="394"/>
                </a:cxn>
                <a:cxn ang="0">
                  <a:pos x="362" y="472"/>
                </a:cxn>
                <a:cxn ang="0">
                  <a:pos x="290" y="548"/>
                </a:cxn>
                <a:cxn ang="0">
                  <a:pos x="256" y="644"/>
                </a:cxn>
                <a:cxn ang="0">
                  <a:pos x="250" y="698"/>
                </a:cxn>
                <a:cxn ang="0">
                  <a:pos x="246" y="778"/>
                </a:cxn>
                <a:cxn ang="0">
                  <a:pos x="260" y="890"/>
                </a:cxn>
                <a:cxn ang="0">
                  <a:pos x="276" y="982"/>
                </a:cxn>
                <a:cxn ang="0">
                  <a:pos x="284" y="1054"/>
                </a:cxn>
                <a:cxn ang="0">
                  <a:pos x="290" y="1090"/>
                </a:cxn>
                <a:cxn ang="0">
                  <a:pos x="292" y="1146"/>
                </a:cxn>
                <a:cxn ang="0">
                  <a:pos x="300" y="1198"/>
                </a:cxn>
                <a:cxn ang="0">
                  <a:pos x="304" y="1254"/>
                </a:cxn>
                <a:cxn ang="0">
                  <a:pos x="304" y="1302"/>
                </a:cxn>
                <a:cxn ang="0">
                  <a:pos x="300" y="1394"/>
                </a:cxn>
                <a:cxn ang="0">
                  <a:pos x="290" y="1564"/>
                </a:cxn>
                <a:cxn ang="0">
                  <a:pos x="286" y="1926"/>
                </a:cxn>
                <a:cxn ang="0">
                  <a:pos x="276" y="1948"/>
                </a:cxn>
                <a:cxn ang="0">
                  <a:pos x="234" y="1962"/>
                </a:cxn>
                <a:cxn ang="0">
                  <a:pos x="176" y="1970"/>
                </a:cxn>
                <a:cxn ang="0">
                  <a:pos x="116" y="1972"/>
                </a:cxn>
                <a:cxn ang="0">
                  <a:pos x="58" y="1964"/>
                </a:cxn>
                <a:cxn ang="0">
                  <a:pos x="10" y="1950"/>
                </a:cxn>
              </a:cxnLst>
              <a:rect l="0" t="0" r="r" b="b"/>
              <a:pathLst>
                <a:path w="661" h="1973">
                  <a:moveTo>
                    <a:pt x="10" y="1950"/>
                  </a:moveTo>
                  <a:lnTo>
                    <a:pt x="0" y="1926"/>
                  </a:lnTo>
                  <a:lnTo>
                    <a:pt x="24" y="1626"/>
                  </a:lnTo>
                  <a:lnTo>
                    <a:pt x="56" y="1314"/>
                  </a:lnTo>
                  <a:lnTo>
                    <a:pt x="72" y="1214"/>
                  </a:lnTo>
                  <a:lnTo>
                    <a:pt x="104" y="1102"/>
                  </a:lnTo>
                  <a:lnTo>
                    <a:pt x="134" y="1008"/>
                  </a:lnTo>
                  <a:lnTo>
                    <a:pt x="164" y="934"/>
                  </a:lnTo>
                  <a:lnTo>
                    <a:pt x="194" y="832"/>
                  </a:lnTo>
                  <a:lnTo>
                    <a:pt x="218" y="676"/>
                  </a:lnTo>
                  <a:lnTo>
                    <a:pt x="224" y="592"/>
                  </a:lnTo>
                  <a:lnTo>
                    <a:pt x="224" y="554"/>
                  </a:lnTo>
                  <a:lnTo>
                    <a:pt x="222" y="520"/>
                  </a:lnTo>
                  <a:lnTo>
                    <a:pt x="180" y="398"/>
                  </a:lnTo>
                  <a:lnTo>
                    <a:pt x="128" y="276"/>
                  </a:lnTo>
                  <a:lnTo>
                    <a:pt x="96" y="202"/>
                  </a:lnTo>
                  <a:lnTo>
                    <a:pt x="80" y="158"/>
                  </a:lnTo>
                  <a:lnTo>
                    <a:pt x="24" y="150"/>
                  </a:lnTo>
                  <a:lnTo>
                    <a:pt x="142" y="46"/>
                  </a:lnTo>
                  <a:lnTo>
                    <a:pt x="140" y="122"/>
                  </a:lnTo>
                  <a:lnTo>
                    <a:pt x="148" y="186"/>
                  </a:lnTo>
                  <a:lnTo>
                    <a:pt x="194" y="318"/>
                  </a:lnTo>
                  <a:lnTo>
                    <a:pt x="218" y="418"/>
                  </a:lnTo>
                  <a:lnTo>
                    <a:pt x="236" y="466"/>
                  </a:lnTo>
                  <a:lnTo>
                    <a:pt x="262" y="494"/>
                  </a:lnTo>
                  <a:lnTo>
                    <a:pt x="304" y="468"/>
                  </a:lnTo>
                  <a:lnTo>
                    <a:pt x="344" y="426"/>
                  </a:lnTo>
                  <a:lnTo>
                    <a:pt x="452" y="304"/>
                  </a:lnTo>
                  <a:lnTo>
                    <a:pt x="512" y="218"/>
                  </a:lnTo>
                  <a:lnTo>
                    <a:pt x="576" y="142"/>
                  </a:lnTo>
                  <a:lnTo>
                    <a:pt x="608" y="86"/>
                  </a:lnTo>
                  <a:lnTo>
                    <a:pt x="618" y="0"/>
                  </a:lnTo>
                  <a:lnTo>
                    <a:pt x="660" y="226"/>
                  </a:lnTo>
                  <a:lnTo>
                    <a:pt x="608" y="166"/>
                  </a:lnTo>
                  <a:lnTo>
                    <a:pt x="568" y="210"/>
                  </a:lnTo>
                  <a:lnTo>
                    <a:pt x="504" y="294"/>
                  </a:lnTo>
                  <a:lnTo>
                    <a:pt x="424" y="394"/>
                  </a:lnTo>
                  <a:lnTo>
                    <a:pt x="362" y="472"/>
                  </a:lnTo>
                  <a:lnTo>
                    <a:pt x="290" y="548"/>
                  </a:lnTo>
                  <a:lnTo>
                    <a:pt x="256" y="644"/>
                  </a:lnTo>
                  <a:lnTo>
                    <a:pt x="250" y="698"/>
                  </a:lnTo>
                  <a:lnTo>
                    <a:pt x="246" y="778"/>
                  </a:lnTo>
                  <a:lnTo>
                    <a:pt x="260" y="890"/>
                  </a:lnTo>
                  <a:lnTo>
                    <a:pt x="276" y="982"/>
                  </a:lnTo>
                  <a:lnTo>
                    <a:pt x="284" y="1054"/>
                  </a:lnTo>
                  <a:lnTo>
                    <a:pt x="290" y="1090"/>
                  </a:lnTo>
                  <a:lnTo>
                    <a:pt x="292" y="1146"/>
                  </a:lnTo>
                  <a:lnTo>
                    <a:pt x="300" y="1198"/>
                  </a:lnTo>
                  <a:lnTo>
                    <a:pt x="304" y="1254"/>
                  </a:lnTo>
                  <a:lnTo>
                    <a:pt x="304" y="1302"/>
                  </a:lnTo>
                  <a:lnTo>
                    <a:pt x="300" y="1394"/>
                  </a:lnTo>
                  <a:lnTo>
                    <a:pt x="290" y="1564"/>
                  </a:lnTo>
                  <a:lnTo>
                    <a:pt x="286" y="1926"/>
                  </a:lnTo>
                  <a:lnTo>
                    <a:pt x="276" y="1948"/>
                  </a:lnTo>
                  <a:lnTo>
                    <a:pt x="234" y="1962"/>
                  </a:lnTo>
                  <a:lnTo>
                    <a:pt x="176" y="1970"/>
                  </a:lnTo>
                  <a:lnTo>
                    <a:pt x="116" y="1972"/>
                  </a:lnTo>
                  <a:lnTo>
                    <a:pt x="58" y="1964"/>
                  </a:lnTo>
                  <a:lnTo>
                    <a:pt x="10" y="1950"/>
                  </a:lnTo>
                </a:path>
              </a:pathLst>
            </a:custGeom>
            <a:solidFill>
              <a:srgbClr val="A5A5A5"/>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352267" name="Rectangle 11"/>
            <p:cNvSpPr>
              <a:spLocks noChangeArrowheads="1"/>
            </p:cNvSpPr>
            <p:nvPr/>
          </p:nvSpPr>
          <p:spPr bwMode="auto">
            <a:xfrm>
              <a:off x="6100763" y="2073275"/>
              <a:ext cx="490520" cy="366767"/>
            </a:xfrm>
            <a:prstGeom prst="rect">
              <a:avLst/>
            </a:prstGeom>
            <a:noFill/>
            <a:ln w="12700">
              <a:noFill/>
              <a:miter lim="800000"/>
              <a:headEnd/>
              <a:tailEnd/>
            </a:ln>
            <a:effectLst/>
          </p:spPr>
          <p:txBody>
            <a:bodyPr wrap="none" lIns="90488" tIns="44450" rIns="90488" bIns="44450">
              <a:spAutoFit/>
            </a:bodyPr>
            <a:lstStyle/>
            <a:p>
              <a:pPr defTabSz="762000" eaLnBrk="0" hangingPunct="0"/>
              <a:r>
                <a:rPr lang="nb-NO">
                  <a:solidFill>
                    <a:srgbClr val="FFFF00"/>
                  </a:solidFill>
                  <a:latin typeface="Arial" charset="0"/>
                </a:rPr>
                <a:t>AP</a:t>
              </a:r>
            </a:p>
          </p:txBody>
        </p:sp>
        <p:sp>
          <p:nvSpPr>
            <p:cNvPr id="352268" name="Rectangle 12"/>
            <p:cNvSpPr>
              <a:spLocks noChangeArrowheads="1"/>
            </p:cNvSpPr>
            <p:nvPr/>
          </p:nvSpPr>
          <p:spPr bwMode="auto">
            <a:xfrm>
              <a:off x="6227763" y="4883150"/>
              <a:ext cx="336632" cy="366767"/>
            </a:xfrm>
            <a:prstGeom prst="rect">
              <a:avLst/>
            </a:prstGeom>
            <a:noFill/>
            <a:ln w="12700">
              <a:noFill/>
              <a:miter lim="800000"/>
              <a:headEnd/>
              <a:tailEnd/>
            </a:ln>
            <a:effectLst/>
          </p:spPr>
          <p:txBody>
            <a:bodyPr wrap="none" lIns="90488" tIns="44450" rIns="90488" bIns="44450">
              <a:spAutoFit/>
            </a:bodyPr>
            <a:lstStyle/>
            <a:p>
              <a:pPr defTabSz="762000" eaLnBrk="0" hangingPunct="0"/>
              <a:r>
                <a:rPr lang="nb-NO">
                  <a:solidFill>
                    <a:srgbClr val="FFFF00"/>
                  </a:solidFill>
                  <a:latin typeface="Arial" charset="0"/>
                </a:rPr>
                <a:t>P</a:t>
              </a:r>
            </a:p>
          </p:txBody>
        </p:sp>
        <p:sp>
          <p:nvSpPr>
            <p:cNvPr id="352269" name="Rectangle 13"/>
            <p:cNvSpPr>
              <a:spLocks noChangeArrowheads="1"/>
            </p:cNvSpPr>
            <p:nvPr/>
          </p:nvSpPr>
          <p:spPr bwMode="auto">
            <a:xfrm>
              <a:off x="7354888" y="3184525"/>
              <a:ext cx="631584" cy="366767"/>
            </a:xfrm>
            <a:prstGeom prst="rect">
              <a:avLst/>
            </a:prstGeom>
            <a:noFill/>
            <a:ln w="12700">
              <a:noFill/>
              <a:miter lim="800000"/>
              <a:headEnd/>
              <a:tailEnd/>
            </a:ln>
            <a:effectLst/>
          </p:spPr>
          <p:txBody>
            <a:bodyPr wrap="none" lIns="90488" tIns="44450" rIns="90488" bIns="44450">
              <a:spAutoFit/>
            </a:bodyPr>
            <a:lstStyle/>
            <a:p>
              <a:pPr defTabSz="762000" eaLnBrk="0" hangingPunct="0"/>
              <a:r>
                <a:rPr lang="nb-NO">
                  <a:solidFill>
                    <a:srgbClr val="FFFF00"/>
                  </a:solidFill>
                  <a:latin typeface="Arial" charset="0"/>
                </a:rPr>
                <a:t>PDL</a:t>
              </a:r>
            </a:p>
          </p:txBody>
        </p:sp>
        <p:sp>
          <p:nvSpPr>
            <p:cNvPr id="352270" name="Line 14"/>
            <p:cNvSpPr>
              <a:spLocks noChangeShapeType="1"/>
            </p:cNvSpPr>
            <p:nvPr/>
          </p:nvSpPr>
          <p:spPr bwMode="auto">
            <a:xfrm>
              <a:off x="6157913" y="3160713"/>
              <a:ext cx="219075" cy="1809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1" name="Line 15"/>
            <p:cNvSpPr>
              <a:spLocks noChangeShapeType="1"/>
            </p:cNvSpPr>
            <p:nvPr/>
          </p:nvSpPr>
          <p:spPr bwMode="auto">
            <a:xfrm>
              <a:off x="6113463" y="3211513"/>
              <a:ext cx="285750" cy="1778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2" name="Line 16"/>
            <p:cNvSpPr>
              <a:spLocks noChangeShapeType="1"/>
            </p:cNvSpPr>
            <p:nvPr/>
          </p:nvSpPr>
          <p:spPr bwMode="auto">
            <a:xfrm>
              <a:off x="6078538" y="3259138"/>
              <a:ext cx="339725" cy="1873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3" name="Line 17"/>
            <p:cNvSpPr>
              <a:spLocks noChangeShapeType="1"/>
            </p:cNvSpPr>
            <p:nvPr/>
          </p:nvSpPr>
          <p:spPr bwMode="auto">
            <a:xfrm>
              <a:off x="6049963" y="3297238"/>
              <a:ext cx="393700" cy="2032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4" name="Line 18"/>
            <p:cNvSpPr>
              <a:spLocks noChangeShapeType="1"/>
            </p:cNvSpPr>
            <p:nvPr/>
          </p:nvSpPr>
          <p:spPr bwMode="auto">
            <a:xfrm>
              <a:off x="6024563" y="3344863"/>
              <a:ext cx="428625" cy="2032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5" name="Line 19"/>
            <p:cNvSpPr>
              <a:spLocks noChangeShapeType="1"/>
            </p:cNvSpPr>
            <p:nvPr/>
          </p:nvSpPr>
          <p:spPr bwMode="auto">
            <a:xfrm>
              <a:off x="6186488" y="3119438"/>
              <a:ext cx="155575" cy="1365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6" name="Line 20"/>
            <p:cNvSpPr>
              <a:spLocks noChangeShapeType="1"/>
            </p:cNvSpPr>
            <p:nvPr/>
          </p:nvSpPr>
          <p:spPr bwMode="auto">
            <a:xfrm flipH="1">
              <a:off x="6910388" y="3179763"/>
              <a:ext cx="234950" cy="1587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7" name="Line 21"/>
            <p:cNvSpPr>
              <a:spLocks noChangeShapeType="1"/>
            </p:cNvSpPr>
            <p:nvPr/>
          </p:nvSpPr>
          <p:spPr bwMode="auto">
            <a:xfrm flipH="1">
              <a:off x="6872288" y="3230563"/>
              <a:ext cx="276225" cy="1555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8" name="Line 22"/>
            <p:cNvSpPr>
              <a:spLocks noChangeShapeType="1"/>
            </p:cNvSpPr>
            <p:nvPr/>
          </p:nvSpPr>
          <p:spPr bwMode="auto">
            <a:xfrm flipH="1">
              <a:off x="6840538" y="3287713"/>
              <a:ext cx="317500" cy="1397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79" name="Line 23"/>
            <p:cNvSpPr>
              <a:spLocks noChangeShapeType="1"/>
            </p:cNvSpPr>
            <p:nvPr/>
          </p:nvSpPr>
          <p:spPr bwMode="auto">
            <a:xfrm flipH="1">
              <a:off x="6802438" y="3332163"/>
              <a:ext cx="355600" cy="1397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0" name="Line 24"/>
            <p:cNvSpPr>
              <a:spLocks noChangeShapeType="1"/>
            </p:cNvSpPr>
            <p:nvPr/>
          </p:nvSpPr>
          <p:spPr bwMode="auto">
            <a:xfrm flipH="1">
              <a:off x="6754813" y="3376613"/>
              <a:ext cx="409575" cy="1555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1" name="Line 25"/>
            <p:cNvSpPr>
              <a:spLocks noChangeShapeType="1"/>
            </p:cNvSpPr>
            <p:nvPr/>
          </p:nvSpPr>
          <p:spPr bwMode="auto">
            <a:xfrm flipH="1">
              <a:off x="6961188" y="3106738"/>
              <a:ext cx="168275" cy="1619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2" name="Line 26"/>
            <p:cNvSpPr>
              <a:spLocks noChangeShapeType="1"/>
            </p:cNvSpPr>
            <p:nvPr/>
          </p:nvSpPr>
          <p:spPr bwMode="auto">
            <a:xfrm>
              <a:off x="6113463" y="3446463"/>
              <a:ext cx="371475" cy="1460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3" name="Line 27"/>
            <p:cNvSpPr>
              <a:spLocks noChangeShapeType="1"/>
            </p:cNvSpPr>
            <p:nvPr/>
          </p:nvSpPr>
          <p:spPr bwMode="auto">
            <a:xfrm flipV="1">
              <a:off x="6586538" y="3684588"/>
              <a:ext cx="219075" cy="381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4" name="Line 28"/>
            <p:cNvSpPr>
              <a:spLocks noChangeShapeType="1"/>
            </p:cNvSpPr>
            <p:nvPr/>
          </p:nvSpPr>
          <p:spPr bwMode="auto">
            <a:xfrm flipV="1">
              <a:off x="6608763" y="3643313"/>
              <a:ext cx="250825" cy="444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5" name="Line 29"/>
            <p:cNvSpPr>
              <a:spLocks noChangeShapeType="1"/>
            </p:cNvSpPr>
            <p:nvPr/>
          </p:nvSpPr>
          <p:spPr bwMode="auto">
            <a:xfrm flipV="1">
              <a:off x="6640513" y="3589338"/>
              <a:ext cx="298450" cy="666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6" name="Line 30"/>
            <p:cNvSpPr>
              <a:spLocks noChangeShapeType="1"/>
            </p:cNvSpPr>
            <p:nvPr/>
          </p:nvSpPr>
          <p:spPr bwMode="auto">
            <a:xfrm flipV="1">
              <a:off x="6662738" y="3522663"/>
              <a:ext cx="355600" cy="984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7" name="Line 31"/>
            <p:cNvSpPr>
              <a:spLocks noChangeShapeType="1"/>
            </p:cNvSpPr>
            <p:nvPr/>
          </p:nvSpPr>
          <p:spPr bwMode="auto">
            <a:xfrm flipV="1">
              <a:off x="6710363" y="3452813"/>
              <a:ext cx="377825" cy="1270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8" name="Line 32"/>
            <p:cNvSpPr>
              <a:spLocks noChangeShapeType="1"/>
            </p:cNvSpPr>
            <p:nvPr/>
          </p:nvSpPr>
          <p:spPr bwMode="auto">
            <a:xfrm flipV="1">
              <a:off x="6583363" y="3729038"/>
              <a:ext cx="171450" cy="254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89" name="Line 33"/>
            <p:cNvSpPr>
              <a:spLocks noChangeShapeType="1"/>
            </p:cNvSpPr>
            <p:nvPr/>
          </p:nvSpPr>
          <p:spPr bwMode="auto">
            <a:xfrm>
              <a:off x="6176963" y="3503613"/>
              <a:ext cx="311150" cy="1270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0" name="Line 34"/>
            <p:cNvSpPr>
              <a:spLocks noChangeShapeType="1"/>
            </p:cNvSpPr>
            <p:nvPr/>
          </p:nvSpPr>
          <p:spPr bwMode="auto">
            <a:xfrm>
              <a:off x="6243638" y="3576638"/>
              <a:ext cx="254000" cy="1047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1" name="Line 35"/>
            <p:cNvSpPr>
              <a:spLocks noChangeShapeType="1"/>
            </p:cNvSpPr>
            <p:nvPr/>
          </p:nvSpPr>
          <p:spPr bwMode="auto">
            <a:xfrm>
              <a:off x="6284913" y="3640138"/>
              <a:ext cx="212725" cy="889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2" name="Line 36"/>
            <p:cNvSpPr>
              <a:spLocks noChangeShapeType="1"/>
            </p:cNvSpPr>
            <p:nvPr/>
          </p:nvSpPr>
          <p:spPr bwMode="auto">
            <a:xfrm>
              <a:off x="6451600" y="2884488"/>
              <a:ext cx="442913" cy="3238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3" name="Line 37"/>
            <p:cNvSpPr>
              <a:spLocks noChangeShapeType="1"/>
            </p:cNvSpPr>
            <p:nvPr/>
          </p:nvSpPr>
          <p:spPr bwMode="auto">
            <a:xfrm>
              <a:off x="6383338" y="2935288"/>
              <a:ext cx="481013" cy="306388"/>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4" name="Line 38"/>
            <p:cNvSpPr>
              <a:spLocks noChangeShapeType="1"/>
            </p:cNvSpPr>
            <p:nvPr/>
          </p:nvSpPr>
          <p:spPr bwMode="auto">
            <a:xfrm>
              <a:off x="6386513" y="3011488"/>
              <a:ext cx="449263" cy="2635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5" name="Line 39"/>
            <p:cNvSpPr>
              <a:spLocks noChangeShapeType="1"/>
            </p:cNvSpPr>
            <p:nvPr/>
          </p:nvSpPr>
          <p:spPr bwMode="auto">
            <a:xfrm>
              <a:off x="6386513" y="3087688"/>
              <a:ext cx="427038" cy="2270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6" name="Line 40"/>
            <p:cNvSpPr>
              <a:spLocks noChangeShapeType="1"/>
            </p:cNvSpPr>
            <p:nvPr/>
          </p:nvSpPr>
          <p:spPr bwMode="auto">
            <a:xfrm>
              <a:off x="6389688" y="3154363"/>
              <a:ext cx="428625" cy="2032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7" name="Line 41"/>
            <p:cNvSpPr>
              <a:spLocks noChangeShapeType="1"/>
            </p:cNvSpPr>
            <p:nvPr/>
          </p:nvSpPr>
          <p:spPr bwMode="auto">
            <a:xfrm>
              <a:off x="6503988" y="2838450"/>
              <a:ext cx="412750" cy="3413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8" name="Line 42"/>
            <p:cNvSpPr>
              <a:spLocks noChangeShapeType="1"/>
            </p:cNvSpPr>
            <p:nvPr/>
          </p:nvSpPr>
          <p:spPr bwMode="auto">
            <a:xfrm>
              <a:off x="6421438" y="3236913"/>
              <a:ext cx="371475" cy="1460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299" name="Line 43"/>
            <p:cNvSpPr>
              <a:spLocks noChangeShapeType="1"/>
            </p:cNvSpPr>
            <p:nvPr/>
          </p:nvSpPr>
          <p:spPr bwMode="auto">
            <a:xfrm>
              <a:off x="6437313" y="3289300"/>
              <a:ext cx="311150" cy="1270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0" name="Line 44"/>
            <p:cNvSpPr>
              <a:spLocks noChangeShapeType="1"/>
            </p:cNvSpPr>
            <p:nvPr/>
          </p:nvSpPr>
          <p:spPr bwMode="auto">
            <a:xfrm>
              <a:off x="6465888" y="3348038"/>
              <a:ext cx="254000" cy="1047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1" name="Line 45"/>
            <p:cNvSpPr>
              <a:spLocks noChangeShapeType="1"/>
            </p:cNvSpPr>
            <p:nvPr/>
          </p:nvSpPr>
          <p:spPr bwMode="auto">
            <a:xfrm>
              <a:off x="6469063" y="3397250"/>
              <a:ext cx="212725" cy="889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2" name="Line 46"/>
            <p:cNvSpPr>
              <a:spLocks noChangeShapeType="1"/>
            </p:cNvSpPr>
            <p:nvPr/>
          </p:nvSpPr>
          <p:spPr bwMode="auto">
            <a:xfrm>
              <a:off x="6853238" y="2613025"/>
              <a:ext cx="219075" cy="1809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3" name="Line 47"/>
            <p:cNvSpPr>
              <a:spLocks noChangeShapeType="1"/>
            </p:cNvSpPr>
            <p:nvPr/>
          </p:nvSpPr>
          <p:spPr bwMode="auto">
            <a:xfrm>
              <a:off x="6804025" y="2630488"/>
              <a:ext cx="285750" cy="2349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4" name="Line 48"/>
            <p:cNvSpPr>
              <a:spLocks noChangeShapeType="1"/>
            </p:cNvSpPr>
            <p:nvPr/>
          </p:nvSpPr>
          <p:spPr bwMode="auto">
            <a:xfrm>
              <a:off x="6759575" y="2649538"/>
              <a:ext cx="339725" cy="306388"/>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5" name="Line 49"/>
            <p:cNvSpPr>
              <a:spLocks noChangeShapeType="1"/>
            </p:cNvSpPr>
            <p:nvPr/>
          </p:nvSpPr>
          <p:spPr bwMode="auto">
            <a:xfrm>
              <a:off x="6721475" y="2682875"/>
              <a:ext cx="346075" cy="3032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6" name="Line 50"/>
            <p:cNvSpPr>
              <a:spLocks noChangeShapeType="1"/>
            </p:cNvSpPr>
            <p:nvPr/>
          </p:nvSpPr>
          <p:spPr bwMode="auto">
            <a:xfrm>
              <a:off x="6677025" y="2716213"/>
              <a:ext cx="376238" cy="3175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7" name="Line 51"/>
            <p:cNvSpPr>
              <a:spLocks noChangeShapeType="1"/>
            </p:cNvSpPr>
            <p:nvPr/>
          </p:nvSpPr>
          <p:spPr bwMode="auto">
            <a:xfrm>
              <a:off x="6934200" y="2614613"/>
              <a:ext cx="98425" cy="984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8" name="Line 52"/>
            <p:cNvSpPr>
              <a:spLocks noChangeShapeType="1"/>
            </p:cNvSpPr>
            <p:nvPr/>
          </p:nvSpPr>
          <p:spPr bwMode="auto">
            <a:xfrm>
              <a:off x="6632575" y="2741613"/>
              <a:ext cx="376238" cy="3413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09" name="Line 53"/>
            <p:cNvSpPr>
              <a:spLocks noChangeShapeType="1"/>
            </p:cNvSpPr>
            <p:nvPr/>
          </p:nvSpPr>
          <p:spPr bwMode="auto">
            <a:xfrm>
              <a:off x="6581775" y="2765425"/>
              <a:ext cx="392113" cy="3365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10" name="Line 54"/>
            <p:cNvSpPr>
              <a:spLocks noChangeShapeType="1"/>
            </p:cNvSpPr>
            <p:nvPr/>
          </p:nvSpPr>
          <p:spPr bwMode="auto">
            <a:xfrm>
              <a:off x="6548438" y="2800350"/>
              <a:ext cx="392113" cy="3333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11" name="Line 55"/>
            <p:cNvSpPr>
              <a:spLocks noChangeShapeType="1"/>
            </p:cNvSpPr>
            <p:nvPr/>
          </p:nvSpPr>
          <p:spPr bwMode="auto">
            <a:xfrm>
              <a:off x="6489700" y="3468688"/>
              <a:ext cx="136525" cy="508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2312" name="Oval 56"/>
            <p:cNvSpPr>
              <a:spLocks noChangeArrowheads="1"/>
            </p:cNvSpPr>
            <p:nvPr/>
          </p:nvSpPr>
          <p:spPr bwMode="auto">
            <a:xfrm>
              <a:off x="6410325" y="43926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3" name="Oval 57"/>
            <p:cNvSpPr>
              <a:spLocks noChangeArrowheads="1"/>
            </p:cNvSpPr>
            <p:nvPr/>
          </p:nvSpPr>
          <p:spPr bwMode="auto">
            <a:xfrm>
              <a:off x="6867525" y="2640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4" name="Oval 58"/>
            <p:cNvSpPr>
              <a:spLocks noChangeArrowheads="1"/>
            </p:cNvSpPr>
            <p:nvPr/>
          </p:nvSpPr>
          <p:spPr bwMode="auto">
            <a:xfrm>
              <a:off x="7019925" y="2792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5" name="Oval 59"/>
            <p:cNvSpPr>
              <a:spLocks noChangeArrowheads="1"/>
            </p:cNvSpPr>
            <p:nvPr/>
          </p:nvSpPr>
          <p:spPr bwMode="auto">
            <a:xfrm>
              <a:off x="6943725" y="3173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6" name="Oval 60"/>
            <p:cNvSpPr>
              <a:spLocks noChangeArrowheads="1"/>
            </p:cNvSpPr>
            <p:nvPr/>
          </p:nvSpPr>
          <p:spPr bwMode="auto">
            <a:xfrm>
              <a:off x="7096125" y="2411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7" name="Oval 61"/>
            <p:cNvSpPr>
              <a:spLocks noChangeArrowheads="1"/>
            </p:cNvSpPr>
            <p:nvPr/>
          </p:nvSpPr>
          <p:spPr bwMode="auto">
            <a:xfrm>
              <a:off x="6410325" y="3021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8" name="Oval 62"/>
            <p:cNvSpPr>
              <a:spLocks noChangeArrowheads="1"/>
            </p:cNvSpPr>
            <p:nvPr/>
          </p:nvSpPr>
          <p:spPr bwMode="auto">
            <a:xfrm>
              <a:off x="6181725" y="33258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19" name="Oval 63"/>
            <p:cNvSpPr>
              <a:spLocks noChangeArrowheads="1"/>
            </p:cNvSpPr>
            <p:nvPr/>
          </p:nvSpPr>
          <p:spPr bwMode="auto">
            <a:xfrm>
              <a:off x="6638925" y="35036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0" name="Oval 64"/>
            <p:cNvSpPr>
              <a:spLocks noChangeArrowheads="1"/>
            </p:cNvSpPr>
            <p:nvPr/>
          </p:nvSpPr>
          <p:spPr bwMode="auto">
            <a:xfrm>
              <a:off x="6410325" y="2792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1" name="Oval 65"/>
            <p:cNvSpPr>
              <a:spLocks noChangeArrowheads="1"/>
            </p:cNvSpPr>
            <p:nvPr/>
          </p:nvSpPr>
          <p:spPr bwMode="auto">
            <a:xfrm>
              <a:off x="6486525" y="27162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2" name="Oval 66"/>
            <p:cNvSpPr>
              <a:spLocks noChangeArrowheads="1"/>
            </p:cNvSpPr>
            <p:nvPr/>
          </p:nvSpPr>
          <p:spPr bwMode="auto">
            <a:xfrm>
              <a:off x="6562725" y="26781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3" name="Oval 67"/>
            <p:cNvSpPr>
              <a:spLocks noChangeArrowheads="1"/>
            </p:cNvSpPr>
            <p:nvPr/>
          </p:nvSpPr>
          <p:spPr bwMode="auto">
            <a:xfrm>
              <a:off x="6486525" y="48498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4" name="Oval 68"/>
            <p:cNvSpPr>
              <a:spLocks noChangeArrowheads="1"/>
            </p:cNvSpPr>
            <p:nvPr/>
          </p:nvSpPr>
          <p:spPr bwMode="auto">
            <a:xfrm>
              <a:off x="6486525" y="4545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5" name="Oval 69"/>
            <p:cNvSpPr>
              <a:spLocks noChangeArrowheads="1"/>
            </p:cNvSpPr>
            <p:nvPr/>
          </p:nvSpPr>
          <p:spPr bwMode="auto">
            <a:xfrm>
              <a:off x="6410325" y="46212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6" name="Oval 70"/>
            <p:cNvSpPr>
              <a:spLocks noChangeArrowheads="1"/>
            </p:cNvSpPr>
            <p:nvPr/>
          </p:nvSpPr>
          <p:spPr bwMode="auto">
            <a:xfrm>
              <a:off x="6334125" y="47736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7" name="Oval 71"/>
            <p:cNvSpPr>
              <a:spLocks noChangeArrowheads="1"/>
            </p:cNvSpPr>
            <p:nvPr/>
          </p:nvSpPr>
          <p:spPr bwMode="auto">
            <a:xfrm>
              <a:off x="6334125" y="5459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8" name="Oval 72"/>
            <p:cNvSpPr>
              <a:spLocks noChangeArrowheads="1"/>
            </p:cNvSpPr>
            <p:nvPr/>
          </p:nvSpPr>
          <p:spPr bwMode="auto">
            <a:xfrm>
              <a:off x="6410325" y="5307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352329" name="Oval 73"/>
            <p:cNvSpPr>
              <a:spLocks noChangeArrowheads="1"/>
            </p:cNvSpPr>
            <p:nvPr/>
          </p:nvSpPr>
          <p:spPr bwMode="auto">
            <a:xfrm>
              <a:off x="7324725" y="2259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grpSp>
      <p:sp>
        <p:nvSpPr>
          <p:cNvPr id="76" name="TextBox 75"/>
          <p:cNvSpPr txBox="1"/>
          <p:nvPr/>
        </p:nvSpPr>
        <p:spPr>
          <a:xfrm>
            <a:off x="6228184" y="5229200"/>
            <a:ext cx="312906" cy="369332"/>
          </a:xfrm>
          <a:prstGeom prst="rect">
            <a:avLst/>
          </a:prstGeom>
          <a:solidFill>
            <a:schemeClr val="accent4">
              <a:lumMod val="75000"/>
            </a:schemeClr>
          </a:solidFill>
          <a:effectLst>
            <a:outerShdw blurRad="50800" dist="50800" dir="4680000" algn="ctr" rotWithShape="0">
              <a:srgbClr val="000000">
                <a:alpha val="43137"/>
              </a:srgbClr>
            </a:outerShdw>
          </a:effectLst>
        </p:spPr>
        <p:txBody>
          <a:bodyPr wrap="none" rtlCol="0">
            <a:spAutoFit/>
          </a:bodyPr>
          <a:lstStyle/>
          <a:p>
            <a:r>
              <a:rPr lang="nb-NO" dirty="0" smtClean="0"/>
              <a:t>1</a:t>
            </a:r>
            <a:endParaRPr lang="nb-NO" dirty="0"/>
          </a:p>
        </p:txBody>
      </p:sp>
      <p:sp>
        <p:nvSpPr>
          <p:cNvPr id="80" name="TextBox 79"/>
          <p:cNvSpPr txBox="1"/>
          <p:nvPr/>
        </p:nvSpPr>
        <p:spPr>
          <a:xfrm>
            <a:off x="6588224" y="2924944"/>
            <a:ext cx="312906" cy="369332"/>
          </a:xfrm>
          <a:prstGeom prst="rect">
            <a:avLst/>
          </a:prstGeom>
          <a:solidFill>
            <a:schemeClr val="accent4">
              <a:lumMod val="75000"/>
            </a:schemeClr>
          </a:solidFill>
          <a:effectLst>
            <a:outerShdw blurRad="50800" dist="50800" dir="4680000" algn="ctr" rotWithShape="0">
              <a:srgbClr val="000000">
                <a:alpha val="43137"/>
              </a:srgbClr>
            </a:outerShdw>
          </a:effectLst>
        </p:spPr>
        <p:txBody>
          <a:bodyPr wrap="none" rtlCol="0">
            <a:spAutoFit/>
          </a:bodyPr>
          <a:lstStyle/>
          <a:p>
            <a:r>
              <a:rPr lang="nb-NO" dirty="0" smtClean="0"/>
              <a:t>2</a:t>
            </a:r>
            <a:endParaRPr lang="nb-NO" dirty="0"/>
          </a:p>
        </p:txBody>
      </p:sp>
      <p:sp>
        <p:nvSpPr>
          <p:cNvPr id="81" name="TextBox 80"/>
          <p:cNvSpPr txBox="1"/>
          <p:nvPr/>
        </p:nvSpPr>
        <p:spPr>
          <a:xfrm>
            <a:off x="6228184" y="2420888"/>
            <a:ext cx="312906" cy="369332"/>
          </a:xfrm>
          <a:prstGeom prst="rect">
            <a:avLst/>
          </a:prstGeom>
          <a:solidFill>
            <a:schemeClr val="accent4">
              <a:lumMod val="75000"/>
            </a:schemeClr>
          </a:solidFill>
          <a:effectLst>
            <a:outerShdw blurRad="50800" dist="50800" dir="4680000" algn="ctr" rotWithShape="0">
              <a:srgbClr val="000000">
                <a:alpha val="43137"/>
              </a:srgbClr>
            </a:outerShdw>
          </a:effectLst>
        </p:spPr>
        <p:txBody>
          <a:bodyPr wrap="none" rtlCol="0">
            <a:spAutoFit/>
          </a:bodyPr>
          <a:lstStyle/>
          <a:p>
            <a:r>
              <a:rPr lang="nb-NO" dirty="0" smtClean="0"/>
              <a:t>3</a:t>
            </a:r>
            <a:endParaRPr lang="nb-NO" dirty="0"/>
          </a:p>
        </p:txBody>
      </p:sp>
      <p:sp>
        <p:nvSpPr>
          <p:cNvPr id="82" name="TextBox 81"/>
          <p:cNvSpPr txBox="1"/>
          <p:nvPr/>
        </p:nvSpPr>
        <p:spPr>
          <a:xfrm>
            <a:off x="7452320" y="1988840"/>
            <a:ext cx="312906" cy="369332"/>
          </a:xfrm>
          <a:prstGeom prst="rect">
            <a:avLst/>
          </a:prstGeom>
          <a:solidFill>
            <a:schemeClr val="accent4">
              <a:lumMod val="75000"/>
            </a:schemeClr>
          </a:solidFill>
          <a:effectLst>
            <a:outerShdw blurRad="50800" dist="50800" dir="4680000" algn="ctr" rotWithShape="0">
              <a:srgbClr val="000000">
                <a:alpha val="43137"/>
              </a:srgbClr>
            </a:outerShdw>
          </a:effectLst>
        </p:spPr>
        <p:txBody>
          <a:bodyPr wrap="none" rtlCol="0">
            <a:spAutoFit/>
          </a:bodyPr>
          <a:lstStyle/>
          <a:p>
            <a:r>
              <a:rPr lang="nb-NO" dirty="0" smtClean="0"/>
              <a:t>4</a:t>
            </a:r>
            <a:endParaRPr lang="nb-NO" dirty="0"/>
          </a:p>
        </p:txBody>
      </p:sp>
      <p:sp>
        <p:nvSpPr>
          <p:cNvPr id="84" name="Curved Down Arrow 83"/>
          <p:cNvSpPr/>
          <p:nvPr/>
        </p:nvSpPr>
        <p:spPr>
          <a:xfrm rot="10437462" flipV="1">
            <a:off x="3363508" y="1770435"/>
            <a:ext cx="3997676" cy="574420"/>
          </a:xfrm>
          <a:prstGeom prst="curvedDownArrow">
            <a:avLst>
              <a:gd name="adj1" fmla="val 25000"/>
              <a:gd name="adj2" fmla="val 48069"/>
              <a:gd name="adj3" fmla="val 2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83" name="TextBox 82"/>
          <p:cNvSpPr txBox="1"/>
          <p:nvPr/>
        </p:nvSpPr>
        <p:spPr>
          <a:xfrm>
            <a:off x="539552" y="6165304"/>
            <a:ext cx="8374921" cy="646331"/>
          </a:xfrm>
          <a:prstGeom prst="rect">
            <a:avLst/>
          </a:prstGeom>
          <a:noFill/>
        </p:spPr>
        <p:txBody>
          <a:bodyPr wrap="none" rtlCol="0">
            <a:spAutoFit/>
          </a:bodyPr>
          <a:lstStyle/>
          <a:p>
            <a:r>
              <a:rPr lang="nb-NO" dirty="0" smtClean="0">
                <a:solidFill>
                  <a:srgbClr val="FFFF00"/>
                </a:solidFill>
              </a:rPr>
              <a:t>From </a:t>
            </a:r>
            <a:r>
              <a:rPr lang="nb-NO" dirty="0" err="1" smtClean="0">
                <a:solidFill>
                  <a:srgbClr val="FFFF00"/>
                </a:solidFill>
              </a:rPr>
              <a:t>Siqueira</a:t>
            </a:r>
            <a:r>
              <a:rPr lang="nb-NO" dirty="0" smtClean="0">
                <a:solidFill>
                  <a:srgbClr val="FFFF00"/>
                </a:solidFill>
              </a:rPr>
              <a:t> (</a:t>
            </a:r>
            <a:r>
              <a:rPr lang="nb-NO" dirty="0" err="1" smtClean="0">
                <a:solidFill>
                  <a:srgbClr val="FFFF00"/>
                </a:solidFill>
              </a:rPr>
              <a:t>Riccucci</a:t>
            </a:r>
            <a:r>
              <a:rPr lang="nb-NO" dirty="0" smtClean="0">
                <a:solidFill>
                  <a:srgbClr val="FFFF00"/>
                </a:solidFill>
              </a:rPr>
              <a:t>)  in Ørstavik &amp; Pitt Ford: </a:t>
            </a:r>
            <a:r>
              <a:rPr lang="nb-NO" dirty="0" err="1" smtClean="0">
                <a:solidFill>
                  <a:srgbClr val="FFFF00"/>
                </a:solidFill>
              </a:rPr>
              <a:t>Essential</a:t>
            </a:r>
            <a:r>
              <a:rPr lang="nb-NO" dirty="0" smtClean="0">
                <a:solidFill>
                  <a:srgbClr val="FFFF00"/>
                </a:solidFill>
              </a:rPr>
              <a:t> </a:t>
            </a:r>
            <a:r>
              <a:rPr lang="nb-NO" dirty="0" err="1" smtClean="0">
                <a:solidFill>
                  <a:srgbClr val="FFFF00"/>
                </a:solidFill>
              </a:rPr>
              <a:t>Endodontology</a:t>
            </a:r>
            <a:r>
              <a:rPr lang="nb-NO" dirty="0" smtClean="0">
                <a:solidFill>
                  <a:srgbClr val="FFFF00"/>
                </a:solidFill>
              </a:rPr>
              <a:t>, 2008</a:t>
            </a:r>
          </a:p>
          <a:p>
            <a:r>
              <a:rPr lang="nb-NO" dirty="0" smtClean="0">
                <a:solidFill>
                  <a:srgbClr val="FFFF00"/>
                </a:solidFill>
              </a:rPr>
              <a:t>Problem in location </a:t>
            </a:r>
            <a:r>
              <a:rPr lang="nb-NO" b="1" dirty="0" smtClean="0">
                <a:solidFill>
                  <a:srgbClr val="FFFF00"/>
                </a:solidFill>
              </a:rPr>
              <a:t>and</a:t>
            </a:r>
            <a:r>
              <a:rPr lang="nb-NO" dirty="0" smtClean="0">
                <a:solidFill>
                  <a:srgbClr val="FFFF00"/>
                </a:solidFill>
              </a:rPr>
              <a:t> in </a:t>
            </a:r>
            <a:r>
              <a:rPr lang="nb-NO" dirty="0" err="1" smtClean="0">
                <a:solidFill>
                  <a:srgbClr val="FFFF00"/>
                </a:solidFill>
              </a:rPr>
              <a:t>resistance</a:t>
            </a:r>
            <a:r>
              <a:rPr lang="nb-NO" dirty="0" smtClean="0">
                <a:solidFill>
                  <a:srgbClr val="FFFF00"/>
                </a:solidFill>
              </a:rPr>
              <a:t> </a:t>
            </a:r>
            <a:r>
              <a:rPr lang="nb-NO" dirty="0" err="1" smtClean="0">
                <a:solidFill>
                  <a:srgbClr val="FFFF00"/>
                </a:solidFill>
              </a:rPr>
              <a:t>of</a:t>
            </a:r>
            <a:r>
              <a:rPr lang="nb-NO" dirty="0" smtClean="0">
                <a:solidFill>
                  <a:srgbClr val="FFFF00"/>
                </a:solidFill>
              </a:rPr>
              <a:t> </a:t>
            </a:r>
            <a:r>
              <a:rPr lang="nb-NO" dirty="0" err="1" smtClean="0">
                <a:solidFill>
                  <a:srgbClr val="FFFF00"/>
                </a:solidFill>
              </a:rPr>
              <a:t>actinomyces</a:t>
            </a:r>
            <a:r>
              <a:rPr lang="nb-NO" dirty="0" smtClean="0">
                <a:solidFill>
                  <a:srgbClr val="FFFF00"/>
                </a:solidFill>
              </a:rPr>
              <a:t> and </a:t>
            </a:r>
            <a:r>
              <a:rPr lang="nb-NO" dirty="0" err="1" smtClean="0">
                <a:solidFill>
                  <a:srgbClr val="FFFF00"/>
                </a:solidFill>
              </a:rPr>
              <a:t>similar</a:t>
            </a:r>
            <a:r>
              <a:rPr lang="nb-NO" dirty="0" smtClean="0">
                <a:solidFill>
                  <a:srgbClr val="FFFF00"/>
                </a:solidFill>
              </a:rPr>
              <a:t> </a:t>
            </a:r>
            <a:r>
              <a:rPr lang="nb-NO" dirty="0" err="1" smtClean="0">
                <a:solidFill>
                  <a:srgbClr val="FFFF00"/>
                </a:solidFill>
              </a:rPr>
              <a:t>organisms</a:t>
            </a:r>
            <a:endParaRPr lang="nb-NO" dirty="0">
              <a:solidFill>
                <a:srgbClr val="FFFF00"/>
              </a:solidFill>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nb-NO" dirty="0" smtClean="0"/>
              <a:t>Summing up </a:t>
            </a:r>
            <a:r>
              <a:rPr lang="nb-NO" dirty="0" err="1" smtClean="0"/>
              <a:t>on</a:t>
            </a:r>
            <a:r>
              <a:rPr lang="nb-NO" dirty="0" smtClean="0"/>
              <a:t> </a:t>
            </a:r>
            <a:r>
              <a:rPr lang="nb-NO" dirty="0" err="1" smtClean="0"/>
              <a:t>bacteriology</a:t>
            </a:r>
            <a:endParaRPr lang="nb-NO" dirty="0" smtClean="0"/>
          </a:p>
        </p:txBody>
      </p:sp>
      <p:sp>
        <p:nvSpPr>
          <p:cNvPr id="7172" name="Content Placeholder 3"/>
          <p:cNvSpPr>
            <a:spLocks noGrp="1"/>
          </p:cNvSpPr>
          <p:nvPr>
            <p:ph sz="half" idx="2"/>
          </p:nvPr>
        </p:nvSpPr>
        <p:spPr>
          <a:xfrm>
            <a:off x="683568" y="1628800"/>
            <a:ext cx="5112568" cy="4525963"/>
          </a:xfrm>
        </p:spPr>
        <p:txBody>
          <a:bodyPr/>
          <a:lstStyle/>
          <a:p>
            <a:pPr eaLnBrk="1" hangingPunct="1"/>
            <a:r>
              <a:rPr lang="nb-NO" dirty="0" smtClean="0"/>
              <a:t>Deep </a:t>
            </a:r>
            <a:r>
              <a:rPr lang="nb-NO" dirty="0" err="1" smtClean="0"/>
              <a:t>caries</a:t>
            </a:r>
            <a:endParaRPr lang="nb-NO" dirty="0" smtClean="0"/>
          </a:p>
          <a:p>
            <a:pPr eaLnBrk="1" hangingPunct="1"/>
            <a:r>
              <a:rPr lang="nb-NO" dirty="0" err="1" smtClean="0"/>
              <a:t>Pulpal</a:t>
            </a:r>
            <a:r>
              <a:rPr lang="nb-NO" dirty="0" smtClean="0"/>
              <a:t> </a:t>
            </a:r>
            <a:r>
              <a:rPr lang="nb-NO" dirty="0" err="1" smtClean="0"/>
              <a:t>contamination</a:t>
            </a:r>
            <a:endParaRPr lang="nb-NO" dirty="0" smtClean="0"/>
          </a:p>
          <a:p>
            <a:pPr eaLnBrk="1" hangingPunct="1"/>
            <a:r>
              <a:rPr lang="nb-NO" dirty="0" err="1" smtClean="0"/>
              <a:t>Pulpal</a:t>
            </a:r>
            <a:r>
              <a:rPr lang="nb-NO" dirty="0" smtClean="0"/>
              <a:t> </a:t>
            </a:r>
            <a:r>
              <a:rPr lang="nb-NO" dirty="0" err="1" smtClean="0"/>
              <a:t>infection</a:t>
            </a:r>
            <a:endParaRPr lang="nb-NO" dirty="0" smtClean="0"/>
          </a:p>
          <a:p>
            <a:pPr eaLnBrk="1" hangingPunct="1"/>
            <a:r>
              <a:rPr lang="nb-NO" dirty="0" err="1" smtClean="0"/>
              <a:t>Canal</a:t>
            </a:r>
            <a:r>
              <a:rPr lang="nb-NO" dirty="0" smtClean="0"/>
              <a:t> system </a:t>
            </a:r>
            <a:r>
              <a:rPr lang="nb-NO" dirty="0" err="1" smtClean="0"/>
              <a:t>infestation</a:t>
            </a:r>
            <a:endParaRPr lang="nb-NO" dirty="0" smtClean="0"/>
          </a:p>
          <a:p>
            <a:pPr eaLnBrk="1" hangingPunct="1"/>
            <a:r>
              <a:rPr lang="nb-NO" dirty="0" err="1" smtClean="0"/>
              <a:t>Cementum</a:t>
            </a:r>
            <a:r>
              <a:rPr lang="nb-NO" dirty="0" smtClean="0"/>
              <a:t> </a:t>
            </a:r>
            <a:r>
              <a:rPr lang="nb-NO" dirty="0" err="1" smtClean="0"/>
              <a:t>colonization</a:t>
            </a:r>
            <a:endParaRPr lang="nb-NO" dirty="0" smtClean="0"/>
          </a:p>
          <a:p>
            <a:pPr eaLnBrk="1" hangingPunct="1"/>
            <a:r>
              <a:rPr lang="nb-NO" dirty="0" err="1" smtClean="0"/>
              <a:t>Extraradicular</a:t>
            </a:r>
            <a:r>
              <a:rPr lang="nb-NO" dirty="0" smtClean="0"/>
              <a:t> locations</a:t>
            </a:r>
          </a:p>
          <a:p>
            <a:pPr eaLnBrk="1" hangingPunct="1"/>
            <a:endParaRPr lang="nb-NO" dirty="0" smtClean="0"/>
          </a:p>
          <a:p>
            <a:pPr eaLnBrk="1" hangingPunct="1"/>
            <a:r>
              <a:rPr lang="nb-NO" dirty="0" smtClean="0"/>
              <a:t>The </a:t>
            </a:r>
            <a:r>
              <a:rPr lang="nb-NO" dirty="0" err="1" smtClean="0"/>
              <a:t>diagnostic</a:t>
            </a:r>
            <a:r>
              <a:rPr lang="nb-NO" dirty="0" smtClean="0"/>
              <a:t> </a:t>
            </a:r>
            <a:r>
              <a:rPr lang="nb-NO" dirty="0" err="1" smtClean="0"/>
              <a:t>challenge</a:t>
            </a:r>
            <a:r>
              <a:rPr lang="nb-NO" dirty="0" smtClean="0"/>
              <a:t> is to </a:t>
            </a:r>
            <a:r>
              <a:rPr lang="nb-NO" dirty="0" err="1" smtClean="0"/>
              <a:t>assess</a:t>
            </a:r>
            <a:r>
              <a:rPr lang="nb-NO" dirty="0" smtClean="0"/>
              <a:t> </a:t>
            </a:r>
            <a:r>
              <a:rPr lang="nb-NO" dirty="0" err="1" smtClean="0"/>
              <a:t>the</a:t>
            </a:r>
            <a:r>
              <a:rPr lang="nb-NO" dirty="0" smtClean="0"/>
              <a:t> </a:t>
            </a:r>
            <a:r>
              <a:rPr lang="nb-NO" dirty="0" err="1" smtClean="0"/>
              <a:t>localization</a:t>
            </a:r>
            <a:r>
              <a:rPr lang="nb-NO" dirty="0" smtClean="0"/>
              <a:t> </a:t>
            </a:r>
            <a:r>
              <a:rPr lang="nb-NO" dirty="0" err="1" smtClean="0"/>
              <a:t>of</a:t>
            </a:r>
            <a:r>
              <a:rPr lang="nb-NO" dirty="0" smtClean="0"/>
              <a:t> </a:t>
            </a:r>
            <a:r>
              <a:rPr lang="nb-NO" dirty="0" err="1" smtClean="0"/>
              <a:t>the</a:t>
            </a:r>
            <a:r>
              <a:rPr lang="nb-NO" dirty="0" smtClean="0"/>
              <a:t> </a:t>
            </a:r>
            <a:r>
              <a:rPr lang="nb-NO" dirty="0" err="1" smtClean="0"/>
              <a:t>microbes</a:t>
            </a:r>
            <a:endParaRPr lang="nb-NO" dirty="0" smtClean="0"/>
          </a:p>
        </p:txBody>
      </p:sp>
      <p:grpSp>
        <p:nvGrpSpPr>
          <p:cNvPr id="76" name="Group 75"/>
          <p:cNvGrpSpPr/>
          <p:nvPr/>
        </p:nvGrpSpPr>
        <p:grpSpPr>
          <a:xfrm flipV="1">
            <a:off x="5796136" y="1340768"/>
            <a:ext cx="2630760" cy="4824536"/>
            <a:chOff x="5181600" y="914400"/>
            <a:chExt cx="2897188" cy="5189538"/>
          </a:xfrm>
        </p:grpSpPr>
        <p:sp>
          <p:nvSpPr>
            <p:cNvPr id="8" name="Freeform 6"/>
            <p:cNvSpPr>
              <a:spLocks/>
            </p:cNvSpPr>
            <p:nvPr/>
          </p:nvSpPr>
          <p:spPr bwMode="auto">
            <a:xfrm>
              <a:off x="5181600" y="914400"/>
              <a:ext cx="2897188" cy="4919663"/>
            </a:xfrm>
            <a:custGeom>
              <a:avLst/>
              <a:gdLst/>
              <a:ahLst/>
              <a:cxnLst>
                <a:cxn ang="0">
                  <a:pos x="0" y="3098"/>
                </a:cxn>
                <a:cxn ang="0">
                  <a:pos x="106" y="2550"/>
                </a:cxn>
                <a:cxn ang="0">
                  <a:pos x="188" y="2204"/>
                </a:cxn>
                <a:cxn ang="0">
                  <a:pos x="230" y="2020"/>
                </a:cxn>
                <a:cxn ang="0">
                  <a:pos x="284" y="1840"/>
                </a:cxn>
                <a:cxn ang="0">
                  <a:pos x="344" y="1694"/>
                </a:cxn>
                <a:cxn ang="0">
                  <a:pos x="382" y="1610"/>
                </a:cxn>
                <a:cxn ang="0">
                  <a:pos x="404" y="1546"/>
                </a:cxn>
                <a:cxn ang="0">
                  <a:pos x="408" y="1474"/>
                </a:cxn>
                <a:cxn ang="0">
                  <a:pos x="396" y="1402"/>
                </a:cxn>
                <a:cxn ang="0">
                  <a:pos x="360" y="1290"/>
                </a:cxn>
                <a:cxn ang="0">
                  <a:pos x="328" y="1202"/>
                </a:cxn>
                <a:cxn ang="0">
                  <a:pos x="304" y="1090"/>
                </a:cxn>
                <a:cxn ang="0">
                  <a:pos x="292" y="954"/>
                </a:cxn>
                <a:cxn ang="0">
                  <a:pos x="292" y="822"/>
                </a:cxn>
                <a:cxn ang="0">
                  <a:pos x="328" y="670"/>
                </a:cxn>
                <a:cxn ang="0">
                  <a:pos x="390" y="538"/>
                </a:cxn>
                <a:cxn ang="0">
                  <a:pos x="490" y="408"/>
                </a:cxn>
                <a:cxn ang="0">
                  <a:pos x="594" y="310"/>
                </a:cxn>
                <a:cxn ang="0">
                  <a:pos x="762" y="182"/>
                </a:cxn>
                <a:cxn ang="0">
                  <a:pos x="900" y="108"/>
                </a:cxn>
                <a:cxn ang="0">
                  <a:pos x="1146" y="24"/>
                </a:cxn>
                <a:cxn ang="0">
                  <a:pos x="1338" y="0"/>
                </a:cxn>
                <a:cxn ang="0">
                  <a:pos x="1460" y="18"/>
                </a:cxn>
                <a:cxn ang="0">
                  <a:pos x="1550" y="58"/>
                </a:cxn>
                <a:cxn ang="0">
                  <a:pos x="1638" y="112"/>
                </a:cxn>
                <a:cxn ang="0">
                  <a:pos x="1698" y="172"/>
                </a:cxn>
                <a:cxn ang="0">
                  <a:pos x="1758" y="254"/>
                </a:cxn>
                <a:cxn ang="0">
                  <a:pos x="1790" y="348"/>
                </a:cxn>
                <a:cxn ang="0">
                  <a:pos x="1824" y="484"/>
                </a:cxn>
                <a:cxn ang="0">
                  <a:pos x="1824" y="644"/>
                </a:cxn>
                <a:cxn ang="0">
                  <a:pos x="1804" y="802"/>
                </a:cxn>
                <a:cxn ang="0">
                  <a:pos x="1750" y="938"/>
                </a:cxn>
                <a:cxn ang="0">
                  <a:pos x="1660" y="1078"/>
                </a:cxn>
                <a:cxn ang="0">
                  <a:pos x="1580" y="1198"/>
                </a:cxn>
                <a:cxn ang="0">
                  <a:pos x="1480" y="1308"/>
                </a:cxn>
                <a:cxn ang="0">
                  <a:pos x="1416" y="1424"/>
                </a:cxn>
                <a:cxn ang="0">
                  <a:pos x="1384" y="1492"/>
                </a:cxn>
                <a:cxn ang="0">
                  <a:pos x="1372" y="1532"/>
                </a:cxn>
                <a:cxn ang="0">
                  <a:pos x="1364" y="1580"/>
                </a:cxn>
                <a:cxn ang="0">
                  <a:pos x="1372" y="1648"/>
                </a:cxn>
                <a:cxn ang="0">
                  <a:pos x="1384" y="1756"/>
                </a:cxn>
                <a:cxn ang="0">
                  <a:pos x="1376" y="1926"/>
                </a:cxn>
                <a:cxn ang="0">
                  <a:pos x="1368" y="2094"/>
                </a:cxn>
                <a:cxn ang="0">
                  <a:pos x="1368" y="2242"/>
                </a:cxn>
                <a:cxn ang="0">
                  <a:pos x="1368" y="2374"/>
                </a:cxn>
                <a:cxn ang="0">
                  <a:pos x="1376" y="2514"/>
                </a:cxn>
                <a:cxn ang="0">
                  <a:pos x="1392" y="2726"/>
                </a:cxn>
                <a:cxn ang="0">
                  <a:pos x="1418" y="2936"/>
                </a:cxn>
                <a:cxn ang="0">
                  <a:pos x="1446" y="3098"/>
                </a:cxn>
                <a:cxn ang="0">
                  <a:pos x="1316" y="3022"/>
                </a:cxn>
                <a:cxn ang="0">
                  <a:pos x="1142" y="2968"/>
                </a:cxn>
                <a:cxn ang="0">
                  <a:pos x="940" y="2934"/>
                </a:cxn>
                <a:cxn ang="0">
                  <a:pos x="722" y="2922"/>
                </a:cxn>
                <a:cxn ang="0">
                  <a:pos x="668" y="2922"/>
                </a:cxn>
                <a:cxn ang="0">
                  <a:pos x="614" y="2924"/>
                </a:cxn>
                <a:cxn ang="0">
                  <a:pos x="506" y="2932"/>
                </a:cxn>
                <a:cxn ang="0">
                  <a:pos x="302" y="2966"/>
                </a:cxn>
                <a:cxn ang="0">
                  <a:pos x="128" y="3022"/>
                </a:cxn>
                <a:cxn ang="0">
                  <a:pos x="0" y="3098"/>
                </a:cxn>
              </a:cxnLst>
              <a:rect l="0" t="0" r="r" b="b"/>
              <a:pathLst>
                <a:path w="1825" h="3099">
                  <a:moveTo>
                    <a:pt x="0" y="3098"/>
                  </a:moveTo>
                  <a:lnTo>
                    <a:pt x="106" y="2550"/>
                  </a:lnTo>
                  <a:lnTo>
                    <a:pt x="188" y="2204"/>
                  </a:lnTo>
                  <a:lnTo>
                    <a:pt x="230" y="2020"/>
                  </a:lnTo>
                  <a:lnTo>
                    <a:pt x="284" y="1840"/>
                  </a:lnTo>
                  <a:lnTo>
                    <a:pt x="344" y="1694"/>
                  </a:lnTo>
                  <a:lnTo>
                    <a:pt x="382" y="1610"/>
                  </a:lnTo>
                  <a:lnTo>
                    <a:pt x="404" y="1546"/>
                  </a:lnTo>
                  <a:lnTo>
                    <a:pt x="408" y="1474"/>
                  </a:lnTo>
                  <a:lnTo>
                    <a:pt x="396" y="1402"/>
                  </a:lnTo>
                  <a:lnTo>
                    <a:pt x="360" y="1290"/>
                  </a:lnTo>
                  <a:lnTo>
                    <a:pt x="328" y="1202"/>
                  </a:lnTo>
                  <a:lnTo>
                    <a:pt x="304" y="1090"/>
                  </a:lnTo>
                  <a:lnTo>
                    <a:pt x="292" y="954"/>
                  </a:lnTo>
                  <a:lnTo>
                    <a:pt x="292" y="822"/>
                  </a:lnTo>
                  <a:lnTo>
                    <a:pt x="328" y="670"/>
                  </a:lnTo>
                  <a:lnTo>
                    <a:pt x="390" y="538"/>
                  </a:lnTo>
                  <a:lnTo>
                    <a:pt x="490" y="408"/>
                  </a:lnTo>
                  <a:lnTo>
                    <a:pt x="594" y="310"/>
                  </a:lnTo>
                  <a:lnTo>
                    <a:pt x="762" y="182"/>
                  </a:lnTo>
                  <a:lnTo>
                    <a:pt x="900" y="108"/>
                  </a:lnTo>
                  <a:lnTo>
                    <a:pt x="1146" y="24"/>
                  </a:lnTo>
                  <a:lnTo>
                    <a:pt x="1338" y="0"/>
                  </a:lnTo>
                  <a:lnTo>
                    <a:pt x="1460" y="18"/>
                  </a:lnTo>
                  <a:lnTo>
                    <a:pt x="1550" y="58"/>
                  </a:lnTo>
                  <a:lnTo>
                    <a:pt x="1638" y="112"/>
                  </a:lnTo>
                  <a:lnTo>
                    <a:pt x="1698" y="172"/>
                  </a:lnTo>
                  <a:lnTo>
                    <a:pt x="1758" y="254"/>
                  </a:lnTo>
                  <a:lnTo>
                    <a:pt x="1790" y="348"/>
                  </a:lnTo>
                  <a:lnTo>
                    <a:pt x="1824" y="484"/>
                  </a:lnTo>
                  <a:lnTo>
                    <a:pt x="1824" y="644"/>
                  </a:lnTo>
                  <a:lnTo>
                    <a:pt x="1804" y="802"/>
                  </a:lnTo>
                  <a:lnTo>
                    <a:pt x="1750" y="938"/>
                  </a:lnTo>
                  <a:lnTo>
                    <a:pt x="1660" y="1078"/>
                  </a:lnTo>
                  <a:lnTo>
                    <a:pt x="1580" y="1198"/>
                  </a:lnTo>
                  <a:lnTo>
                    <a:pt x="1480" y="1308"/>
                  </a:lnTo>
                  <a:lnTo>
                    <a:pt x="1416" y="1424"/>
                  </a:lnTo>
                  <a:lnTo>
                    <a:pt x="1384" y="1492"/>
                  </a:lnTo>
                  <a:lnTo>
                    <a:pt x="1372" y="1532"/>
                  </a:lnTo>
                  <a:lnTo>
                    <a:pt x="1364" y="1580"/>
                  </a:lnTo>
                  <a:lnTo>
                    <a:pt x="1372" y="1648"/>
                  </a:lnTo>
                  <a:lnTo>
                    <a:pt x="1384" y="1756"/>
                  </a:lnTo>
                  <a:lnTo>
                    <a:pt x="1376" y="1926"/>
                  </a:lnTo>
                  <a:lnTo>
                    <a:pt x="1368" y="2094"/>
                  </a:lnTo>
                  <a:lnTo>
                    <a:pt x="1368" y="2242"/>
                  </a:lnTo>
                  <a:lnTo>
                    <a:pt x="1368" y="2374"/>
                  </a:lnTo>
                  <a:lnTo>
                    <a:pt x="1376" y="2514"/>
                  </a:lnTo>
                  <a:lnTo>
                    <a:pt x="1392" y="2726"/>
                  </a:lnTo>
                  <a:lnTo>
                    <a:pt x="1418" y="2936"/>
                  </a:lnTo>
                  <a:lnTo>
                    <a:pt x="1446" y="3098"/>
                  </a:lnTo>
                  <a:lnTo>
                    <a:pt x="1316" y="3022"/>
                  </a:lnTo>
                  <a:lnTo>
                    <a:pt x="1142" y="2968"/>
                  </a:lnTo>
                  <a:lnTo>
                    <a:pt x="940" y="2934"/>
                  </a:lnTo>
                  <a:lnTo>
                    <a:pt x="722" y="2922"/>
                  </a:lnTo>
                  <a:lnTo>
                    <a:pt x="668" y="2922"/>
                  </a:lnTo>
                  <a:lnTo>
                    <a:pt x="614" y="2924"/>
                  </a:lnTo>
                  <a:lnTo>
                    <a:pt x="506" y="2932"/>
                  </a:lnTo>
                  <a:lnTo>
                    <a:pt x="302" y="2966"/>
                  </a:lnTo>
                  <a:lnTo>
                    <a:pt x="128" y="3022"/>
                  </a:lnTo>
                  <a:lnTo>
                    <a:pt x="0" y="3098"/>
                  </a:lnTo>
                </a:path>
              </a:pathLst>
            </a:custGeom>
            <a:noFill/>
            <a:ln w="12700" cap="rnd" cmpd="sng">
              <a:solidFill>
                <a:srgbClr val="000000"/>
              </a:solidFill>
              <a:prstDash val="solid"/>
              <a:round/>
              <a:headEnd type="none" w="med" len="med"/>
              <a:tailEnd type="none" w="med" len="med"/>
            </a:ln>
            <a:effectLst/>
          </p:spPr>
          <p:txBody>
            <a:bodyPr/>
            <a:lstStyle/>
            <a:p>
              <a:endParaRPr lang="nb-NO">
                <a:solidFill>
                  <a:srgbClr val="FFFF00"/>
                </a:solidFill>
              </a:endParaRPr>
            </a:p>
          </p:txBody>
        </p:sp>
        <p:sp>
          <p:nvSpPr>
            <p:cNvPr id="9" name="Freeform 7"/>
            <p:cNvSpPr>
              <a:spLocks/>
            </p:cNvSpPr>
            <p:nvPr/>
          </p:nvSpPr>
          <p:spPr bwMode="auto">
            <a:xfrm>
              <a:off x="5295900" y="2568575"/>
              <a:ext cx="2065338" cy="3535363"/>
            </a:xfrm>
            <a:custGeom>
              <a:avLst/>
              <a:gdLst/>
              <a:ahLst/>
              <a:cxnLst>
                <a:cxn ang="0">
                  <a:pos x="0" y="2072"/>
                </a:cxn>
                <a:cxn ang="0">
                  <a:pos x="136" y="1368"/>
                </a:cxn>
                <a:cxn ang="0">
                  <a:pos x="202" y="1080"/>
                </a:cxn>
                <a:cxn ang="0">
                  <a:pos x="284" y="808"/>
                </a:cxn>
                <a:cxn ang="0">
                  <a:pos x="382" y="590"/>
                </a:cxn>
                <a:cxn ang="0">
                  <a:pos x="502" y="392"/>
                </a:cxn>
                <a:cxn ang="0">
                  <a:pos x="606" y="286"/>
                </a:cxn>
                <a:cxn ang="0">
                  <a:pos x="676" y="230"/>
                </a:cxn>
                <a:cxn ang="0">
                  <a:pos x="772" y="148"/>
                </a:cxn>
                <a:cxn ang="0">
                  <a:pos x="888" y="56"/>
                </a:cxn>
                <a:cxn ang="0">
                  <a:pos x="954" y="14"/>
                </a:cxn>
                <a:cxn ang="0">
                  <a:pos x="986" y="2"/>
                </a:cxn>
                <a:cxn ang="0">
                  <a:pos x="1014" y="0"/>
                </a:cxn>
                <a:cxn ang="0">
                  <a:pos x="1068" y="38"/>
                </a:cxn>
                <a:cxn ang="0">
                  <a:pos x="1110" y="94"/>
                </a:cxn>
                <a:cxn ang="0">
                  <a:pos x="1136" y="166"/>
                </a:cxn>
                <a:cxn ang="0">
                  <a:pos x="1166" y="304"/>
                </a:cxn>
                <a:cxn ang="0">
                  <a:pos x="1190" y="502"/>
                </a:cxn>
                <a:cxn ang="0">
                  <a:pos x="1226" y="718"/>
                </a:cxn>
                <a:cxn ang="0">
                  <a:pos x="1226" y="850"/>
                </a:cxn>
                <a:cxn ang="0">
                  <a:pos x="1214" y="1024"/>
                </a:cxn>
                <a:cxn ang="0">
                  <a:pos x="1218" y="1232"/>
                </a:cxn>
                <a:cxn ang="0">
                  <a:pos x="1220" y="1388"/>
                </a:cxn>
                <a:cxn ang="0">
                  <a:pos x="1230" y="1544"/>
                </a:cxn>
                <a:cxn ang="0">
                  <a:pos x="1272" y="1842"/>
                </a:cxn>
                <a:cxn ang="0">
                  <a:pos x="1282" y="1978"/>
                </a:cxn>
                <a:cxn ang="0">
                  <a:pos x="1296" y="2050"/>
                </a:cxn>
                <a:cxn ang="0">
                  <a:pos x="1300" y="2086"/>
                </a:cxn>
                <a:cxn ang="0">
                  <a:pos x="1296" y="2130"/>
                </a:cxn>
                <a:cxn ang="0">
                  <a:pos x="1174" y="2172"/>
                </a:cxn>
                <a:cxn ang="0">
                  <a:pos x="1056" y="2202"/>
                </a:cxn>
                <a:cxn ang="0">
                  <a:pos x="886" y="2218"/>
                </a:cxn>
                <a:cxn ang="0">
                  <a:pos x="736" y="2226"/>
                </a:cxn>
                <a:cxn ang="0">
                  <a:pos x="618" y="2226"/>
                </a:cxn>
                <a:cxn ang="0">
                  <a:pos x="508" y="2218"/>
                </a:cxn>
                <a:cxn ang="0">
                  <a:pos x="390" y="2206"/>
                </a:cxn>
                <a:cxn ang="0">
                  <a:pos x="294" y="2194"/>
                </a:cxn>
                <a:cxn ang="0">
                  <a:pos x="192" y="2174"/>
                </a:cxn>
                <a:cxn ang="0">
                  <a:pos x="118" y="2150"/>
                </a:cxn>
                <a:cxn ang="0">
                  <a:pos x="50" y="2114"/>
                </a:cxn>
                <a:cxn ang="0">
                  <a:pos x="0" y="2072"/>
                </a:cxn>
              </a:cxnLst>
              <a:rect l="0" t="0" r="r" b="b"/>
              <a:pathLst>
                <a:path w="1301" h="2227">
                  <a:moveTo>
                    <a:pt x="0" y="2072"/>
                  </a:moveTo>
                  <a:lnTo>
                    <a:pt x="136" y="1368"/>
                  </a:lnTo>
                  <a:lnTo>
                    <a:pt x="202" y="1080"/>
                  </a:lnTo>
                  <a:lnTo>
                    <a:pt x="284" y="808"/>
                  </a:lnTo>
                  <a:lnTo>
                    <a:pt x="382" y="590"/>
                  </a:lnTo>
                  <a:lnTo>
                    <a:pt x="502" y="392"/>
                  </a:lnTo>
                  <a:lnTo>
                    <a:pt x="606" y="286"/>
                  </a:lnTo>
                  <a:lnTo>
                    <a:pt x="676" y="230"/>
                  </a:lnTo>
                  <a:lnTo>
                    <a:pt x="772" y="148"/>
                  </a:lnTo>
                  <a:lnTo>
                    <a:pt x="888" y="56"/>
                  </a:lnTo>
                  <a:lnTo>
                    <a:pt x="954" y="14"/>
                  </a:lnTo>
                  <a:lnTo>
                    <a:pt x="986" y="2"/>
                  </a:lnTo>
                  <a:lnTo>
                    <a:pt x="1014" y="0"/>
                  </a:lnTo>
                  <a:lnTo>
                    <a:pt x="1068" y="38"/>
                  </a:lnTo>
                  <a:lnTo>
                    <a:pt x="1110" y="94"/>
                  </a:lnTo>
                  <a:lnTo>
                    <a:pt x="1136" y="166"/>
                  </a:lnTo>
                  <a:lnTo>
                    <a:pt x="1166" y="304"/>
                  </a:lnTo>
                  <a:lnTo>
                    <a:pt x="1190" y="502"/>
                  </a:lnTo>
                  <a:lnTo>
                    <a:pt x="1226" y="718"/>
                  </a:lnTo>
                  <a:lnTo>
                    <a:pt x="1226" y="850"/>
                  </a:lnTo>
                  <a:lnTo>
                    <a:pt x="1214" y="1024"/>
                  </a:lnTo>
                  <a:lnTo>
                    <a:pt x="1218" y="1232"/>
                  </a:lnTo>
                  <a:lnTo>
                    <a:pt x="1220" y="1388"/>
                  </a:lnTo>
                  <a:lnTo>
                    <a:pt x="1230" y="1544"/>
                  </a:lnTo>
                  <a:lnTo>
                    <a:pt x="1272" y="1842"/>
                  </a:lnTo>
                  <a:lnTo>
                    <a:pt x="1282" y="1978"/>
                  </a:lnTo>
                  <a:lnTo>
                    <a:pt x="1296" y="2050"/>
                  </a:lnTo>
                  <a:lnTo>
                    <a:pt x="1300" y="2086"/>
                  </a:lnTo>
                  <a:lnTo>
                    <a:pt x="1296" y="2130"/>
                  </a:lnTo>
                  <a:lnTo>
                    <a:pt x="1174" y="2172"/>
                  </a:lnTo>
                  <a:lnTo>
                    <a:pt x="1056" y="2202"/>
                  </a:lnTo>
                  <a:lnTo>
                    <a:pt x="886" y="2218"/>
                  </a:lnTo>
                  <a:lnTo>
                    <a:pt x="736" y="2226"/>
                  </a:lnTo>
                  <a:lnTo>
                    <a:pt x="618" y="2226"/>
                  </a:lnTo>
                  <a:lnTo>
                    <a:pt x="508" y="2218"/>
                  </a:lnTo>
                  <a:lnTo>
                    <a:pt x="390" y="2206"/>
                  </a:lnTo>
                  <a:lnTo>
                    <a:pt x="294" y="2194"/>
                  </a:lnTo>
                  <a:lnTo>
                    <a:pt x="192" y="2174"/>
                  </a:lnTo>
                  <a:lnTo>
                    <a:pt x="118" y="2150"/>
                  </a:lnTo>
                  <a:lnTo>
                    <a:pt x="50" y="2114"/>
                  </a:lnTo>
                  <a:lnTo>
                    <a:pt x="0" y="2072"/>
                  </a:lnTo>
                </a:path>
              </a:pathLst>
            </a:custGeom>
            <a:solidFill>
              <a:srgbClr val="FFFF00"/>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10" name="Freeform 8"/>
            <p:cNvSpPr>
              <a:spLocks/>
            </p:cNvSpPr>
            <p:nvPr/>
          </p:nvSpPr>
          <p:spPr bwMode="auto">
            <a:xfrm>
              <a:off x="5786438" y="1039813"/>
              <a:ext cx="2135188" cy="2363788"/>
            </a:xfrm>
            <a:custGeom>
              <a:avLst/>
              <a:gdLst/>
              <a:ahLst/>
              <a:cxnLst>
                <a:cxn ang="0">
                  <a:pos x="14" y="1076"/>
                </a:cxn>
                <a:cxn ang="0">
                  <a:pos x="6" y="1022"/>
                </a:cxn>
                <a:cxn ang="0">
                  <a:pos x="2" y="960"/>
                </a:cxn>
                <a:cxn ang="0">
                  <a:pos x="0" y="884"/>
                </a:cxn>
                <a:cxn ang="0">
                  <a:pos x="6" y="788"/>
                </a:cxn>
                <a:cxn ang="0">
                  <a:pos x="18" y="696"/>
                </a:cxn>
                <a:cxn ang="0">
                  <a:pos x="48" y="594"/>
                </a:cxn>
                <a:cxn ang="0">
                  <a:pos x="114" y="492"/>
                </a:cxn>
                <a:cxn ang="0">
                  <a:pos x="196" y="372"/>
                </a:cxn>
                <a:cxn ang="0">
                  <a:pos x="308" y="260"/>
                </a:cxn>
                <a:cxn ang="0">
                  <a:pos x="488" y="132"/>
                </a:cxn>
                <a:cxn ang="0">
                  <a:pos x="660" y="68"/>
                </a:cxn>
                <a:cxn ang="0">
                  <a:pos x="800" y="20"/>
                </a:cxn>
                <a:cxn ang="0">
                  <a:pos x="904" y="4"/>
                </a:cxn>
                <a:cxn ang="0">
                  <a:pos x="992" y="0"/>
                </a:cxn>
                <a:cxn ang="0">
                  <a:pos x="1072" y="24"/>
                </a:cxn>
                <a:cxn ang="0">
                  <a:pos x="1160" y="80"/>
                </a:cxn>
                <a:cxn ang="0">
                  <a:pos x="1228" y="152"/>
                </a:cxn>
                <a:cxn ang="0">
                  <a:pos x="1280" y="232"/>
                </a:cxn>
                <a:cxn ang="0">
                  <a:pos x="1312" y="304"/>
                </a:cxn>
                <a:cxn ang="0">
                  <a:pos x="1332" y="376"/>
                </a:cxn>
                <a:cxn ang="0">
                  <a:pos x="1336" y="452"/>
                </a:cxn>
                <a:cxn ang="0">
                  <a:pos x="1344" y="544"/>
                </a:cxn>
                <a:cxn ang="0">
                  <a:pos x="1344" y="624"/>
                </a:cxn>
                <a:cxn ang="0">
                  <a:pos x="1328" y="716"/>
                </a:cxn>
                <a:cxn ang="0">
                  <a:pos x="1296" y="788"/>
                </a:cxn>
                <a:cxn ang="0">
                  <a:pos x="1274" y="830"/>
                </a:cxn>
                <a:cxn ang="0">
                  <a:pos x="1212" y="930"/>
                </a:cxn>
                <a:cxn ang="0">
                  <a:pos x="1106" y="1086"/>
                </a:cxn>
                <a:cxn ang="0">
                  <a:pos x="1022" y="1194"/>
                </a:cxn>
                <a:cxn ang="0">
                  <a:pos x="982" y="1264"/>
                </a:cxn>
                <a:cxn ang="0">
                  <a:pos x="924" y="1352"/>
                </a:cxn>
                <a:cxn ang="0">
                  <a:pos x="880" y="1484"/>
                </a:cxn>
                <a:cxn ang="0">
                  <a:pos x="856" y="1288"/>
                </a:cxn>
                <a:cxn ang="0">
                  <a:pos x="830" y="1134"/>
                </a:cxn>
                <a:cxn ang="0">
                  <a:pos x="804" y="1076"/>
                </a:cxn>
                <a:cxn ang="0">
                  <a:pos x="780" y="1024"/>
                </a:cxn>
                <a:cxn ang="0">
                  <a:pos x="748" y="1004"/>
                </a:cxn>
                <a:cxn ang="0">
                  <a:pos x="716" y="984"/>
                </a:cxn>
                <a:cxn ang="0">
                  <a:pos x="690" y="974"/>
                </a:cxn>
                <a:cxn ang="0">
                  <a:pos x="626" y="998"/>
                </a:cxn>
                <a:cxn ang="0">
                  <a:pos x="524" y="1068"/>
                </a:cxn>
                <a:cxn ang="0">
                  <a:pos x="412" y="1156"/>
                </a:cxn>
                <a:cxn ang="0">
                  <a:pos x="336" y="1220"/>
                </a:cxn>
                <a:cxn ang="0">
                  <a:pos x="282" y="1272"/>
                </a:cxn>
                <a:cxn ang="0">
                  <a:pos x="212" y="1348"/>
                </a:cxn>
                <a:cxn ang="0">
                  <a:pos x="112" y="1488"/>
                </a:cxn>
                <a:cxn ang="0">
                  <a:pos x="124" y="1400"/>
                </a:cxn>
                <a:cxn ang="0">
                  <a:pos x="90" y="1302"/>
                </a:cxn>
                <a:cxn ang="0">
                  <a:pos x="72" y="1268"/>
                </a:cxn>
                <a:cxn ang="0">
                  <a:pos x="54" y="1208"/>
                </a:cxn>
                <a:cxn ang="0">
                  <a:pos x="32" y="1142"/>
                </a:cxn>
                <a:cxn ang="0">
                  <a:pos x="14" y="1076"/>
                </a:cxn>
              </a:cxnLst>
              <a:rect l="0" t="0" r="r" b="b"/>
              <a:pathLst>
                <a:path w="1345" h="1489">
                  <a:moveTo>
                    <a:pt x="14" y="1076"/>
                  </a:moveTo>
                  <a:lnTo>
                    <a:pt x="6" y="1022"/>
                  </a:lnTo>
                  <a:lnTo>
                    <a:pt x="2" y="960"/>
                  </a:lnTo>
                  <a:lnTo>
                    <a:pt x="0" y="884"/>
                  </a:lnTo>
                  <a:lnTo>
                    <a:pt x="6" y="788"/>
                  </a:lnTo>
                  <a:lnTo>
                    <a:pt x="18" y="696"/>
                  </a:lnTo>
                  <a:lnTo>
                    <a:pt x="48" y="594"/>
                  </a:lnTo>
                  <a:lnTo>
                    <a:pt x="114" y="492"/>
                  </a:lnTo>
                  <a:lnTo>
                    <a:pt x="196" y="372"/>
                  </a:lnTo>
                  <a:lnTo>
                    <a:pt x="308" y="260"/>
                  </a:lnTo>
                  <a:lnTo>
                    <a:pt x="488" y="132"/>
                  </a:lnTo>
                  <a:lnTo>
                    <a:pt x="660" y="68"/>
                  </a:lnTo>
                  <a:lnTo>
                    <a:pt x="800" y="20"/>
                  </a:lnTo>
                  <a:lnTo>
                    <a:pt x="904" y="4"/>
                  </a:lnTo>
                  <a:lnTo>
                    <a:pt x="992" y="0"/>
                  </a:lnTo>
                  <a:lnTo>
                    <a:pt x="1072" y="24"/>
                  </a:lnTo>
                  <a:lnTo>
                    <a:pt x="1160" y="80"/>
                  </a:lnTo>
                  <a:lnTo>
                    <a:pt x="1228" y="152"/>
                  </a:lnTo>
                  <a:lnTo>
                    <a:pt x="1280" y="232"/>
                  </a:lnTo>
                  <a:lnTo>
                    <a:pt x="1312" y="304"/>
                  </a:lnTo>
                  <a:lnTo>
                    <a:pt x="1332" y="376"/>
                  </a:lnTo>
                  <a:lnTo>
                    <a:pt x="1336" y="452"/>
                  </a:lnTo>
                  <a:lnTo>
                    <a:pt x="1344" y="544"/>
                  </a:lnTo>
                  <a:lnTo>
                    <a:pt x="1344" y="624"/>
                  </a:lnTo>
                  <a:lnTo>
                    <a:pt x="1328" y="716"/>
                  </a:lnTo>
                  <a:lnTo>
                    <a:pt x="1296" y="788"/>
                  </a:lnTo>
                  <a:lnTo>
                    <a:pt x="1274" y="830"/>
                  </a:lnTo>
                  <a:lnTo>
                    <a:pt x="1212" y="930"/>
                  </a:lnTo>
                  <a:lnTo>
                    <a:pt x="1106" y="1086"/>
                  </a:lnTo>
                  <a:lnTo>
                    <a:pt x="1022" y="1194"/>
                  </a:lnTo>
                  <a:lnTo>
                    <a:pt x="982" y="1264"/>
                  </a:lnTo>
                  <a:lnTo>
                    <a:pt x="924" y="1352"/>
                  </a:lnTo>
                  <a:lnTo>
                    <a:pt x="880" y="1484"/>
                  </a:lnTo>
                  <a:lnTo>
                    <a:pt x="856" y="1288"/>
                  </a:lnTo>
                  <a:lnTo>
                    <a:pt x="830" y="1134"/>
                  </a:lnTo>
                  <a:lnTo>
                    <a:pt x="804" y="1076"/>
                  </a:lnTo>
                  <a:lnTo>
                    <a:pt x="780" y="1024"/>
                  </a:lnTo>
                  <a:lnTo>
                    <a:pt x="748" y="1004"/>
                  </a:lnTo>
                  <a:lnTo>
                    <a:pt x="716" y="984"/>
                  </a:lnTo>
                  <a:lnTo>
                    <a:pt x="690" y="974"/>
                  </a:lnTo>
                  <a:lnTo>
                    <a:pt x="626" y="998"/>
                  </a:lnTo>
                  <a:lnTo>
                    <a:pt x="524" y="1068"/>
                  </a:lnTo>
                  <a:lnTo>
                    <a:pt x="412" y="1156"/>
                  </a:lnTo>
                  <a:lnTo>
                    <a:pt x="336" y="1220"/>
                  </a:lnTo>
                  <a:lnTo>
                    <a:pt x="282" y="1272"/>
                  </a:lnTo>
                  <a:lnTo>
                    <a:pt x="212" y="1348"/>
                  </a:lnTo>
                  <a:lnTo>
                    <a:pt x="112" y="1488"/>
                  </a:lnTo>
                  <a:lnTo>
                    <a:pt x="124" y="1400"/>
                  </a:lnTo>
                  <a:lnTo>
                    <a:pt x="90" y="1302"/>
                  </a:lnTo>
                  <a:lnTo>
                    <a:pt x="72" y="1268"/>
                  </a:lnTo>
                  <a:lnTo>
                    <a:pt x="54" y="1208"/>
                  </a:lnTo>
                  <a:lnTo>
                    <a:pt x="32" y="1142"/>
                  </a:lnTo>
                  <a:lnTo>
                    <a:pt x="14" y="1076"/>
                  </a:lnTo>
                </a:path>
              </a:pathLst>
            </a:custGeom>
            <a:solidFill>
              <a:srgbClr val="A5A5A5"/>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11" name="Freeform 9"/>
            <p:cNvSpPr>
              <a:spLocks/>
            </p:cNvSpPr>
            <p:nvPr/>
          </p:nvSpPr>
          <p:spPr bwMode="auto">
            <a:xfrm>
              <a:off x="6677025" y="1524000"/>
              <a:ext cx="890588" cy="728663"/>
            </a:xfrm>
            <a:custGeom>
              <a:avLst/>
              <a:gdLst/>
              <a:ahLst/>
              <a:cxnLst>
                <a:cxn ang="0">
                  <a:pos x="28" y="392"/>
                </a:cxn>
                <a:cxn ang="0">
                  <a:pos x="60" y="356"/>
                </a:cxn>
                <a:cxn ang="0">
                  <a:pos x="118" y="316"/>
                </a:cxn>
                <a:cxn ang="0">
                  <a:pos x="178" y="278"/>
                </a:cxn>
                <a:cxn ang="0">
                  <a:pos x="254" y="236"/>
                </a:cxn>
                <a:cxn ang="0">
                  <a:pos x="322" y="214"/>
                </a:cxn>
                <a:cxn ang="0">
                  <a:pos x="342" y="194"/>
                </a:cxn>
                <a:cxn ang="0">
                  <a:pos x="338" y="176"/>
                </a:cxn>
                <a:cxn ang="0">
                  <a:pos x="316" y="164"/>
                </a:cxn>
                <a:cxn ang="0">
                  <a:pos x="250" y="174"/>
                </a:cxn>
                <a:cxn ang="0">
                  <a:pos x="158" y="198"/>
                </a:cxn>
                <a:cxn ang="0">
                  <a:pos x="76" y="210"/>
                </a:cxn>
                <a:cxn ang="0">
                  <a:pos x="20" y="208"/>
                </a:cxn>
                <a:cxn ang="0">
                  <a:pos x="0" y="172"/>
                </a:cxn>
                <a:cxn ang="0">
                  <a:pos x="26" y="132"/>
                </a:cxn>
                <a:cxn ang="0">
                  <a:pos x="60" y="98"/>
                </a:cxn>
                <a:cxn ang="0">
                  <a:pos x="140" y="30"/>
                </a:cxn>
                <a:cxn ang="0">
                  <a:pos x="200" y="0"/>
                </a:cxn>
                <a:cxn ang="0">
                  <a:pos x="246" y="2"/>
                </a:cxn>
                <a:cxn ang="0">
                  <a:pos x="280" y="20"/>
                </a:cxn>
                <a:cxn ang="0">
                  <a:pos x="360" y="88"/>
                </a:cxn>
                <a:cxn ang="0">
                  <a:pos x="476" y="116"/>
                </a:cxn>
                <a:cxn ang="0">
                  <a:pos x="534" y="130"/>
                </a:cxn>
                <a:cxn ang="0">
                  <a:pos x="560" y="152"/>
                </a:cxn>
                <a:cxn ang="0">
                  <a:pos x="552" y="180"/>
                </a:cxn>
                <a:cxn ang="0">
                  <a:pos x="518" y="208"/>
                </a:cxn>
                <a:cxn ang="0">
                  <a:pos x="476" y="242"/>
                </a:cxn>
                <a:cxn ang="0">
                  <a:pos x="416" y="256"/>
                </a:cxn>
                <a:cxn ang="0">
                  <a:pos x="380" y="256"/>
                </a:cxn>
                <a:cxn ang="0">
                  <a:pos x="346" y="256"/>
                </a:cxn>
                <a:cxn ang="0">
                  <a:pos x="320" y="266"/>
                </a:cxn>
                <a:cxn ang="0">
                  <a:pos x="276" y="318"/>
                </a:cxn>
                <a:cxn ang="0">
                  <a:pos x="242" y="402"/>
                </a:cxn>
                <a:cxn ang="0">
                  <a:pos x="216" y="446"/>
                </a:cxn>
                <a:cxn ang="0">
                  <a:pos x="200" y="458"/>
                </a:cxn>
                <a:cxn ang="0">
                  <a:pos x="182" y="448"/>
                </a:cxn>
                <a:cxn ang="0">
                  <a:pos x="202" y="402"/>
                </a:cxn>
                <a:cxn ang="0">
                  <a:pos x="204" y="384"/>
                </a:cxn>
                <a:cxn ang="0">
                  <a:pos x="198" y="372"/>
                </a:cxn>
                <a:cxn ang="0">
                  <a:pos x="182" y="370"/>
                </a:cxn>
                <a:cxn ang="0">
                  <a:pos x="154" y="378"/>
                </a:cxn>
                <a:cxn ang="0">
                  <a:pos x="104" y="400"/>
                </a:cxn>
                <a:cxn ang="0">
                  <a:pos x="48" y="426"/>
                </a:cxn>
                <a:cxn ang="0">
                  <a:pos x="32" y="416"/>
                </a:cxn>
                <a:cxn ang="0">
                  <a:pos x="28" y="392"/>
                </a:cxn>
              </a:cxnLst>
              <a:rect l="0" t="0" r="r" b="b"/>
              <a:pathLst>
                <a:path w="561" h="459">
                  <a:moveTo>
                    <a:pt x="28" y="392"/>
                  </a:moveTo>
                  <a:lnTo>
                    <a:pt x="60" y="356"/>
                  </a:lnTo>
                  <a:lnTo>
                    <a:pt x="118" y="316"/>
                  </a:lnTo>
                  <a:lnTo>
                    <a:pt x="178" y="278"/>
                  </a:lnTo>
                  <a:lnTo>
                    <a:pt x="254" y="236"/>
                  </a:lnTo>
                  <a:lnTo>
                    <a:pt x="322" y="214"/>
                  </a:lnTo>
                  <a:lnTo>
                    <a:pt x="342" y="194"/>
                  </a:lnTo>
                  <a:lnTo>
                    <a:pt x="338" y="176"/>
                  </a:lnTo>
                  <a:lnTo>
                    <a:pt x="316" y="164"/>
                  </a:lnTo>
                  <a:lnTo>
                    <a:pt x="250" y="174"/>
                  </a:lnTo>
                  <a:lnTo>
                    <a:pt x="158" y="198"/>
                  </a:lnTo>
                  <a:lnTo>
                    <a:pt x="76" y="210"/>
                  </a:lnTo>
                  <a:lnTo>
                    <a:pt x="20" y="208"/>
                  </a:lnTo>
                  <a:lnTo>
                    <a:pt x="0" y="172"/>
                  </a:lnTo>
                  <a:lnTo>
                    <a:pt x="26" y="132"/>
                  </a:lnTo>
                  <a:lnTo>
                    <a:pt x="60" y="98"/>
                  </a:lnTo>
                  <a:lnTo>
                    <a:pt x="140" y="30"/>
                  </a:lnTo>
                  <a:lnTo>
                    <a:pt x="200" y="0"/>
                  </a:lnTo>
                  <a:lnTo>
                    <a:pt x="246" y="2"/>
                  </a:lnTo>
                  <a:lnTo>
                    <a:pt x="280" y="20"/>
                  </a:lnTo>
                  <a:lnTo>
                    <a:pt x="360" y="88"/>
                  </a:lnTo>
                  <a:lnTo>
                    <a:pt x="476" y="116"/>
                  </a:lnTo>
                  <a:lnTo>
                    <a:pt x="534" y="130"/>
                  </a:lnTo>
                  <a:lnTo>
                    <a:pt x="560" y="152"/>
                  </a:lnTo>
                  <a:lnTo>
                    <a:pt x="552" y="180"/>
                  </a:lnTo>
                  <a:lnTo>
                    <a:pt x="518" y="208"/>
                  </a:lnTo>
                  <a:lnTo>
                    <a:pt x="476" y="242"/>
                  </a:lnTo>
                  <a:lnTo>
                    <a:pt x="416" y="256"/>
                  </a:lnTo>
                  <a:lnTo>
                    <a:pt x="380" y="256"/>
                  </a:lnTo>
                  <a:lnTo>
                    <a:pt x="346" y="256"/>
                  </a:lnTo>
                  <a:lnTo>
                    <a:pt x="320" y="266"/>
                  </a:lnTo>
                  <a:lnTo>
                    <a:pt x="276" y="318"/>
                  </a:lnTo>
                  <a:lnTo>
                    <a:pt x="242" y="402"/>
                  </a:lnTo>
                  <a:lnTo>
                    <a:pt x="216" y="446"/>
                  </a:lnTo>
                  <a:lnTo>
                    <a:pt x="200" y="458"/>
                  </a:lnTo>
                  <a:lnTo>
                    <a:pt x="182" y="448"/>
                  </a:lnTo>
                  <a:lnTo>
                    <a:pt x="202" y="402"/>
                  </a:lnTo>
                  <a:lnTo>
                    <a:pt x="204" y="384"/>
                  </a:lnTo>
                  <a:lnTo>
                    <a:pt x="198" y="372"/>
                  </a:lnTo>
                  <a:lnTo>
                    <a:pt x="182" y="370"/>
                  </a:lnTo>
                  <a:lnTo>
                    <a:pt x="154" y="378"/>
                  </a:lnTo>
                  <a:lnTo>
                    <a:pt x="104" y="400"/>
                  </a:lnTo>
                  <a:lnTo>
                    <a:pt x="48" y="426"/>
                  </a:lnTo>
                  <a:lnTo>
                    <a:pt x="32" y="416"/>
                  </a:lnTo>
                  <a:lnTo>
                    <a:pt x="28" y="392"/>
                  </a:lnTo>
                </a:path>
              </a:pathLst>
            </a:custGeom>
            <a:solidFill>
              <a:srgbClr val="676767"/>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12" name="Freeform 10"/>
            <p:cNvSpPr>
              <a:spLocks/>
            </p:cNvSpPr>
            <p:nvPr/>
          </p:nvSpPr>
          <p:spPr bwMode="auto">
            <a:xfrm>
              <a:off x="6146800" y="2816225"/>
              <a:ext cx="1049338" cy="3132138"/>
            </a:xfrm>
            <a:custGeom>
              <a:avLst/>
              <a:gdLst/>
              <a:ahLst/>
              <a:cxnLst>
                <a:cxn ang="0">
                  <a:pos x="10" y="1950"/>
                </a:cxn>
                <a:cxn ang="0">
                  <a:pos x="0" y="1926"/>
                </a:cxn>
                <a:cxn ang="0">
                  <a:pos x="24" y="1626"/>
                </a:cxn>
                <a:cxn ang="0">
                  <a:pos x="56" y="1314"/>
                </a:cxn>
                <a:cxn ang="0">
                  <a:pos x="72" y="1214"/>
                </a:cxn>
                <a:cxn ang="0">
                  <a:pos x="104" y="1102"/>
                </a:cxn>
                <a:cxn ang="0">
                  <a:pos x="134" y="1008"/>
                </a:cxn>
                <a:cxn ang="0">
                  <a:pos x="164" y="934"/>
                </a:cxn>
                <a:cxn ang="0">
                  <a:pos x="194" y="832"/>
                </a:cxn>
                <a:cxn ang="0">
                  <a:pos x="218" y="676"/>
                </a:cxn>
                <a:cxn ang="0">
                  <a:pos x="224" y="592"/>
                </a:cxn>
                <a:cxn ang="0">
                  <a:pos x="224" y="554"/>
                </a:cxn>
                <a:cxn ang="0">
                  <a:pos x="222" y="520"/>
                </a:cxn>
                <a:cxn ang="0">
                  <a:pos x="180" y="398"/>
                </a:cxn>
                <a:cxn ang="0">
                  <a:pos x="128" y="276"/>
                </a:cxn>
                <a:cxn ang="0">
                  <a:pos x="96" y="202"/>
                </a:cxn>
                <a:cxn ang="0">
                  <a:pos x="80" y="158"/>
                </a:cxn>
                <a:cxn ang="0">
                  <a:pos x="24" y="150"/>
                </a:cxn>
                <a:cxn ang="0">
                  <a:pos x="142" y="46"/>
                </a:cxn>
                <a:cxn ang="0">
                  <a:pos x="140" y="122"/>
                </a:cxn>
                <a:cxn ang="0">
                  <a:pos x="148" y="186"/>
                </a:cxn>
                <a:cxn ang="0">
                  <a:pos x="194" y="318"/>
                </a:cxn>
                <a:cxn ang="0">
                  <a:pos x="218" y="418"/>
                </a:cxn>
                <a:cxn ang="0">
                  <a:pos x="236" y="466"/>
                </a:cxn>
                <a:cxn ang="0">
                  <a:pos x="262" y="494"/>
                </a:cxn>
                <a:cxn ang="0">
                  <a:pos x="304" y="468"/>
                </a:cxn>
                <a:cxn ang="0">
                  <a:pos x="344" y="426"/>
                </a:cxn>
                <a:cxn ang="0">
                  <a:pos x="452" y="304"/>
                </a:cxn>
                <a:cxn ang="0">
                  <a:pos x="512" y="218"/>
                </a:cxn>
                <a:cxn ang="0">
                  <a:pos x="576" y="142"/>
                </a:cxn>
                <a:cxn ang="0">
                  <a:pos x="608" y="86"/>
                </a:cxn>
                <a:cxn ang="0">
                  <a:pos x="618" y="0"/>
                </a:cxn>
                <a:cxn ang="0">
                  <a:pos x="660" y="226"/>
                </a:cxn>
                <a:cxn ang="0">
                  <a:pos x="608" y="166"/>
                </a:cxn>
                <a:cxn ang="0">
                  <a:pos x="568" y="210"/>
                </a:cxn>
                <a:cxn ang="0">
                  <a:pos x="504" y="294"/>
                </a:cxn>
                <a:cxn ang="0">
                  <a:pos x="424" y="394"/>
                </a:cxn>
                <a:cxn ang="0">
                  <a:pos x="362" y="472"/>
                </a:cxn>
                <a:cxn ang="0">
                  <a:pos x="290" y="548"/>
                </a:cxn>
                <a:cxn ang="0">
                  <a:pos x="256" y="644"/>
                </a:cxn>
                <a:cxn ang="0">
                  <a:pos x="250" y="698"/>
                </a:cxn>
                <a:cxn ang="0">
                  <a:pos x="246" y="778"/>
                </a:cxn>
                <a:cxn ang="0">
                  <a:pos x="260" y="890"/>
                </a:cxn>
                <a:cxn ang="0">
                  <a:pos x="276" y="982"/>
                </a:cxn>
                <a:cxn ang="0">
                  <a:pos x="284" y="1054"/>
                </a:cxn>
                <a:cxn ang="0">
                  <a:pos x="290" y="1090"/>
                </a:cxn>
                <a:cxn ang="0">
                  <a:pos x="292" y="1146"/>
                </a:cxn>
                <a:cxn ang="0">
                  <a:pos x="300" y="1198"/>
                </a:cxn>
                <a:cxn ang="0">
                  <a:pos x="304" y="1254"/>
                </a:cxn>
                <a:cxn ang="0">
                  <a:pos x="304" y="1302"/>
                </a:cxn>
                <a:cxn ang="0">
                  <a:pos x="300" y="1394"/>
                </a:cxn>
                <a:cxn ang="0">
                  <a:pos x="290" y="1564"/>
                </a:cxn>
                <a:cxn ang="0">
                  <a:pos x="286" y="1926"/>
                </a:cxn>
                <a:cxn ang="0">
                  <a:pos x="276" y="1948"/>
                </a:cxn>
                <a:cxn ang="0">
                  <a:pos x="234" y="1962"/>
                </a:cxn>
                <a:cxn ang="0">
                  <a:pos x="176" y="1970"/>
                </a:cxn>
                <a:cxn ang="0">
                  <a:pos x="116" y="1972"/>
                </a:cxn>
                <a:cxn ang="0">
                  <a:pos x="58" y="1964"/>
                </a:cxn>
                <a:cxn ang="0">
                  <a:pos x="10" y="1950"/>
                </a:cxn>
              </a:cxnLst>
              <a:rect l="0" t="0" r="r" b="b"/>
              <a:pathLst>
                <a:path w="661" h="1973">
                  <a:moveTo>
                    <a:pt x="10" y="1950"/>
                  </a:moveTo>
                  <a:lnTo>
                    <a:pt x="0" y="1926"/>
                  </a:lnTo>
                  <a:lnTo>
                    <a:pt x="24" y="1626"/>
                  </a:lnTo>
                  <a:lnTo>
                    <a:pt x="56" y="1314"/>
                  </a:lnTo>
                  <a:lnTo>
                    <a:pt x="72" y="1214"/>
                  </a:lnTo>
                  <a:lnTo>
                    <a:pt x="104" y="1102"/>
                  </a:lnTo>
                  <a:lnTo>
                    <a:pt x="134" y="1008"/>
                  </a:lnTo>
                  <a:lnTo>
                    <a:pt x="164" y="934"/>
                  </a:lnTo>
                  <a:lnTo>
                    <a:pt x="194" y="832"/>
                  </a:lnTo>
                  <a:lnTo>
                    <a:pt x="218" y="676"/>
                  </a:lnTo>
                  <a:lnTo>
                    <a:pt x="224" y="592"/>
                  </a:lnTo>
                  <a:lnTo>
                    <a:pt x="224" y="554"/>
                  </a:lnTo>
                  <a:lnTo>
                    <a:pt x="222" y="520"/>
                  </a:lnTo>
                  <a:lnTo>
                    <a:pt x="180" y="398"/>
                  </a:lnTo>
                  <a:lnTo>
                    <a:pt x="128" y="276"/>
                  </a:lnTo>
                  <a:lnTo>
                    <a:pt x="96" y="202"/>
                  </a:lnTo>
                  <a:lnTo>
                    <a:pt x="80" y="158"/>
                  </a:lnTo>
                  <a:lnTo>
                    <a:pt x="24" y="150"/>
                  </a:lnTo>
                  <a:lnTo>
                    <a:pt x="142" y="46"/>
                  </a:lnTo>
                  <a:lnTo>
                    <a:pt x="140" y="122"/>
                  </a:lnTo>
                  <a:lnTo>
                    <a:pt x="148" y="186"/>
                  </a:lnTo>
                  <a:lnTo>
                    <a:pt x="194" y="318"/>
                  </a:lnTo>
                  <a:lnTo>
                    <a:pt x="218" y="418"/>
                  </a:lnTo>
                  <a:lnTo>
                    <a:pt x="236" y="466"/>
                  </a:lnTo>
                  <a:lnTo>
                    <a:pt x="262" y="494"/>
                  </a:lnTo>
                  <a:lnTo>
                    <a:pt x="304" y="468"/>
                  </a:lnTo>
                  <a:lnTo>
                    <a:pt x="344" y="426"/>
                  </a:lnTo>
                  <a:lnTo>
                    <a:pt x="452" y="304"/>
                  </a:lnTo>
                  <a:lnTo>
                    <a:pt x="512" y="218"/>
                  </a:lnTo>
                  <a:lnTo>
                    <a:pt x="576" y="142"/>
                  </a:lnTo>
                  <a:lnTo>
                    <a:pt x="608" y="86"/>
                  </a:lnTo>
                  <a:lnTo>
                    <a:pt x="618" y="0"/>
                  </a:lnTo>
                  <a:lnTo>
                    <a:pt x="660" y="226"/>
                  </a:lnTo>
                  <a:lnTo>
                    <a:pt x="608" y="166"/>
                  </a:lnTo>
                  <a:lnTo>
                    <a:pt x="568" y="210"/>
                  </a:lnTo>
                  <a:lnTo>
                    <a:pt x="504" y="294"/>
                  </a:lnTo>
                  <a:lnTo>
                    <a:pt x="424" y="394"/>
                  </a:lnTo>
                  <a:lnTo>
                    <a:pt x="362" y="472"/>
                  </a:lnTo>
                  <a:lnTo>
                    <a:pt x="290" y="548"/>
                  </a:lnTo>
                  <a:lnTo>
                    <a:pt x="256" y="644"/>
                  </a:lnTo>
                  <a:lnTo>
                    <a:pt x="250" y="698"/>
                  </a:lnTo>
                  <a:lnTo>
                    <a:pt x="246" y="778"/>
                  </a:lnTo>
                  <a:lnTo>
                    <a:pt x="260" y="890"/>
                  </a:lnTo>
                  <a:lnTo>
                    <a:pt x="276" y="982"/>
                  </a:lnTo>
                  <a:lnTo>
                    <a:pt x="284" y="1054"/>
                  </a:lnTo>
                  <a:lnTo>
                    <a:pt x="290" y="1090"/>
                  </a:lnTo>
                  <a:lnTo>
                    <a:pt x="292" y="1146"/>
                  </a:lnTo>
                  <a:lnTo>
                    <a:pt x="300" y="1198"/>
                  </a:lnTo>
                  <a:lnTo>
                    <a:pt x="304" y="1254"/>
                  </a:lnTo>
                  <a:lnTo>
                    <a:pt x="304" y="1302"/>
                  </a:lnTo>
                  <a:lnTo>
                    <a:pt x="300" y="1394"/>
                  </a:lnTo>
                  <a:lnTo>
                    <a:pt x="290" y="1564"/>
                  </a:lnTo>
                  <a:lnTo>
                    <a:pt x="286" y="1926"/>
                  </a:lnTo>
                  <a:lnTo>
                    <a:pt x="276" y="1948"/>
                  </a:lnTo>
                  <a:lnTo>
                    <a:pt x="234" y="1962"/>
                  </a:lnTo>
                  <a:lnTo>
                    <a:pt x="176" y="1970"/>
                  </a:lnTo>
                  <a:lnTo>
                    <a:pt x="116" y="1972"/>
                  </a:lnTo>
                  <a:lnTo>
                    <a:pt x="58" y="1964"/>
                  </a:lnTo>
                  <a:lnTo>
                    <a:pt x="10" y="1950"/>
                  </a:lnTo>
                </a:path>
              </a:pathLst>
            </a:custGeom>
            <a:solidFill>
              <a:srgbClr val="A5A5A5"/>
            </a:solidFill>
            <a:ln w="12700" cap="rnd" cmpd="sng">
              <a:noFill/>
              <a:prstDash val="solid"/>
              <a:round/>
              <a:headEnd type="none" w="med" len="med"/>
              <a:tailEnd type="none" w="med" len="med"/>
            </a:ln>
            <a:effectLst/>
          </p:spPr>
          <p:txBody>
            <a:bodyPr/>
            <a:lstStyle/>
            <a:p>
              <a:endParaRPr lang="nb-NO">
                <a:solidFill>
                  <a:srgbClr val="FFFF00"/>
                </a:solidFill>
              </a:endParaRPr>
            </a:p>
          </p:txBody>
        </p:sp>
        <p:sp>
          <p:nvSpPr>
            <p:cNvPr id="16" name="Line 14"/>
            <p:cNvSpPr>
              <a:spLocks noChangeShapeType="1"/>
            </p:cNvSpPr>
            <p:nvPr/>
          </p:nvSpPr>
          <p:spPr bwMode="auto">
            <a:xfrm>
              <a:off x="6157913" y="3160713"/>
              <a:ext cx="219075" cy="1809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17" name="Line 15"/>
            <p:cNvSpPr>
              <a:spLocks noChangeShapeType="1"/>
            </p:cNvSpPr>
            <p:nvPr/>
          </p:nvSpPr>
          <p:spPr bwMode="auto">
            <a:xfrm>
              <a:off x="6113463" y="3211513"/>
              <a:ext cx="285750" cy="1778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18" name="Line 16"/>
            <p:cNvSpPr>
              <a:spLocks noChangeShapeType="1"/>
            </p:cNvSpPr>
            <p:nvPr/>
          </p:nvSpPr>
          <p:spPr bwMode="auto">
            <a:xfrm>
              <a:off x="6078538" y="3259138"/>
              <a:ext cx="339725" cy="1873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19" name="Line 17"/>
            <p:cNvSpPr>
              <a:spLocks noChangeShapeType="1"/>
            </p:cNvSpPr>
            <p:nvPr/>
          </p:nvSpPr>
          <p:spPr bwMode="auto">
            <a:xfrm>
              <a:off x="6049963" y="3297238"/>
              <a:ext cx="393700" cy="2032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20" name="Line 18"/>
            <p:cNvSpPr>
              <a:spLocks noChangeShapeType="1"/>
            </p:cNvSpPr>
            <p:nvPr/>
          </p:nvSpPr>
          <p:spPr bwMode="auto">
            <a:xfrm>
              <a:off x="6024563" y="3344863"/>
              <a:ext cx="428625" cy="2032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21" name="Line 19"/>
            <p:cNvSpPr>
              <a:spLocks noChangeShapeType="1"/>
            </p:cNvSpPr>
            <p:nvPr/>
          </p:nvSpPr>
          <p:spPr bwMode="auto">
            <a:xfrm>
              <a:off x="6186488" y="3119438"/>
              <a:ext cx="155575" cy="1365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22" name="Line 20"/>
            <p:cNvSpPr>
              <a:spLocks noChangeShapeType="1"/>
            </p:cNvSpPr>
            <p:nvPr/>
          </p:nvSpPr>
          <p:spPr bwMode="auto">
            <a:xfrm flipH="1">
              <a:off x="6910388" y="3179763"/>
              <a:ext cx="234950" cy="1587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23" name="Line 21"/>
            <p:cNvSpPr>
              <a:spLocks noChangeShapeType="1"/>
            </p:cNvSpPr>
            <p:nvPr/>
          </p:nvSpPr>
          <p:spPr bwMode="auto">
            <a:xfrm flipH="1">
              <a:off x="6872288" y="3230563"/>
              <a:ext cx="276225" cy="1555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24" name="Line 22"/>
            <p:cNvSpPr>
              <a:spLocks noChangeShapeType="1"/>
            </p:cNvSpPr>
            <p:nvPr/>
          </p:nvSpPr>
          <p:spPr bwMode="auto">
            <a:xfrm flipH="1">
              <a:off x="6840538" y="3287713"/>
              <a:ext cx="317500" cy="1397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25" name="Line 23"/>
            <p:cNvSpPr>
              <a:spLocks noChangeShapeType="1"/>
            </p:cNvSpPr>
            <p:nvPr/>
          </p:nvSpPr>
          <p:spPr bwMode="auto">
            <a:xfrm flipH="1">
              <a:off x="6802438" y="3332163"/>
              <a:ext cx="355600" cy="1397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26" name="Line 24"/>
            <p:cNvSpPr>
              <a:spLocks noChangeShapeType="1"/>
            </p:cNvSpPr>
            <p:nvPr/>
          </p:nvSpPr>
          <p:spPr bwMode="auto">
            <a:xfrm flipH="1">
              <a:off x="6754813" y="3376613"/>
              <a:ext cx="409575" cy="1555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27" name="Line 25"/>
            <p:cNvSpPr>
              <a:spLocks noChangeShapeType="1"/>
            </p:cNvSpPr>
            <p:nvPr/>
          </p:nvSpPr>
          <p:spPr bwMode="auto">
            <a:xfrm flipH="1">
              <a:off x="6961188" y="3106738"/>
              <a:ext cx="168275" cy="1619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28" name="Line 26"/>
            <p:cNvSpPr>
              <a:spLocks noChangeShapeType="1"/>
            </p:cNvSpPr>
            <p:nvPr/>
          </p:nvSpPr>
          <p:spPr bwMode="auto">
            <a:xfrm>
              <a:off x="6113463" y="3446463"/>
              <a:ext cx="371475" cy="1460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29" name="Line 27"/>
            <p:cNvSpPr>
              <a:spLocks noChangeShapeType="1"/>
            </p:cNvSpPr>
            <p:nvPr/>
          </p:nvSpPr>
          <p:spPr bwMode="auto">
            <a:xfrm flipV="1">
              <a:off x="6586538" y="3684588"/>
              <a:ext cx="219075" cy="381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0" name="Line 28"/>
            <p:cNvSpPr>
              <a:spLocks noChangeShapeType="1"/>
            </p:cNvSpPr>
            <p:nvPr/>
          </p:nvSpPr>
          <p:spPr bwMode="auto">
            <a:xfrm flipV="1">
              <a:off x="6608763" y="3643313"/>
              <a:ext cx="250825" cy="444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1" name="Line 29"/>
            <p:cNvSpPr>
              <a:spLocks noChangeShapeType="1"/>
            </p:cNvSpPr>
            <p:nvPr/>
          </p:nvSpPr>
          <p:spPr bwMode="auto">
            <a:xfrm flipV="1">
              <a:off x="6640513" y="3589338"/>
              <a:ext cx="298450" cy="666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2" name="Line 30"/>
            <p:cNvSpPr>
              <a:spLocks noChangeShapeType="1"/>
            </p:cNvSpPr>
            <p:nvPr/>
          </p:nvSpPr>
          <p:spPr bwMode="auto">
            <a:xfrm flipV="1">
              <a:off x="6662738" y="3522663"/>
              <a:ext cx="355600" cy="984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3" name="Line 31"/>
            <p:cNvSpPr>
              <a:spLocks noChangeShapeType="1"/>
            </p:cNvSpPr>
            <p:nvPr/>
          </p:nvSpPr>
          <p:spPr bwMode="auto">
            <a:xfrm flipV="1">
              <a:off x="6710363" y="3452813"/>
              <a:ext cx="377825" cy="1270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4" name="Line 32"/>
            <p:cNvSpPr>
              <a:spLocks noChangeShapeType="1"/>
            </p:cNvSpPr>
            <p:nvPr/>
          </p:nvSpPr>
          <p:spPr bwMode="auto">
            <a:xfrm flipV="1">
              <a:off x="6583363" y="3729038"/>
              <a:ext cx="171450" cy="254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5" name="Line 33"/>
            <p:cNvSpPr>
              <a:spLocks noChangeShapeType="1"/>
            </p:cNvSpPr>
            <p:nvPr/>
          </p:nvSpPr>
          <p:spPr bwMode="auto">
            <a:xfrm>
              <a:off x="6176963" y="3503613"/>
              <a:ext cx="311150" cy="1270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6" name="Line 34"/>
            <p:cNvSpPr>
              <a:spLocks noChangeShapeType="1"/>
            </p:cNvSpPr>
            <p:nvPr/>
          </p:nvSpPr>
          <p:spPr bwMode="auto">
            <a:xfrm>
              <a:off x="6243638" y="3576638"/>
              <a:ext cx="254000" cy="1047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7" name="Line 35"/>
            <p:cNvSpPr>
              <a:spLocks noChangeShapeType="1"/>
            </p:cNvSpPr>
            <p:nvPr/>
          </p:nvSpPr>
          <p:spPr bwMode="auto">
            <a:xfrm>
              <a:off x="6284913" y="3640138"/>
              <a:ext cx="212725" cy="889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8" name="Line 36"/>
            <p:cNvSpPr>
              <a:spLocks noChangeShapeType="1"/>
            </p:cNvSpPr>
            <p:nvPr/>
          </p:nvSpPr>
          <p:spPr bwMode="auto">
            <a:xfrm>
              <a:off x="6451600" y="2884488"/>
              <a:ext cx="442913" cy="3238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39" name="Line 37"/>
            <p:cNvSpPr>
              <a:spLocks noChangeShapeType="1"/>
            </p:cNvSpPr>
            <p:nvPr/>
          </p:nvSpPr>
          <p:spPr bwMode="auto">
            <a:xfrm>
              <a:off x="6383338" y="2935288"/>
              <a:ext cx="481013" cy="306388"/>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40" name="Line 38"/>
            <p:cNvSpPr>
              <a:spLocks noChangeShapeType="1"/>
            </p:cNvSpPr>
            <p:nvPr/>
          </p:nvSpPr>
          <p:spPr bwMode="auto">
            <a:xfrm>
              <a:off x="6386513" y="3011488"/>
              <a:ext cx="449263" cy="2635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41" name="Line 39"/>
            <p:cNvSpPr>
              <a:spLocks noChangeShapeType="1"/>
            </p:cNvSpPr>
            <p:nvPr/>
          </p:nvSpPr>
          <p:spPr bwMode="auto">
            <a:xfrm>
              <a:off x="6386513" y="3087688"/>
              <a:ext cx="427038" cy="2270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42" name="Line 40"/>
            <p:cNvSpPr>
              <a:spLocks noChangeShapeType="1"/>
            </p:cNvSpPr>
            <p:nvPr/>
          </p:nvSpPr>
          <p:spPr bwMode="auto">
            <a:xfrm>
              <a:off x="6389688" y="3154363"/>
              <a:ext cx="428625" cy="2032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43" name="Line 41"/>
            <p:cNvSpPr>
              <a:spLocks noChangeShapeType="1"/>
            </p:cNvSpPr>
            <p:nvPr/>
          </p:nvSpPr>
          <p:spPr bwMode="auto">
            <a:xfrm>
              <a:off x="6503988" y="2838450"/>
              <a:ext cx="412750" cy="3413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44" name="Line 42"/>
            <p:cNvSpPr>
              <a:spLocks noChangeShapeType="1"/>
            </p:cNvSpPr>
            <p:nvPr/>
          </p:nvSpPr>
          <p:spPr bwMode="auto">
            <a:xfrm>
              <a:off x="6421438" y="3236913"/>
              <a:ext cx="371475" cy="1460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45" name="Line 43"/>
            <p:cNvSpPr>
              <a:spLocks noChangeShapeType="1"/>
            </p:cNvSpPr>
            <p:nvPr/>
          </p:nvSpPr>
          <p:spPr bwMode="auto">
            <a:xfrm>
              <a:off x="6437313" y="3289300"/>
              <a:ext cx="311150" cy="1270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46" name="Line 44"/>
            <p:cNvSpPr>
              <a:spLocks noChangeShapeType="1"/>
            </p:cNvSpPr>
            <p:nvPr/>
          </p:nvSpPr>
          <p:spPr bwMode="auto">
            <a:xfrm>
              <a:off x="6465888" y="3348038"/>
              <a:ext cx="254000" cy="1047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47" name="Line 45"/>
            <p:cNvSpPr>
              <a:spLocks noChangeShapeType="1"/>
            </p:cNvSpPr>
            <p:nvPr/>
          </p:nvSpPr>
          <p:spPr bwMode="auto">
            <a:xfrm>
              <a:off x="6469063" y="3397250"/>
              <a:ext cx="212725" cy="889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48" name="Line 46"/>
            <p:cNvSpPr>
              <a:spLocks noChangeShapeType="1"/>
            </p:cNvSpPr>
            <p:nvPr/>
          </p:nvSpPr>
          <p:spPr bwMode="auto">
            <a:xfrm>
              <a:off x="6853238" y="2613025"/>
              <a:ext cx="219075" cy="1809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49" name="Line 47"/>
            <p:cNvSpPr>
              <a:spLocks noChangeShapeType="1"/>
            </p:cNvSpPr>
            <p:nvPr/>
          </p:nvSpPr>
          <p:spPr bwMode="auto">
            <a:xfrm>
              <a:off x="6804025" y="2630488"/>
              <a:ext cx="285750" cy="2349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50" name="Line 48"/>
            <p:cNvSpPr>
              <a:spLocks noChangeShapeType="1"/>
            </p:cNvSpPr>
            <p:nvPr/>
          </p:nvSpPr>
          <p:spPr bwMode="auto">
            <a:xfrm>
              <a:off x="6759575" y="2649538"/>
              <a:ext cx="339725" cy="306388"/>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51" name="Line 49"/>
            <p:cNvSpPr>
              <a:spLocks noChangeShapeType="1"/>
            </p:cNvSpPr>
            <p:nvPr/>
          </p:nvSpPr>
          <p:spPr bwMode="auto">
            <a:xfrm>
              <a:off x="6721475" y="2682875"/>
              <a:ext cx="346075" cy="3032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52" name="Line 50"/>
            <p:cNvSpPr>
              <a:spLocks noChangeShapeType="1"/>
            </p:cNvSpPr>
            <p:nvPr/>
          </p:nvSpPr>
          <p:spPr bwMode="auto">
            <a:xfrm>
              <a:off x="6677025" y="2716213"/>
              <a:ext cx="376238" cy="3175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53" name="Line 51"/>
            <p:cNvSpPr>
              <a:spLocks noChangeShapeType="1"/>
            </p:cNvSpPr>
            <p:nvPr/>
          </p:nvSpPr>
          <p:spPr bwMode="auto">
            <a:xfrm>
              <a:off x="6934200" y="2614613"/>
              <a:ext cx="98425" cy="9842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54" name="Line 52"/>
            <p:cNvSpPr>
              <a:spLocks noChangeShapeType="1"/>
            </p:cNvSpPr>
            <p:nvPr/>
          </p:nvSpPr>
          <p:spPr bwMode="auto">
            <a:xfrm>
              <a:off x="6632575" y="2741613"/>
              <a:ext cx="376238" cy="341313"/>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55" name="Line 53"/>
            <p:cNvSpPr>
              <a:spLocks noChangeShapeType="1"/>
            </p:cNvSpPr>
            <p:nvPr/>
          </p:nvSpPr>
          <p:spPr bwMode="auto">
            <a:xfrm>
              <a:off x="6581775" y="2765425"/>
              <a:ext cx="392113" cy="33655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56" name="Line 54"/>
            <p:cNvSpPr>
              <a:spLocks noChangeShapeType="1"/>
            </p:cNvSpPr>
            <p:nvPr/>
          </p:nvSpPr>
          <p:spPr bwMode="auto">
            <a:xfrm>
              <a:off x="6548438" y="2800350"/>
              <a:ext cx="392113" cy="333375"/>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57" name="Line 55"/>
            <p:cNvSpPr>
              <a:spLocks noChangeShapeType="1"/>
            </p:cNvSpPr>
            <p:nvPr/>
          </p:nvSpPr>
          <p:spPr bwMode="auto">
            <a:xfrm>
              <a:off x="6489700" y="3468688"/>
              <a:ext cx="136525" cy="50800"/>
            </a:xfrm>
            <a:prstGeom prst="line">
              <a:avLst/>
            </a:prstGeom>
            <a:noFill/>
            <a:ln w="9525">
              <a:solidFill>
                <a:schemeClr val="tx1"/>
              </a:solidFill>
              <a:prstDash val="sysDot"/>
              <a:round/>
              <a:headEnd/>
              <a:tailEnd/>
            </a:ln>
            <a:effectLst/>
          </p:spPr>
          <p:txBody>
            <a:bodyPr/>
            <a:lstStyle/>
            <a:p>
              <a:endParaRPr lang="nb-NO">
                <a:solidFill>
                  <a:srgbClr val="FFFF00"/>
                </a:solidFill>
              </a:endParaRPr>
            </a:p>
          </p:txBody>
        </p:sp>
        <p:sp>
          <p:nvSpPr>
            <p:cNvPr id="58" name="Oval 56"/>
            <p:cNvSpPr>
              <a:spLocks noChangeArrowheads="1"/>
            </p:cNvSpPr>
            <p:nvPr/>
          </p:nvSpPr>
          <p:spPr bwMode="auto">
            <a:xfrm>
              <a:off x="6410325" y="43926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59" name="Oval 57"/>
            <p:cNvSpPr>
              <a:spLocks noChangeArrowheads="1"/>
            </p:cNvSpPr>
            <p:nvPr/>
          </p:nvSpPr>
          <p:spPr bwMode="auto">
            <a:xfrm>
              <a:off x="6867525" y="2640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60" name="Oval 58"/>
            <p:cNvSpPr>
              <a:spLocks noChangeArrowheads="1"/>
            </p:cNvSpPr>
            <p:nvPr/>
          </p:nvSpPr>
          <p:spPr bwMode="auto">
            <a:xfrm>
              <a:off x="7019925" y="2792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61" name="Oval 59"/>
            <p:cNvSpPr>
              <a:spLocks noChangeArrowheads="1"/>
            </p:cNvSpPr>
            <p:nvPr/>
          </p:nvSpPr>
          <p:spPr bwMode="auto">
            <a:xfrm>
              <a:off x="6943725" y="3173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62" name="Oval 60"/>
            <p:cNvSpPr>
              <a:spLocks noChangeArrowheads="1"/>
            </p:cNvSpPr>
            <p:nvPr/>
          </p:nvSpPr>
          <p:spPr bwMode="auto">
            <a:xfrm>
              <a:off x="7096125" y="2411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63" name="Oval 61"/>
            <p:cNvSpPr>
              <a:spLocks noChangeArrowheads="1"/>
            </p:cNvSpPr>
            <p:nvPr/>
          </p:nvSpPr>
          <p:spPr bwMode="auto">
            <a:xfrm>
              <a:off x="6410325" y="3021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64" name="Oval 62"/>
            <p:cNvSpPr>
              <a:spLocks noChangeArrowheads="1"/>
            </p:cNvSpPr>
            <p:nvPr/>
          </p:nvSpPr>
          <p:spPr bwMode="auto">
            <a:xfrm>
              <a:off x="6181725" y="33258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65" name="Oval 63"/>
            <p:cNvSpPr>
              <a:spLocks noChangeArrowheads="1"/>
            </p:cNvSpPr>
            <p:nvPr/>
          </p:nvSpPr>
          <p:spPr bwMode="auto">
            <a:xfrm>
              <a:off x="6638925" y="35036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66" name="Oval 64"/>
            <p:cNvSpPr>
              <a:spLocks noChangeArrowheads="1"/>
            </p:cNvSpPr>
            <p:nvPr/>
          </p:nvSpPr>
          <p:spPr bwMode="auto">
            <a:xfrm>
              <a:off x="6410325" y="2792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67" name="Oval 65"/>
            <p:cNvSpPr>
              <a:spLocks noChangeArrowheads="1"/>
            </p:cNvSpPr>
            <p:nvPr/>
          </p:nvSpPr>
          <p:spPr bwMode="auto">
            <a:xfrm>
              <a:off x="6486525" y="27162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68" name="Oval 66"/>
            <p:cNvSpPr>
              <a:spLocks noChangeArrowheads="1"/>
            </p:cNvSpPr>
            <p:nvPr/>
          </p:nvSpPr>
          <p:spPr bwMode="auto">
            <a:xfrm>
              <a:off x="6562725" y="26781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69" name="Oval 67"/>
            <p:cNvSpPr>
              <a:spLocks noChangeArrowheads="1"/>
            </p:cNvSpPr>
            <p:nvPr/>
          </p:nvSpPr>
          <p:spPr bwMode="auto">
            <a:xfrm>
              <a:off x="6486525" y="48498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70" name="Oval 68"/>
            <p:cNvSpPr>
              <a:spLocks noChangeArrowheads="1"/>
            </p:cNvSpPr>
            <p:nvPr/>
          </p:nvSpPr>
          <p:spPr bwMode="auto">
            <a:xfrm>
              <a:off x="6486525" y="4545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71" name="Oval 69"/>
            <p:cNvSpPr>
              <a:spLocks noChangeArrowheads="1"/>
            </p:cNvSpPr>
            <p:nvPr/>
          </p:nvSpPr>
          <p:spPr bwMode="auto">
            <a:xfrm>
              <a:off x="6410325" y="46212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72" name="Oval 70"/>
            <p:cNvSpPr>
              <a:spLocks noChangeArrowheads="1"/>
            </p:cNvSpPr>
            <p:nvPr/>
          </p:nvSpPr>
          <p:spPr bwMode="auto">
            <a:xfrm>
              <a:off x="6334125" y="47736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73" name="Oval 71"/>
            <p:cNvSpPr>
              <a:spLocks noChangeArrowheads="1"/>
            </p:cNvSpPr>
            <p:nvPr/>
          </p:nvSpPr>
          <p:spPr bwMode="auto">
            <a:xfrm>
              <a:off x="6334125" y="54594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74" name="Oval 72"/>
            <p:cNvSpPr>
              <a:spLocks noChangeArrowheads="1"/>
            </p:cNvSpPr>
            <p:nvPr/>
          </p:nvSpPr>
          <p:spPr bwMode="auto">
            <a:xfrm>
              <a:off x="6410325" y="5307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sp>
          <p:nvSpPr>
            <p:cNvPr id="75" name="Oval 73"/>
            <p:cNvSpPr>
              <a:spLocks noChangeArrowheads="1"/>
            </p:cNvSpPr>
            <p:nvPr/>
          </p:nvSpPr>
          <p:spPr bwMode="auto">
            <a:xfrm>
              <a:off x="7324725" y="2259013"/>
              <a:ext cx="76200" cy="76200"/>
            </a:xfrm>
            <a:prstGeom prst="ellipse">
              <a:avLst/>
            </a:prstGeom>
            <a:solidFill>
              <a:schemeClr val="accent1"/>
            </a:solidFill>
            <a:ln w="9525">
              <a:solidFill>
                <a:schemeClr val="tx1"/>
              </a:solidFill>
              <a:round/>
              <a:headEnd/>
              <a:tailEnd/>
            </a:ln>
            <a:effectLst/>
          </p:spPr>
          <p:txBody>
            <a:bodyPr wrap="none" anchor="ctr"/>
            <a:lstStyle/>
            <a:p>
              <a:endParaRPr lang="nb-NO">
                <a:solidFill>
                  <a:srgbClr val="FFFF00"/>
                </a:solidFill>
              </a:endParaRP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nb-NO" smtClean="0"/>
              <a:t>Pathogenesis</a:t>
            </a:r>
          </a:p>
        </p:txBody>
      </p:sp>
      <p:sp>
        <p:nvSpPr>
          <p:cNvPr id="9219" name="Content Placeholder 2"/>
          <p:cNvSpPr>
            <a:spLocks noGrp="1"/>
          </p:cNvSpPr>
          <p:nvPr>
            <p:ph sz="half" idx="1"/>
          </p:nvPr>
        </p:nvSpPr>
        <p:spPr/>
        <p:txBody>
          <a:bodyPr/>
          <a:lstStyle/>
          <a:p>
            <a:pPr eaLnBrk="1" hangingPunct="1"/>
            <a:r>
              <a:rPr lang="nb-NO" dirty="0" err="1" smtClean="0"/>
              <a:t>Infectious</a:t>
            </a:r>
            <a:r>
              <a:rPr lang="nb-NO" dirty="0" smtClean="0"/>
              <a:t> agents</a:t>
            </a:r>
          </a:p>
          <a:p>
            <a:pPr lvl="1" eaLnBrk="1" hangingPunct="1"/>
            <a:r>
              <a:rPr lang="nb-NO" dirty="0" err="1" smtClean="0"/>
              <a:t>Endotoxins</a:t>
            </a:r>
            <a:endParaRPr lang="nb-NO" dirty="0" smtClean="0"/>
          </a:p>
          <a:p>
            <a:pPr lvl="1" eaLnBrk="1" hangingPunct="1"/>
            <a:r>
              <a:rPr lang="nb-NO" dirty="0" smtClean="0"/>
              <a:t>”</a:t>
            </a:r>
            <a:r>
              <a:rPr lang="nb-NO" dirty="0" err="1" smtClean="0"/>
              <a:t>Pathogen</a:t>
            </a:r>
            <a:r>
              <a:rPr lang="nb-NO" dirty="0" smtClean="0"/>
              <a:t> </a:t>
            </a:r>
            <a:r>
              <a:rPr lang="nb-NO" dirty="0" err="1" smtClean="0"/>
              <a:t>associated</a:t>
            </a:r>
            <a:r>
              <a:rPr lang="nb-NO" dirty="0" smtClean="0"/>
              <a:t> </a:t>
            </a:r>
            <a:r>
              <a:rPr lang="nb-NO" dirty="0" err="1" smtClean="0"/>
              <a:t>factors</a:t>
            </a:r>
            <a:r>
              <a:rPr lang="nb-NO" dirty="0" smtClean="0"/>
              <a:t>”</a:t>
            </a:r>
          </a:p>
          <a:p>
            <a:pPr lvl="1" eaLnBrk="1" hangingPunct="1"/>
            <a:r>
              <a:rPr lang="nb-NO" dirty="0" err="1" smtClean="0"/>
              <a:t>Cytokines</a:t>
            </a:r>
            <a:endParaRPr lang="nb-NO" dirty="0" smtClean="0"/>
          </a:p>
          <a:p>
            <a:pPr lvl="1" eaLnBrk="1" hangingPunct="1"/>
            <a:r>
              <a:rPr lang="nb-NO" dirty="0" smtClean="0"/>
              <a:t>Antigens</a:t>
            </a:r>
          </a:p>
          <a:p>
            <a:pPr lvl="1" eaLnBrk="1" hangingPunct="1"/>
            <a:r>
              <a:rPr lang="nb-NO" dirty="0" err="1" smtClean="0"/>
              <a:t>Viral</a:t>
            </a:r>
            <a:r>
              <a:rPr lang="nb-NO" dirty="0" smtClean="0"/>
              <a:t> agents</a:t>
            </a:r>
          </a:p>
          <a:p>
            <a:pPr eaLnBrk="1" hangingPunct="1"/>
            <a:r>
              <a:rPr lang="nb-NO" dirty="0" err="1" smtClean="0"/>
              <a:t>Other</a:t>
            </a:r>
            <a:r>
              <a:rPr lang="nb-NO" dirty="0" smtClean="0"/>
              <a:t> </a:t>
            </a:r>
            <a:r>
              <a:rPr lang="nb-NO" dirty="0" err="1" smtClean="0"/>
              <a:t>factors</a:t>
            </a:r>
            <a:endParaRPr lang="nb-NO" dirty="0" smtClean="0"/>
          </a:p>
          <a:p>
            <a:pPr lvl="1" eaLnBrk="1" hangingPunct="1"/>
            <a:r>
              <a:rPr lang="nb-NO" dirty="0" smtClean="0"/>
              <a:t>cellulose</a:t>
            </a:r>
          </a:p>
          <a:p>
            <a:pPr lvl="1" eaLnBrk="1" hangingPunct="1"/>
            <a:endParaRPr lang="nb-NO" dirty="0" smtClean="0"/>
          </a:p>
        </p:txBody>
      </p:sp>
      <p:sp>
        <p:nvSpPr>
          <p:cNvPr id="9220" name="Content Placeholder 3"/>
          <p:cNvSpPr>
            <a:spLocks noGrp="1"/>
          </p:cNvSpPr>
          <p:nvPr>
            <p:ph sz="half" idx="2"/>
          </p:nvPr>
        </p:nvSpPr>
        <p:spPr/>
        <p:txBody>
          <a:bodyPr/>
          <a:lstStyle/>
          <a:p>
            <a:pPr eaLnBrk="1" hangingPunct="1"/>
            <a:r>
              <a:rPr lang="nb-NO" smtClean="0"/>
              <a:t>Innate defense</a:t>
            </a:r>
          </a:p>
          <a:p>
            <a:pPr lvl="1" eaLnBrk="1" hangingPunct="1"/>
            <a:r>
              <a:rPr lang="nb-NO" smtClean="0"/>
              <a:t>Tlr’s</a:t>
            </a:r>
          </a:p>
          <a:p>
            <a:pPr lvl="1" eaLnBrk="1" hangingPunct="1"/>
            <a:r>
              <a:rPr lang="nb-NO" smtClean="0"/>
              <a:t>Complement cascade</a:t>
            </a:r>
          </a:p>
          <a:p>
            <a:pPr lvl="1" eaLnBrk="1" hangingPunct="1"/>
            <a:r>
              <a:rPr lang="nb-NO" smtClean="0"/>
              <a:t>Killer and phagocyting cells</a:t>
            </a:r>
          </a:p>
          <a:p>
            <a:pPr eaLnBrk="1" hangingPunct="1"/>
            <a:r>
              <a:rPr lang="nb-NO" smtClean="0"/>
              <a:t>Adaptive immune defense</a:t>
            </a:r>
          </a:p>
          <a:p>
            <a:pPr lvl="1" eaLnBrk="1" hangingPunct="1"/>
            <a:r>
              <a:rPr lang="nb-NO" smtClean="0"/>
              <a:t>Antigen-presentation</a:t>
            </a:r>
          </a:p>
          <a:p>
            <a:pPr lvl="1" eaLnBrk="1" hangingPunct="1"/>
            <a:r>
              <a:rPr lang="nb-NO" smtClean="0"/>
              <a:t>Humoral</a:t>
            </a:r>
          </a:p>
          <a:p>
            <a:pPr lvl="1" eaLnBrk="1" hangingPunct="1"/>
            <a:r>
              <a:rPr lang="nb-NO" smtClean="0"/>
              <a:t>Cellular</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reeform 2"/>
          <p:cNvSpPr>
            <a:spLocks/>
          </p:cNvSpPr>
          <p:nvPr/>
        </p:nvSpPr>
        <p:spPr bwMode="auto">
          <a:xfrm>
            <a:off x="3000375" y="1109663"/>
            <a:ext cx="2944813" cy="4232275"/>
          </a:xfrm>
          <a:custGeom>
            <a:avLst/>
            <a:gdLst/>
            <a:ahLst/>
            <a:cxnLst>
              <a:cxn ang="0">
                <a:pos x="198" y="2307"/>
              </a:cxn>
              <a:cxn ang="0">
                <a:pos x="289" y="1963"/>
              </a:cxn>
              <a:cxn ang="0">
                <a:pos x="325" y="1806"/>
              </a:cxn>
              <a:cxn ang="0">
                <a:pos x="313" y="1701"/>
              </a:cxn>
              <a:cxn ang="0">
                <a:pos x="255" y="1560"/>
              </a:cxn>
              <a:cxn ang="0">
                <a:pos x="124" y="1326"/>
              </a:cxn>
              <a:cxn ang="0">
                <a:pos x="28" y="1053"/>
              </a:cxn>
              <a:cxn ang="0">
                <a:pos x="9" y="702"/>
              </a:cxn>
              <a:cxn ang="0">
                <a:pos x="126" y="452"/>
              </a:cxn>
              <a:cxn ang="0">
                <a:pos x="282" y="297"/>
              </a:cxn>
              <a:cxn ang="0">
                <a:pos x="462" y="165"/>
              </a:cxn>
              <a:cxn ang="0">
                <a:pos x="751" y="21"/>
              </a:cxn>
              <a:cxn ang="0">
                <a:pos x="1086" y="21"/>
              </a:cxn>
              <a:cxn ang="0">
                <a:pos x="1326" y="116"/>
              </a:cxn>
              <a:cxn ang="0">
                <a:pos x="1509" y="228"/>
              </a:cxn>
              <a:cxn ang="0">
                <a:pos x="1630" y="438"/>
              </a:cxn>
              <a:cxn ang="0">
                <a:pos x="1736" y="663"/>
              </a:cxn>
              <a:cxn ang="0">
                <a:pos x="1791" y="846"/>
              </a:cxn>
              <a:cxn ang="0">
                <a:pos x="1854" y="1125"/>
              </a:cxn>
              <a:cxn ang="0">
                <a:pos x="1849" y="1268"/>
              </a:cxn>
              <a:cxn ang="0">
                <a:pos x="1785" y="1416"/>
              </a:cxn>
              <a:cxn ang="0">
                <a:pos x="1666" y="1569"/>
              </a:cxn>
              <a:cxn ang="0">
                <a:pos x="1560" y="1650"/>
              </a:cxn>
              <a:cxn ang="0">
                <a:pos x="1423" y="1720"/>
              </a:cxn>
              <a:cxn ang="0">
                <a:pos x="1252" y="1771"/>
              </a:cxn>
              <a:cxn ang="0">
                <a:pos x="1113" y="1857"/>
              </a:cxn>
              <a:cxn ang="0">
                <a:pos x="1045" y="1994"/>
              </a:cxn>
              <a:cxn ang="0">
                <a:pos x="1031" y="2190"/>
              </a:cxn>
              <a:cxn ang="0">
                <a:pos x="1053" y="2424"/>
              </a:cxn>
              <a:cxn ang="0">
                <a:pos x="1093" y="2665"/>
              </a:cxn>
              <a:cxn ang="0">
                <a:pos x="890" y="2580"/>
              </a:cxn>
              <a:cxn ang="0">
                <a:pos x="609" y="2550"/>
              </a:cxn>
              <a:cxn ang="0">
                <a:pos x="537" y="2551"/>
              </a:cxn>
              <a:cxn ang="0">
                <a:pos x="329" y="2579"/>
              </a:cxn>
              <a:cxn ang="0">
                <a:pos x="127" y="2665"/>
              </a:cxn>
            </a:cxnLst>
            <a:rect l="0" t="0" r="r" b="b"/>
            <a:pathLst>
              <a:path w="1855" h="2666">
                <a:moveTo>
                  <a:pt x="127" y="2665"/>
                </a:moveTo>
                <a:lnTo>
                  <a:pt x="198" y="2307"/>
                </a:lnTo>
                <a:lnTo>
                  <a:pt x="252" y="2080"/>
                </a:lnTo>
                <a:lnTo>
                  <a:pt x="289" y="1963"/>
                </a:lnTo>
                <a:lnTo>
                  <a:pt x="317" y="1866"/>
                </a:lnTo>
                <a:lnTo>
                  <a:pt x="325" y="1806"/>
                </a:lnTo>
                <a:lnTo>
                  <a:pt x="321" y="1757"/>
                </a:lnTo>
                <a:lnTo>
                  <a:pt x="313" y="1701"/>
                </a:lnTo>
                <a:lnTo>
                  <a:pt x="289" y="1635"/>
                </a:lnTo>
                <a:lnTo>
                  <a:pt x="255" y="1560"/>
                </a:lnTo>
                <a:lnTo>
                  <a:pt x="186" y="1446"/>
                </a:lnTo>
                <a:lnTo>
                  <a:pt x="124" y="1326"/>
                </a:lnTo>
                <a:lnTo>
                  <a:pt x="79" y="1221"/>
                </a:lnTo>
                <a:lnTo>
                  <a:pt x="28" y="1053"/>
                </a:lnTo>
                <a:lnTo>
                  <a:pt x="0" y="897"/>
                </a:lnTo>
                <a:lnTo>
                  <a:pt x="9" y="702"/>
                </a:lnTo>
                <a:lnTo>
                  <a:pt x="60" y="552"/>
                </a:lnTo>
                <a:lnTo>
                  <a:pt x="126" y="452"/>
                </a:lnTo>
                <a:lnTo>
                  <a:pt x="198" y="375"/>
                </a:lnTo>
                <a:lnTo>
                  <a:pt x="282" y="297"/>
                </a:lnTo>
                <a:lnTo>
                  <a:pt x="366" y="234"/>
                </a:lnTo>
                <a:lnTo>
                  <a:pt x="462" y="165"/>
                </a:lnTo>
                <a:lnTo>
                  <a:pt x="612" y="88"/>
                </a:lnTo>
                <a:lnTo>
                  <a:pt x="751" y="21"/>
                </a:lnTo>
                <a:lnTo>
                  <a:pt x="906" y="0"/>
                </a:lnTo>
                <a:lnTo>
                  <a:pt x="1086" y="21"/>
                </a:lnTo>
                <a:lnTo>
                  <a:pt x="1230" y="69"/>
                </a:lnTo>
                <a:lnTo>
                  <a:pt x="1326" y="116"/>
                </a:lnTo>
                <a:lnTo>
                  <a:pt x="1413" y="150"/>
                </a:lnTo>
                <a:lnTo>
                  <a:pt x="1509" y="228"/>
                </a:lnTo>
                <a:lnTo>
                  <a:pt x="1565" y="309"/>
                </a:lnTo>
                <a:lnTo>
                  <a:pt x="1630" y="438"/>
                </a:lnTo>
                <a:lnTo>
                  <a:pt x="1688" y="552"/>
                </a:lnTo>
                <a:lnTo>
                  <a:pt x="1736" y="663"/>
                </a:lnTo>
                <a:lnTo>
                  <a:pt x="1758" y="741"/>
                </a:lnTo>
                <a:lnTo>
                  <a:pt x="1791" y="846"/>
                </a:lnTo>
                <a:lnTo>
                  <a:pt x="1833" y="996"/>
                </a:lnTo>
                <a:lnTo>
                  <a:pt x="1854" y="1125"/>
                </a:lnTo>
                <a:lnTo>
                  <a:pt x="1854" y="1173"/>
                </a:lnTo>
                <a:lnTo>
                  <a:pt x="1849" y="1268"/>
                </a:lnTo>
                <a:lnTo>
                  <a:pt x="1821" y="1347"/>
                </a:lnTo>
                <a:lnTo>
                  <a:pt x="1785" y="1416"/>
                </a:lnTo>
                <a:lnTo>
                  <a:pt x="1716" y="1516"/>
                </a:lnTo>
                <a:lnTo>
                  <a:pt x="1666" y="1569"/>
                </a:lnTo>
                <a:lnTo>
                  <a:pt x="1618" y="1611"/>
                </a:lnTo>
                <a:lnTo>
                  <a:pt x="1560" y="1650"/>
                </a:lnTo>
                <a:lnTo>
                  <a:pt x="1505" y="1683"/>
                </a:lnTo>
                <a:lnTo>
                  <a:pt x="1423" y="1720"/>
                </a:lnTo>
                <a:lnTo>
                  <a:pt x="1326" y="1748"/>
                </a:lnTo>
                <a:lnTo>
                  <a:pt x="1252" y="1771"/>
                </a:lnTo>
                <a:lnTo>
                  <a:pt x="1161" y="1815"/>
                </a:lnTo>
                <a:lnTo>
                  <a:pt x="1113" y="1857"/>
                </a:lnTo>
                <a:lnTo>
                  <a:pt x="1069" y="1920"/>
                </a:lnTo>
                <a:lnTo>
                  <a:pt x="1045" y="1994"/>
                </a:lnTo>
                <a:lnTo>
                  <a:pt x="1035" y="2099"/>
                </a:lnTo>
                <a:lnTo>
                  <a:pt x="1031" y="2190"/>
                </a:lnTo>
                <a:lnTo>
                  <a:pt x="1034" y="2271"/>
                </a:lnTo>
                <a:lnTo>
                  <a:pt x="1053" y="2424"/>
                </a:lnTo>
                <a:lnTo>
                  <a:pt x="1074" y="2559"/>
                </a:lnTo>
                <a:lnTo>
                  <a:pt x="1093" y="2665"/>
                </a:lnTo>
                <a:lnTo>
                  <a:pt x="1006" y="2615"/>
                </a:lnTo>
                <a:lnTo>
                  <a:pt x="890" y="2580"/>
                </a:lnTo>
                <a:lnTo>
                  <a:pt x="755" y="2558"/>
                </a:lnTo>
                <a:lnTo>
                  <a:pt x="609" y="2550"/>
                </a:lnTo>
                <a:lnTo>
                  <a:pt x="573" y="2550"/>
                </a:lnTo>
                <a:lnTo>
                  <a:pt x="537" y="2551"/>
                </a:lnTo>
                <a:lnTo>
                  <a:pt x="465" y="2556"/>
                </a:lnTo>
                <a:lnTo>
                  <a:pt x="329" y="2579"/>
                </a:lnTo>
                <a:lnTo>
                  <a:pt x="212" y="2615"/>
                </a:lnTo>
                <a:lnTo>
                  <a:pt x="127" y="2665"/>
                </a:lnTo>
              </a:path>
            </a:pathLst>
          </a:custGeom>
          <a:noFill/>
          <a:ln w="12700" cap="rnd" cmpd="sng">
            <a:solidFill>
              <a:srgbClr val="FFFF00"/>
            </a:solidFill>
            <a:prstDash val="solid"/>
            <a:round/>
            <a:headEnd type="none" w="med" len="med"/>
            <a:tailEnd type="none" w="med" len="med"/>
          </a:ln>
          <a:effectLst/>
        </p:spPr>
        <p:txBody>
          <a:bodyPr/>
          <a:lstStyle/>
          <a:p>
            <a:endParaRPr lang="nb-NO"/>
          </a:p>
        </p:txBody>
      </p:sp>
      <p:sp>
        <p:nvSpPr>
          <p:cNvPr id="8195" name="Freeform 3"/>
          <p:cNvSpPr>
            <a:spLocks/>
          </p:cNvSpPr>
          <p:nvPr/>
        </p:nvSpPr>
        <p:spPr bwMode="auto">
          <a:xfrm>
            <a:off x="3124200" y="1185863"/>
            <a:ext cx="2744788" cy="3059112"/>
          </a:xfrm>
          <a:custGeom>
            <a:avLst/>
            <a:gdLst/>
            <a:ahLst/>
            <a:cxnLst>
              <a:cxn ang="0">
                <a:pos x="69" y="1188"/>
              </a:cxn>
              <a:cxn ang="0">
                <a:pos x="27" y="1062"/>
              </a:cxn>
              <a:cxn ang="0">
                <a:pos x="9" y="927"/>
              </a:cxn>
              <a:cxn ang="0">
                <a:pos x="0" y="837"/>
              </a:cxn>
              <a:cxn ang="0">
                <a:pos x="0" y="741"/>
              </a:cxn>
              <a:cxn ang="0">
                <a:pos x="5" y="639"/>
              </a:cxn>
              <a:cxn ang="0">
                <a:pos x="41" y="543"/>
              </a:cxn>
              <a:cxn ang="0">
                <a:pos x="99" y="435"/>
              </a:cxn>
              <a:cxn ang="0">
                <a:pos x="192" y="348"/>
              </a:cxn>
              <a:cxn ang="0">
                <a:pos x="267" y="276"/>
              </a:cxn>
              <a:cxn ang="0">
                <a:pos x="411" y="165"/>
              </a:cxn>
              <a:cxn ang="0">
                <a:pos x="576" y="81"/>
              </a:cxn>
              <a:cxn ang="0">
                <a:pos x="720" y="21"/>
              </a:cxn>
              <a:cxn ang="0">
                <a:pos x="867" y="0"/>
              </a:cxn>
              <a:cxn ang="0">
                <a:pos x="1008" y="21"/>
              </a:cxn>
              <a:cxn ang="0">
                <a:pos x="1152" y="69"/>
              </a:cxn>
              <a:cxn ang="0">
                <a:pos x="1249" y="117"/>
              </a:cxn>
              <a:cxn ang="0">
                <a:pos x="1343" y="164"/>
              </a:cxn>
              <a:cxn ang="0">
                <a:pos x="1416" y="242"/>
              </a:cxn>
              <a:cxn ang="0">
                <a:pos x="1452" y="306"/>
              </a:cxn>
              <a:cxn ang="0">
                <a:pos x="1497" y="394"/>
              </a:cxn>
              <a:cxn ang="0">
                <a:pos x="1514" y="447"/>
              </a:cxn>
              <a:cxn ang="0">
                <a:pos x="1545" y="493"/>
              </a:cxn>
              <a:cxn ang="0">
                <a:pos x="1581" y="592"/>
              </a:cxn>
              <a:cxn ang="0">
                <a:pos x="1632" y="711"/>
              </a:cxn>
              <a:cxn ang="0">
                <a:pos x="1671" y="841"/>
              </a:cxn>
              <a:cxn ang="0">
                <a:pos x="1704" y="963"/>
              </a:cxn>
              <a:cxn ang="0">
                <a:pos x="1728" y="1125"/>
              </a:cxn>
              <a:cxn ang="0">
                <a:pos x="1713" y="1242"/>
              </a:cxn>
              <a:cxn ang="0">
                <a:pos x="1689" y="1308"/>
              </a:cxn>
              <a:cxn ang="0">
                <a:pos x="1653" y="1373"/>
              </a:cxn>
              <a:cxn ang="0">
                <a:pos x="1584" y="1443"/>
              </a:cxn>
              <a:cxn ang="0">
                <a:pos x="1497" y="1530"/>
              </a:cxn>
              <a:cxn ang="0">
                <a:pos x="1428" y="1581"/>
              </a:cxn>
              <a:cxn ang="0">
                <a:pos x="1355" y="1620"/>
              </a:cxn>
              <a:cxn ang="0">
                <a:pos x="1249" y="1652"/>
              </a:cxn>
              <a:cxn ang="0">
                <a:pos x="1152" y="1677"/>
              </a:cxn>
              <a:cxn ang="0">
                <a:pos x="1035" y="1728"/>
              </a:cxn>
              <a:cxn ang="0">
                <a:pos x="965" y="1818"/>
              </a:cxn>
              <a:cxn ang="0">
                <a:pos x="915" y="1926"/>
              </a:cxn>
              <a:cxn ang="0">
                <a:pos x="815" y="1327"/>
              </a:cxn>
              <a:cxn ang="0">
                <a:pos x="803" y="1311"/>
              </a:cxn>
              <a:cxn ang="0">
                <a:pos x="779" y="1298"/>
              </a:cxn>
              <a:cxn ang="0">
                <a:pos x="763" y="1291"/>
              </a:cxn>
              <a:cxn ang="0">
                <a:pos x="726" y="1307"/>
              </a:cxn>
              <a:cxn ang="0">
                <a:pos x="666" y="1342"/>
              </a:cxn>
              <a:cxn ang="0">
                <a:pos x="606" y="1392"/>
              </a:cxn>
              <a:cxn ang="0">
                <a:pos x="544" y="1443"/>
              </a:cxn>
              <a:cxn ang="0">
                <a:pos x="494" y="1479"/>
              </a:cxn>
              <a:cxn ang="0">
                <a:pos x="458" y="1522"/>
              </a:cxn>
              <a:cxn ang="0">
                <a:pos x="433" y="1557"/>
              </a:cxn>
              <a:cxn ang="0">
                <a:pos x="337" y="1797"/>
              </a:cxn>
              <a:cxn ang="0">
                <a:pos x="288" y="1797"/>
              </a:cxn>
              <a:cxn ang="0">
                <a:pos x="296" y="1691"/>
              </a:cxn>
              <a:cxn ang="0">
                <a:pos x="288" y="1615"/>
              </a:cxn>
              <a:cxn ang="0">
                <a:pos x="246" y="1509"/>
              </a:cxn>
              <a:cxn ang="0">
                <a:pos x="154" y="1353"/>
              </a:cxn>
              <a:cxn ang="0">
                <a:pos x="69" y="1188"/>
              </a:cxn>
            </a:cxnLst>
            <a:rect l="0" t="0" r="r" b="b"/>
            <a:pathLst>
              <a:path w="1729" h="1927">
                <a:moveTo>
                  <a:pt x="69" y="1188"/>
                </a:moveTo>
                <a:lnTo>
                  <a:pt x="27" y="1062"/>
                </a:lnTo>
                <a:lnTo>
                  <a:pt x="9" y="927"/>
                </a:lnTo>
                <a:lnTo>
                  <a:pt x="0" y="837"/>
                </a:lnTo>
                <a:lnTo>
                  <a:pt x="0" y="741"/>
                </a:lnTo>
                <a:lnTo>
                  <a:pt x="5" y="639"/>
                </a:lnTo>
                <a:lnTo>
                  <a:pt x="41" y="543"/>
                </a:lnTo>
                <a:lnTo>
                  <a:pt x="99" y="435"/>
                </a:lnTo>
                <a:lnTo>
                  <a:pt x="192" y="348"/>
                </a:lnTo>
                <a:lnTo>
                  <a:pt x="267" y="276"/>
                </a:lnTo>
                <a:lnTo>
                  <a:pt x="411" y="165"/>
                </a:lnTo>
                <a:lnTo>
                  <a:pt x="576" y="81"/>
                </a:lnTo>
                <a:lnTo>
                  <a:pt x="720" y="21"/>
                </a:lnTo>
                <a:lnTo>
                  <a:pt x="867" y="0"/>
                </a:lnTo>
                <a:lnTo>
                  <a:pt x="1008" y="21"/>
                </a:lnTo>
                <a:lnTo>
                  <a:pt x="1152" y="69"/>
                </a:lnTo>
                <a:lnTo>
                  <a:pt x="1249" y="117"/>
                </a:lnTo>
                <a:lnTo>
                  <a:pt x="1343" y="164"/>
                </a:lnTo>
                <a:lnTo>
                  <a:pt x="1416" y="242"/>
                </a:lnTo>
                <a:lnTo>
                  <a:pt x="1452" y="306"/>
                </a:lnTo>
                <a:lnTo>
                  <a:pt x="1497" y="394"/>
                </a:lnTo>
                <a:lnTo>
                  <a:pt x="1514" y="447"/>
                </a:lnTo>
                <a:lnTo>
                  <a:pt x="1545" y="493"/>
                </a:lnTo>
                <a:lnTo>
                  <a:pt x="1581" y="592"/>
                </a:lnTo>
                <a:lnTo>
                  <a:pt x="1632" y="711"/>
                </a:lnTo>
                <a:lnTo>
                  <a:pt x="1671" y="841"/>
                </a:lnTo>
                <a:lnTo>
                  <a:pt x="1704" y="963"/>
                </a:lnTo>
                <a:lnTo>
                  <a:pt x="1728" y="1125"/>
                </a:lnTo>
                <a:lnTo>
                  <a:pt x="1713" y="1242"/>
                </a:lnTo>
                <a:lnTo>
                  <a:pt x="1689" y="1308"/>
                </a:lnTo>
                <a:lnTo>
                  <a:pt x="1653" y="1373"/>
                </a:lnTo>
                <a:lnTo>
                  <a:pt x="1584" y="1443"/>
                </a:lnTo>
                <a:lnTo>
                  <a:pt x="1497" y="1530"/>
                </a:lnTo>
                <a:lnTo>
                  <a:pt x="1428" y="1581"/>
                </a:lnTo>
                <a:lnTo>
                  <a:pt x="1355" y="1620"/>
                </a:lnTo>
                <a:lnTo>
                  <a:pt x="1249" y="1652"/>
                </a:lnTo>
                <a:lnTo>
                  <a:pt x="1152" y="1677"/>
                </a:lnTo>
                <a:lnTo>
                  <a:pt x="1035" y="1728"/>
                </a:lnTo>
                <a:lnTo>
                  <a:pt x="965" y="1818"/>
                </a:lnTo>
                <a:lnTo>
                  <a:pt x="915" y="1926"/>
                </a:lnTo>
                <a:lnTo>
                  <a:pt x="815" y="1327"/>
                </a:lnTo>
                <a:lnTo>
                  <a:pt x="803" y="1311"/>
                </a:lnTo>
                <a:lnTo>
                  <a:pt x="779" y="1298"/>
                </a:lnTo>
                <a:lnTo>
                  <a:pt x="763" y="1291"/>
                </a:lnTo>
                <a:lnTo>
                  <a:pt x="726" y="1307"/>
                </a:lnTo>
                <a:lnTo>
                  <a:pt x="666" y="1342"/>
                </a:lnTo>
                <a:lnTo>
                  <a:pt x="606" y="1392"/>
                </a:lnTo>
                <a:lnTo>
                  <a:pt x="544" y="1443"/>
                </a:lnTo>
                <a:lnTo>
                  <a:pt x="494" y="1479"/>
                </a:lnTo>
                <a:lnTo>
                  <a:pt x="458" y="1522"/>
                </a:lnTo>
                <a:lnTo>
                  <a:pt x="433" y="1557"/>
                </a:lnTo>
                <a:lnTo>
                  <a:pt x="337" y="1797"/>
                </a:lnTo>
                <a:lnTo>
                  <a:pt x="288" y="1797"/>
                </a:lnTo>
                <a:lnTo>
                  <a:pt x="296" y="1691"/>
                </a:lnTo>
                <a:lnTo>
                  <a:pt x="288" y="1615"/>
                </a:lnTo>
                <a:lnTo>
                  <a:pt x="246" y="1509"/>
                </a:lnTo>
                <a:lnTo>
                  <a:pt x="154" y="1353"/>
                </a:lnTo>
                <a:lnTo>
                  <a:pt x="69" y="1188"/>
                </a:lnTo>
              </a:path>
            </a:pathLst>
          </a:custGeom>
          <a:solidFill>
            <a:srgbClr val="F8F8F8"/>
          </a:solidFill>
          <a:ln w="12700" cap="rnd" cmpd="sng">
            <a:noFill/>
            <a:prstDash val="solid"/>
            <a:round/>
            <a:headEnd type="none" w="med" len="med"/>
            <a:tailEnd type="none" w="med" len="med"/>
          </a:ln>
          <a:effectLst/>
        </p:spPr>
        <p:txBody>
          <a:bodyPr/>
          <a:lstStyle/>
          <a:p>
            <a:endParaRPr lang="nb-NO"/>
          </a:p>
        </p:txBody>
      </p:sp>
      <p:sp>
        <p:nvSpPr>
          <p:cNvPr id="8196" name="Freeform 4"/>
          <p:cNvSpPr>
            <a:spLocks/>
          </p:cNvSpPr>
          <p:nvPr/>
        </p:nvSpPr>
        <p:spPr bwMode="auto">
          <a:xfrm>
            <a:off x="3271838" y="3338513"/>
            <a:ext cx="1377950" cy="2209800"/>
          </a:xfrm>
          <a:custGeom>
            <a:avLst/>
            <a:gdLst/>
            <a:ahLst/>
            <a:cxnLst>
              <a:cxn ang="0">
                <a:pos x="0" y="1290"/>
              </a:cxn>
              <a:cxn ang="0">
                <a:pos x="91" y="830"/>
              </a:cxn>
              <a:cxn ang="0">
                <a:pos x="135" y="641"/>
              </a:cxn>
              <a:cxn ang="0">
                <a:pos x="189" y="457"/>
              </a:cxn>
              <a:cxn ang="0">
                <a:pos x="255" y="321"/>
              </a:cxn>
              <a:cxn ang="0">
                <a:pos x="335" y="191"/>
              </a:cxn>
              <a:cxn ang="0">
                <a:pos x="420" y="107"/>
              </a:cxn>
              <a:cxn ang="0">
                <a:pos x="515" y="31"/>
              </a:cxn>
              <a:cxn ang="0">
                <a:pos x="579" y="9"/>
              </a:cxn>
              <a:cxn ang="0">
                <a:pos x="642" y="0"/>
              </a:cxn>
              <a:cxn ang="0">
                <a:pos x="720" y="21"/>
              </a:cxn>
              <a:cxn ang="0">
                <a:pos x="759" y="63"/>
              </a:cxn>
              <a:cxn ang="0">
                <a:pos x="775" y="126"/>
              </a:cxn>
              <a:cxn ang="0">
                <a:pos x="794" y="263"/>
              </a:cxn>
              <a:cxn ang="0">
                <a:pos x="830" y="492"/>
              </a:cxn>
              <a:cxn ang="0">
                <a:pos x="830" y="518"/>
              </a:cxn>
              <a:cxn ang="0">
                <a:pos x="830" y="533"/>
              </a:cxn>
              <a:cxn ang="0">
                <a:pos x="828" y="548"/>
              </a:cxn>
              <a:cxn ang="0">
                <a:pos x="822" y="616"/>
              </a:cxn>
              <a:cxn ang="0">
                <a:pos x="812" y="741"/>
              </a:cxn>
              <a:cxn ang="0">
                <a:pos x="814" y="843"/>
              </a:cxn>
              <a:cxn ang="0">
                <a:pos x="820" y="945"/>
              </a:cxn>
              <a:cxn ang="0">
                <a:pos x="848" y="1140"/>
              </a:cxn>
              <a:cxn ang="0">
                <a:pos x="855" y="1229"/>
              </a:cxn>
              <a:cxn ang="0">
                <a:pos x="864" y="1276"/>
              </a:cxn>
              <a:cxn ang="0">
                <a:pos x="867" y="1299"/>
              </a:cxn>
              <a:cxn ang="0">
                <a:pos x="864" y="1328"/>
              </a:cxn>
              <a:cxn ang="0">
                <a:pos x="704" y="1375"/>
              </a:cxn>
              <a:cxn ang="0">
                <a:pos x="491" y="1391"/>
              </a:cxn>
              <a:cxn ang="0">
                <a:pos x="339" y="1386"/>
              </a:cxn>
              <a:cxn ang="0">
                <a:pos x="196" y="1365"/>
              </a:cxn>
              <a:cxn ang="0">
                <a:pos x="79" y="1340"/>
              </a:cxn>
              <a:cxn ang="0">
                <a:pos x="33" y="1318"/>
              </a:cxn>
              <a:cxn ang="0">
                <a:pos x="0" y="1290"/>
              </a:cxn>
            </a:cxnLst>
            <a:rect l="0" t="0" r="r" b="b"/>
            <a:pathLst>
              <a:path w="868" h="1392">
                <a:moveTo>
                  <a:pt x="0" y="1290"/>
                </a:moveTo>
                <a:lnTo>
                  <a:pt x="91" y="830"/>
                </a:lnTo>
                <a:lnTo>
                  <a:pt x="135" y="641"/>
                </a:lnTo>
                <a:lnTo>
                  <a:pt x="189" y="457"/>
                </a:lnTo>
                <a:lnTo>
                  <a:pt x="255" y="321"/>
                </a:lnTo>
                <a:lnTo>
                  <a:pt x="335" y="191"/>
                </a:lnTo>
                <a:lnTo>
                  <a:pt x="420" y="107"/>
                </a:lnTo>
                <a:lnTo>
                  <a:pt x="515" y="31"/>
                </a:lnTo>
                <a:lnTo>
                  <a:pt x="579" y="9"/>
                </a:lnTo>
                <a:lnTo>
                  <a:pt x="642" y="0"/>
                </a:lnTo>
                <a:lnTo>
                  <a:pt x="720" y="21"/>
                </a:lnTo>
                <a:lnTo>
                  <a:pt x="759" y="63"/>
                </a:lnTo>
                <a:lnTo>
                  <a:pt x="775" y="126"/>
                </a:lnTo>
                <a:lnTo>
                  <a:pt x="794" y="263"/>
                </a:lnTo>
                <a:lnTo>
                  <a:pt x="830" y="492"/>
                </a:lnTo>
                <a:lnTo>
                  <a:pt x="830" y="518"/>
                </a:lnTo>
                <a:lnTo>
                  <a:pt x="830" y="533"/>
                </a:lnTo>
                <a:lnTo>
                  <a:pt x="828" y="548"/>
                </a:lnTo>
                <a:lnTo>
                  <a:pt x="822" y="616"/>
                </a:lnTo>
                <a:lnTo>
                  <a:pt x="812" y="741"/>
                </a:lnTo>
                <a:lnTo>
                  <a:pt x="814" y="843"/>
                </a:lnTo>
                <a:lnTo>
                  <a:pt x="820" y="945"/>
                </a:lnTo>
                <a:lnTo>
                  <a:pt x="848" y="1140"/>
                </a:lnTo>
                <a:lnTo>
                  <a:pt x="855" y="1229"/>
                </a:lnTo>
                <a:lnTo>
                  <a:pt x="864" y="1276"/>
                </a:lnTo>
                <a:lnTo>
                  <a:pt x="867" y="1299"/>
                </a:lnTo>
                <a:lnTo>
                  <a:pt x="864" y="1328"/>
                </a:lnTo>
                <a:lnTo>
                  <a:pt x="704" y="1375"/>
                </a:lnTo>
                <a:lnTo>
                  <a:pt x="491" y="1391"/>
                </a:lnTo>
                <a:lnTo>
                  <a:pt x="339" y="1386"/>
                </a:lnTo>
                <a:lnTo>
                  <a:pt x="196" y="1365"/>
                </a:lnTo>
                <a:lnTo>
                  <a:pt x="79" y="1340"/>
                </a:lnTo>
                <a:lnTo>
                  <a:pt x="33" y="1318"/>
                </a:lnTo>
                <a:lnTo>
                  <a:pt x="0" y="1290"/>
                </a:lnTo>
              </a:path>
            </a:pathLst>
          </a:custGeom>
          <a:solidFill>
            <a:srgbClr val="DADADA"/>
          </a:solidFill>
          <a:ln w="12700" cap="rnd" cmpd="sng">
            <a:noFill/>
            <a:prstDash val="solid"/>
            <a:round/>
            <a:headEnd type="none" w="med" len="med"/>
            <a:tailEnd type="none" w="med" len="med"/>
          </a:ln>
          <a:effectLst/>
        </p:spPr>
        <p:txBody>
          <a:bodyPr/>
          <a:lstStyle/>
          <a:p>
            <a:endParaRPr lang="nb-NO"/>
          </a:p>
        </p:txBody>
      </p:sp>
      <p:sp>
        <p:nvSpPr>
          <p:cNvPr id="8197" name="Freeform 5"/>
          <p:cNvSpPr>
            <a:spLocks/>
          </p:cNvSpPr>
          <p:nvPr/>
        </p:nvSpPr>
        <p:spPr bwMode="auto">
          <a:xfrm>
            <a:off x="4310063" y="2659063"/>
            <a:ext cx="427037" cy="350837"/>
          </a:xfrm>
          <a:custGeom>
            <a:avLst/>
            <a:gdLst/>
            <a:ahLst/>
            <a:cxnLst>
              <a:cxn ang="0">
                <a:pos x="0" y="167"/>
              </a:cxn>
              <a:cxn ang="0">
                <a:pos x="30" y="139"/>
              </a:cxn>
              <a:cxn ang="0">
                <a:pos x="90" y="128"/>
              </a:cxn>
              <a:cxn ang="0">
                <a:pos x="125" y="109"/>
              </a:cxn>
              <a:cxn ang="0">
                <a:pos x="142" y="94"/>
              </a:cxn>
              <a:cxn ang="0">
                <a:pos x="145" y="84"/>
              </a:cxn>
              <a:cxn ang="0">
                <a:pos x="124" y="79"/>
              </a:cxn>
              <a:cxn ang="0">
                <a:pos x="85" y="91"/>
              </a:cxn>
              <a:cxn ang="0">
                <a:pos x="45" y="95"/>
              </a:cxn>
              <a:cxn ang="0">
                <a:pos x="2" y="101"/>
              </a:cxn>
              <a:cxn ang="0">
                <a:pos x="9" y="78"/>
              </a:cxn>
              <a:cxn ang="0">
                <a:pos x="38" y="46"/>
              </a:cxn>
              <a:cxn ang="0">
                <a:pos x="74" y="16"/>
              </a:cxn>
              <a:cxn ang="0">
                <a:pos x="107" y="0"/>
              </a:cxn>
              <a:cxn ang="0">
                <a:pos x="123" y="4"/>
              </a:cxn>
              <a:cxn ang="0">
                <a:pos x="138" y="11"/>
              </a:cxn>
              <a:cxn ang="0">
                <a:pos x="175" y="41"/>
              </a:cxn>
              <a:cxn ang="0">
                <a:pos x="228" y="54"/>
              </a:cxn>
              <a:cxn ang="0">
                <a:pos x="254" y="60"/>
              </a:cxn>
              <a:cxn ang="0">
                <a:pos x="268" y="71"/>
              </a:cxn>
              <a:cxn ang="0">
                <a:pos x="263" y="82"/>
              </a:cxn>
              <a:cxn ang="0">
                <a:pos x="247" y="94"/>
              </a:cxn>
              <a:cxn ang="0">
                <a:pos x="212" y="113"/>
              </a:cxn>
              <a:cxn ang="0">
                <a:pos x="200" y="115"/>
              </a:cxn>
              <a:cxn ang="0">
                <a:pos x="184" y="115"/>
              </a:cxn>
              <a:cxn ang="0">
                <a:pos x="168" y="115"/>
              </a:cxn>
              <a:cxn ang="0">
                <a:pos x="152" y="130"/>
              </a:cxn>
              <a:cxn ang="0">
                <a:pos x="142" y="155"/>
              </a:cxn>
              <a:cxn ang="0">
                <a:pos x="140" y="196"/>
              </a:cxn>
              <a:cxn ang="0">
                <a:pos x="107" y="220"/>
              </a:cxn>
              <a:cxn ang="0">
                <a:pos x="97" y="199"/>
              </a:cxn>
              <a:cxn ang="0">
                <a:pos x="102" y="180"/>
              </a:cxn>
              <a:cxn ang="0">
                <a:pos x="103" y="172"/>
              </a:cxn>
              <a:cxn ang="0">
                <a:pos x="101" y="166"/>
              </a:cxn>
              <a:cxn ang="0">
                <a:pos x="93" y="165"/>
              </a:cxn>
              <a:cxn ang="0">
                <a:pos x="80" y="169"/>
              </a:cxn>
              <a:cxn ang="0">
                <a:pos x="58" y="179"/>
              </a:cxn>
              <a:cxn ang="0">
                <a:pos x="13" y="199"/>
              </a:cxn>
              <a:cxn ang="0">
                <a:pos x="0" y="167"/>
              </a:cxn>
            </a:cxnLst>
            <a:rect l="0" t="0" r="r" b="b"/>
            <a:pathLst>
              <a:path w="269" h="221">
                <a:moveTo>
                  <a:pt x="0" y="167"/>
                </a:moveTo>
                <a:lnTo>
                  <a:pt x="30" y="139"/>
                </a:lnTo>
                <a:lnTo>
                  <a:pt x="90" y="128"/>
                </a:lnTo>
                <a:lnTo>
                  <a:pt x="125" y="109"/>
                </a:lnTo>
                <a:lnTo>
                  <a:pt x="142" y="94"/>
                </a:lnTo>
                <a:lnTo>
                  <a:pt x="145" y="84"/>
                </a:lnTo>
                <a:lnTo>
                  <a:pt x="124" y="79"/>
                </a:lnTo>
                <a:lnTo>
                  <a:pt x="85" y="91"/>
                </a:lnTo>
                <a:lnTo>
                  <a:pt x="45" y="95"/>
                </a:lnTo>
                <a:lnTo>
                  <a:pt x="2" y="101"/>
                </a:lnTo>
                <a:lnTo>
                  <a:pt x="9" y="78"/>
                </a:lnTo>
                <a:lnTo>
                  <a:pt x="38" y="46"/>
                </a:lnTo>
                <a:lnTo>
                  <a:pt x="74" y="16"/>
                </a:lnTo>
                <a:lnTo>
                  <a:pt x="107" y="0"/>
                </a:lnTo>
                <a:lnTo>
                  <a:pt x="123" y="4"/>
                </a:lnTo>
                <a:lnTo>
                  <a:pt x="138" y="11"/>
                </a:lnTo>
                <a:lnTo>
                  <a:pt x="175" y="41"/>
                </a:lnTo>
                <a:lnTo>
                  <a:pt x="228" y="54"/>
                </a:lnTo>
                <a:lnTo>
                  <a:pt x="254" y="60"/>
                </a:lnTo>
                <a:lnTo>
                  <a:pt x="268" y="71"/>
                </a:lnTo>
                <a:lnTo>
                  <a:pt x="263" y="82"/>
                </a:lnTo>
                <a:lnTo>
                  <a:pt x="247" y="94"/>
                </a:lnTo>
                <a:lnTo>
                  <a:pt x="212" y="113"/>
                </a:lnTo>
                <a:lnTo>
                  <a:pt x="200" y="115"/>
                </a:lnTo>
                <a:lnTo>
                  <a:pt x="184" y="115"/>
                </a:lnTo>
                <a:lnTo>
                  <a:pt x="168" y="115"/>
                </a:lnTo>
                <a:lnTo>
                  <a:pt x="152" y="130"/>
                </a:lnTo>
                <a:lnTo>
                  <a:pt x="142" y="155"/>
                </a:lnTo>
                <a:lnTo>
                  <a:pt x="140" y="196"/>
                </a:lnTo>
                <a:lnTo>
                  <a:pt x="107" y="220"/>
                </a:lnTo>
                <a:lnTo>
                  <a:pt x="97" y="199"/>
                </a:lnTo>
                <a:lnTo>
                  <a:pt x="102" y="180"/>
                </a:lnTo>
                <a:lnTo>
                  <a:pt x="103" y="172"/>
                </a:lnTo>
                <a:lnTo>
                  <a:pt x="101" y="166"/>
                </a:lnTo>
                <a:lnTo>
                  <a:pt x="93" y="165"/>
                </a:lnTo>
                <a:lnTo>
                  <a:pt x="80" y="169"/>
                </a:lnTo>
                <a:lnTo>
                  <a:pt x="58" y="179"/>
                </a:lnTo>
                <a:lnTo>
                  <a:pt x="13" y="199"/>
                </a:lnTo>
                <a:lnTo>
                  <a:pt x="0" y="167"/>
                </a:lnTo>
              </a:path>
            </a:pathLst>
          </a:custGeom>
          <a:solidFill>
            <a:schemeClr val="bg2"/>
          </a:solidFill>
          <a:ln w="25400" cap="rnd" cmpd="sng">
            <a:noFill/>
            <a:prstDash val="solid"/>
            <a:round/>
            <a:headEnd type="none" w="med" len="med"/>
            <a:tailEnd type="none" w="med" len="med"/>
          </a:ln>
          <a:effectLst/>
        </p:spPr>
        <p:txBody>
          <a:bodyPr/>
          <a:lstStyle/>
          <a:p>
            <a:endParaRPr lang="nb-NO"/>
          </a:p>
        </p:txBody>
      </p:sp>
      <p:sp>
        <p:nvSpPr>
          <p:cNvPr id="8198" name="Freeform 6"/>
          <p:cNvSpPr>
            <a:spLocks/>
          </p:cNvSpPr>
          <p:nvPr/>
        </p:nvSpPr>
        <p:spPr bwMode="auto">
          <a:xfrm>
            <a:off x="3732213" y="3405188"/>
            <a:ext cx="795337" cy="2146300"/>
          </a:xfrm>
          <a:custGeom>
            <a:avLst/>
            <a:gdLst/>
            <a:ahLst/>
            <a:cxnLst>
              <a:cxn ang="0">
                <a:pos x="23" y="1168"/>
              </a:cxn>
              <a:cxn ang="0">
                <a:pos x="55" y="959"/>
              </a:cxn>
              <a:cxn ang="0">
                <a:pos x="112" y="768"/>
              </a:cxn>
              <a:cxn ang="0">
                <a:pos x="160" y="642"/>
              </a:cxn>
              <a:cxn ang="0">
                <a:pos x="196" y="546"/>
              </a:cxn>
              <a:cxn ang="0">
                <a:pos x="216" y="444"/>
              </a:cxn>
              <a:cxn ang="0">
                <a:pos x="220" y="389"/>
              </a:cxn>
              <a:cxn ang="0">
                <a:pos x="220" y="364"/>
              </a:cxn>
              <a:cxn ang="0">
                <a:pos x="219" y="342"/>
              </a:cxn>
              <a:cxn ang="0">
                <a:pos x="191" y="262"/>
              </a:cxn>
              <a:cxn ang="0">
                <a:pos x="156" y="183"/>
              </a:cxn>
              <a:cxn ang="0">
                <a:pos x="103" y="65"/>
              </a:cxn>
              <a:cxn ang="0">
                <a:pos x="153" y="18"/>
              </a:cxn>
              <a:cxn ang="0">
                <a:pos x="160" y="52"/>
              </a:cxn>
              <a:cxn ang="0">
                <a:pos x="179" y="115"/>
              </a:cxn>
              <a:cxn ang="0">
                <a:pos x="200" y="210"/>
              </a:cxn>
              <a:cxn ang="0">
                <a:pos x="216" y="275"/>
              </a:cxn>
              <a:cxn ang="0">
                <a:pos x="228" y="307"/>
              </a:cxn>
              <a:cxn ang="0">
                <a:pos x="245" y="325"/>
              </a:cxn>
              <a:cxn ang="0">
                <a:pos x="273" y="308"/>
              </a:cxn>
              <a:cxn ang="0">
                <a:pos x="300" y="281"/>
              </a:cxn>
              <a:cxn ang="0">
                <a:pos x="372" y="201"/>
              </a:cxn>
              <a:cxn ang="0">
                <a:pos x="416" y="121"/>
              </a:cxn>
              <a:cxn ang="0">
                <a:pos x="453" y="42"/>
              </a:cxn>
              <a:cxn ang="0">
                <a:pos x="497" y="0"/>
              </a:cxn>
              <a:cxn ang="0">
                <a:pos x="479" y="57"/>
              </a:cxn>
              <a:cxn ang="0">
                <a:pos x="500" y="70"/>
              </a:cxn>
              <a:cxn ang="0">
                <a:pos x="483" y="95"/>
              </a:cxn>
              <a:cxn ang="0">
                <a:pos x="480" y="103"/>
              </a:cxn>
              <a:cxn ang="0">
                <a:pos x="459" y="114"/>
              </a:cxn>
              <a:cxn ang="0">
                <a:pos x="439" y="134"/>
              </a:cxn>
              <a:cxn ang="0">
                <a:pos x="397" y="189"/>
              </a:cxn>
              <a:cxn ang="0">
                <a:pos x="353" y="260"/>
              </a:cxn>
              <a:cxn ang="0">
                <a:pos x="312" y="311"/>
              </a:cxn>
              <a:cxn ang="0">
                <a:pos x="264" y="360"/>
              </a:cxn>
              <a:cxn ang="0">
                <a:pos x="256" y="405"/>
              </a:cxn>
              <a:cxn ang="0">
                <a:pos x="251" y="459"/>
              </a:cxn>
              <a:cxn ang="0">
                <a:pos x="259" y="522"/>
              </a:cxn>
              <a:cxn ang="0">
                <a:pos x="256" y="570"/>
              </a:cxn>
              <a:cxn ang="0">
                <a:pos x="268" y="633"/>
              </a:cxn>
              <a:cxn ang="0">
                <a:pos x="283" y="732"/>
              </a:cxn>
              <a:cxn ang="0">
                <a:pos x="292" y="841"/>
              </a:cxn>
              <a:cxn ang="0">
                <a:pos x="299" y="915"/>
              </a:cxn>
              <a:cxn ang="0">
                <a:pos x="299" y="1019"/>
              </a:cxn>
              <a:cxn ang="0">
                <a:pos x="289" y="1254"/>
              </a:cxn>
              <a:cxn ang="0">
                <a:pos x="301" y="1342"/>
              </a:cxn>
              <a:cxn ang="0">
                <a:pos x="223" y="1351"/>
              </a:cxn>
              <a:cxn ang="0">
                <a:pos x="143" y="1351"/>
              </a:cxn>
              <a:cxn ang="0">
                <a:pos x="69" y="1347"/>
              </a:cxn>
              <a:cxn ang="0">
                <a:pos x="0" y="1342"/>
              </a:cxn>
              <a:cxn ang="0">
                <a:pos x="23" y="1168"/>
              </a:cxn>
            </a:cxnLst>
            <a:rect l="0" t="0" r="r" b="b"/>
            <a:pathLst>
              <a:path w="501" h="1352">
                <a:moveTo>
                  <a:pt x="23" y="1168"/>
                </a:moveTo>
                <a:lnTo>
                  <a:pt x="55" y="959"/>
                </a:lnTo>
                <a:lnTo>
                  <a:pt x="112" y="768"/>
                </a:lnTo>
                <a:lnTo>
                  <a:pt x="160" y="642"/>
                </a:lnTo>
                <a:lnTo>
                  <a:pt x="196" y="546"/>
                </a:lnTo>
                <a:lnTo>
                  <a:pt x="216" y="444"/>
                </a:lnTo>
                <a:lnTo>
                  <a:pt x="220" y="389"/>
                </a:lnTo>
                <a:lnTo>
                  <a:pt x="220" y="364"/>
                </a:lnTo>
                <a:lnTo>
                  <a:pt x="219" y="342"/>
                </a:lnTo>
                <a:lnTo>
                  <a:pt x="191" y="262"/>
                </a:lnTo>
                <a:lnTo>
                  <a:pt x="156" y="183"/>
                </a:lnTo>
                <a:lnTo>
                  <a:pt x="103" y="65"/>
                </a:lnTo>
                <a:lnTo>
                  <a:pt x="153" y="18"/>
                </a:lnTo>
                <a:lnTo>
                  <a:pt x="160" y="52"/>
                </a:lnTo>
                <a:lnTo>
                  <a:pt x="179" y="115"/>
                </a:lnTo>
                <a:lnTo>
                  <a:pt x="200" y="210"/>
                </a:lnTo>
                <a:lnTo>
                  <a:pt x="216" y="275"/>
                </a:lnTo>
                <a:lnTo>
                  <a:pt x="228" y="307"/>
                </a:lnTo>
                <a:lnTo>
                  <a:pt x="245" y="325"/>
                </a:lnTo>
                <a:lnTo>
                  <a:pt x="273" y="308"/>
                </a:lnTo>
                <a:lnTo>
                  <a:pt x="300" y="281"/>
                </a:lnTo>
                <a:lnTo>
                  <a:pt x="372" y="201"/>
                </a:lnTo>
                <a:lnTo>
                  <a:pt x="416" y="121"/>
                </a:lnTo>
                <a:lnTo>
                  <a:pt x="453" y="42"/>
                </a:lnTo>
                <a:lnTo>
                  <a:pt x="497" y="0"/>
                </a:lnTo>
                <a:lnTo>
                  <a:pt x="479" y="57"/>
                </a:lnTo>
                <a:lnTo>
                  <a:pt x="500" y="70"/>
                </a:lnTo>
                <a:lnTo>
                  <a:pt x="483" y="95"/>
                </a:lnTo>
                <a:lnTo>
                  <a:pt x="480" y="103"/>
                </a:lnTo>
                <a:lnTo>
                  <a:pt x="459" y="114"/>
                </a:lnTo>
                <a:lnTo>
                  <a:pt x="439" y="134"/>
                </a:lnTo>
                <a:lnTo>
                  <a:pt x="397" y="189"/>
                </a:lnTo>
                <a:lnTo>
                  <a:pt x="353" y="260"/>
                </a:lnTo>
                <a:lnTo>
                  <a:pt x="312" y="311"/>
                </a:lnTo>
                <a:lnTo>
                  <a:pt x="264" y="360"/>
                </a:lnTo>
                <a:lnTo>
                  <a:pt x="256" y="405"/>
                </a:lnTo>
                <a:lnTo>
                  <a:pt x="251" y="459"/>
                </a:lnTo>
                <a:lnTo>
                  <a:pt x="259" y="522"/>
                </a:lnTo>
                <a:lnTo>
                  <a:pt x="256" y="570"/>
                </a:lnTo>
                <a:lnTo>
                  <a:pt x="268" y="633"/>
                </a:lnTo>
                <a:lnTo>
                  <a:pt x="283" y="732"/>
                </a:lnTo>
                <a:lnTo>
                  <a:pt x="292" y="841"/>
                </a:lnTo>
                <a:lnTo>
                  <a:pt x="299" y="915"/>
                </a:lnTo>
                <a:lnTo>
                  <a:pt x="299" y="1019"/>
                </a:lnTo>
                <a:lnTo>
                  <a:pt x="289" y="1254"/>
                </a:lnTo>
                <a:lnTo>
                  <a:pt x="301" y="1342"/>
                </a:lnTo>
                <a:lnTo>
                  <a:pt x="223" y="1351"/>
                </a:lnTo>
                <a:lnTo>
                  <a:pt x="143" y="1351"/>
                </a:lnTo>
                <a:lnTo>
                  <a:pt x="69" y="1347"/>
                </a:lnTo>
                <a:lnTo>
                  <a:pt x="0" y="1342"/>
                </a:lnTo>
                <a:lnTo>
                  <a:pt x="23" y="1168"/>
                </a:lnTo>
              </a:path>
            </a:pathLst>
          </a:custGeom>
          <a:solidFill>
            <a:srgbClr val="FFFFFF"/>
          </a:solidFill>
          <a:ln w="12700" cap="rnd" cmpd="sng">
            <a:noFill/>
            <a:prstDash val="solid"/>
            <a:round/>
            <a:headEnd type="none" w="med" len="med"/>
            <a:tailEnd type="none" w="med" len="med"/>
          </a:ln>
          <a:effectLst/>
        </p:spPr>
        <p:txBody>
          <a:bodyPr/>
          <a:lstStyle/>
          <a:p>
            <a:endParaRPr lang="nb-NO"/>
          </a:p>
        </p:txBody>
      </p:sp>
      <p:sp>
        <p:nvSpPr>
          <p:cNvPr id="8199" name="Rectangle 7"/>
          <p:cNvSpPr>
            <a:spLocks noChangeArrowheads="1"/>
          </p:cNvSpPr>
          <p:nvPr/>
        </p:nvSpPr>
        <p:spPr bwMode="auto">
          <a:xfrm>
            <a:off x="2843808" y="5661248"/>
            <a:ext cx="2401299" cy="366767"/>
          </a:xfrm>
          <a:prstGeom prst="rect">
            <a:avLst/>
          </a:prstGeom>
          <a:noFill/>
          <a:ln w="12700">
            <a:noFill/>
            <a:miter lim="800000"/>
            <a:headEnd/>
            <a:tailEnd/>
          </a:ln>
          <a:effectLst/>
        </p:spPr>
        <p:txBody>
          <a:bodyPr wrap="none" lIns="90488" tIns="44450" rIns="90488" bIns="44450">
            <a:spAutoFit/>
          </a:bodyPr>
          <a:lstStyle/>
          <a:p>
            <a:pPr defTabSz="762000"/>
            <a:r>
              <a:rPr lang="en-US" dirty="0">
                <a:solidFill>
                  <a:srgbClr val="FFFF00"/>
                </a:solidFill>
              </a:rPr>
              <a:t>Bacterial components</a:t>
            </a:r>
          </a:p>
        </p:txBody>
      </p:sp>
      <p:sp>
        <p:nvSpPr>
          <p:cNvPr id="8200" name="Rectangle 8"/>
          <p:cNvSpPr>
            <a:spLocks noChangeArrowheads="1"/>
          </p:cNvSpPr>
          <p:nvPr/>
        </p:nvSpPr>
        <p:spPr bwMode="auto">
          <a:xfrm>
            <a:off x="1584325" y="3848100"/>
            <a:ext cx="1068388" cy="427038"/>
          </a:xfrm>
          <a:prstGeom prst="rect">
            <a:avLst/>
          </a:prstGeom>
          <a:noFill/>
          <a:ln w="12700">
            <a:noFill/>
            <a:miter lim="800000"/>
            <a:headEnd/>
            <a:tailEnd/>
          </a:ln>
          <a:effectLst/>
        </p:spPr>
        <p:txBody>
          <a:bodyPr wrap="none" lIns="90488" tIns="44450" rIns="90488" bIns="44450">
            <a:spAutoFit/>
          </a:bodyPr>
          <a:lstStyle/>
          <a:p>
            <a:pPr defTabSz="762000"/>
            <a:r>
              <a:rPr lang="en-US" sz="2200" dirty="0">
                <a:solidFill>
                  <a:srgbClr val="FFFF00"/>
                </a:solidFill>
              </a:rPr>
              <a:t>Nerves</a:t>
            </a:r>
          </a:p>
        </p:txBody>
      </p:sp>
      <p:sp>
        <p:nvSpPr>
          <p:cNvPr id="8201" name="Rectangle 9"/>
          <p:cNvSpPr>
            <a:spLocks noChangeArrowheads="1"/>
          </p:cNvSpPr>
          <p:nvPr/>
        </p:nvSpPr>
        <p:spPr bwMode="auto">
          <a:xfrm>
            <a:off x="3141663" y="3848100"/>
            <a:ext cx="1830387" cy="427038"/>
          </a:xfrm>
          <a:prstGeom prst="rect">
            <a:avLst/>
          </a:prstGeom>
          <a:solidFill>
            <a:schemeClr val="bg1"/>
          </a:solidFill>
          <a:ln w="12700">
            <a:noFill/>
            <a:miter lim="800000"/>
            <a:headEnd/>
            <a:tailEnd/>
          </a:ln>
          <a:effectLst/>
        </p:spPr>
        <p:txBody>
          <a:bodyPr wrap="none" lIns="90488" tIns="44450" rIns="90488" bIns="44450">
            <a:spAutoFit/>
          </a:bodyPr>
          <a:lstStyle/>
          <a:p>
            <a:pPr defTabSz="762000"/>
            <a:r>
              <a:rPr lang="en-US" sz="2200" dirty="0"/>
              <a:t>Immune cells</a:t>
            </a:r>
          </a:p>
        </p:txBody>
      </p:sp>
      <p:sp>
        <p:nvSpPr>
          <p:cNvPr id="8202" name="Rectangle 10"/>
          <p:cNvSpPr>
            <a:spLocks noChangeArrowheads="1"/>
          </p:cNvSpPr>
          <p:nvPr/>
        </p:nvSpPr>
        <p:spPr bwMode="auto">
          <a:xfrm>
            <a:off x="5394325" y="3665538"/>
            <a:ext cx="1582738" cy="762000"/>
          </a:xfrm>
          <a:prstGeom prst="rect">
            <a:avLst/>
          </a:prstGeom>
          <a:noFill/>
          <a:ln w="12700">
            <a:noFill/>
            <a:miter lim="800000"/>
            <a:headEnd/>
            <a:tailEnd/>
          </a:ln>
          <a:effectLst/>
        </p:spPr>
        <p:txBody>
          <a:bodyPr wrap="none" lIns="90488" tIns="44450" rIns="90488" bIns="44450">
            <a:spAutoFit/>
          </a:bodyPr>
          <a:lstStyle/>
          <a:p>
            <a:pPr defTabSz="762000"/>
            <a:r>
              <a:rPr lang="en-US" sz="2200">
                <a:solidFill>
                  <a:srgbClr val="FFFF00"/>
                </a:solidFill>
              </a:rPr>
              <a:t>Connective</a:t>
            </a:r>
          </a:p>
          <a:p>
            <a:pPr defTabSz="762000"/>
            <a:r>
              <a:rPr lang="en-US" sz="2200">
                <a:solidFill>
                  <a:srgbClr val="FFFF00"/>
                </a:solidFill>
              </a:rPr>
              <a:t>tissue cells</a:t>
            </a:r>
          </a:p>
        </p:txBody>
      </p:sp>
      <p:sp>
        <p:nvSpPr>
          <p:cNvPr id="8203" name="Rectangle 11"/>
          <p:cNvSpPr>
            <a:spLocks noChangeArrowheads="1"/>
          </p:cNvSpPr>
          <p:nvPr/>
        </p:nvSpPr>
        <p:spPr bwMode="auto">
          <a:xfrm>
            <a:off x="4175125" y="3024188"/>
            <a:ext cx="965200" cy="304800"/>
          </a:xfrm>
          <a:prstGeom prst="rect">
            <a:avLst/>
          </a:prstGeom>
          <a:solidFill>
            <a:schemeClr val="bg1"/>
          </a:solidFill>
          <a:ln w="12700">
            <a:noFill/>
            <a:miter lim="800000"/>
            <a:headEnd/>
            <a:tailEnd/>
          </a:ln>
          <a:effectLst/>
        </p:spPr>
        <p:txBody>
          <a:bodyPr wrap="none" lIns="90488" tIns="44450" rIns="90488" bIns="44450">
            <a:spAutoFit/>
          </a:bodyPr>
          <a:lstStyle/>
          <a:p>
            <a:pPr defTabSz="762000"/>
            <a:r>
              <a:rPr lang="en-US" sz="1400"/>
              <a:t>Cytokines</a:t>
            </a:r>
          </a:p>
        </p:txBody>
      </p:sp>
      <p:sp>
        <p:nvSpPr>
          <p:cNvPr id="8204" name="Rectangle 12"/>
          <p:cNvSpPr>
            <a:spLocks noChangeArrowheads="1"/>
          </p:cNvSpPr>
          <p:nvPr/>
        </p:nvSpPr>
        <p:spPr bwMode="auto">
          <a:xfrm>
            <a:off x="5318125" y="2841625"/>
            <a:ext cx="1489075" cy="517525"/>
          </a:xfrm>
          <a:prstGeom prst="rect">
            <a:avLst/>
          </a:prstGeom>
          <a:solidFill>
            <a:schemeClr val="bg1"/>
          </a:solidFill>
          <a:ln w="12700">
            <a:noFill/>
            <a:miter lim="800000"/>
            <a:headEnd/>
            <a:tailEnd/>
          </a:ln>
          <a:effectLst/>
        </p:spPr>
        <p:txBody>
          <a:bodyPr wrap="none" lIns="90488" tIns="44450" rIns="90488" bIns="44450">
            <a:spAutoFit/>
          </a:bodyPr>
          <a:lstStyle/>
          <a:p>
            <a:pPr defTabSz="762000"/>
            <a:r>
              <a:rPr lang="en-US" sz="1400"/>
              <a:t>Arachidonic acid</a:t>
            </a:r>
          </a:p>
          <a:p>
            <a:pPr defTabSz="762000"/>
            <a:r>
              <a:rPr lang="en-US" sz="1400"/>
              <a:t>metabolites</a:t>
            </a:r>
          </a:p>
        </p:txBody>
      </p:sp>
      <p:sp>
        <p:nvSpPr>
          <p:cNvPr id="8205" name="Rectangle 13"/>
          <p:cNvSpPr>
            <a:spLocks noChangeArrowheads="1"/>
          </p:cNvSpPr>
          <p:nvPr/>
        </p:nvSpPr>
        <p:spPr bwMode="auto">
          <a:xfrm>
            <a:off x="3061395" y="1633106"/>
            <a:ext cx="2734741" cy="643766"/>
          </a:xfrm>
          <a:prstGeom prst="rect">
            <a:avLst/>
          </a:prstGeom>
          <a:solidFill>
            <a:schemeClr val="bg1"/>
          </a:solidFill>
          <a:ln w="12700">
            <a:noFill/>
            <a:miter lim="800000"/>
            <a:headEnd/>
            <a:tailEnd/>
          </a:ln>
          <a:effectLst/>
        </p:spPr>
        <p:txBody>
          <a:bodyPr wrap="square" lIns="90488" tIns="44450" rIns="90488" bIns="44450">
            <a:spAutoFit/>
          </a:bodyPr>
          <a:lstStyle/>
          <a:p>
            <a:pPr algn="ctr" defTabSz="762000"/>
            <a:r>
              <a:rPr lang="en-US" dirty="0" err="1"/>
              <a:t>Periapical</a:t>
            </a:r>
            <a:r>
              <a:rPr lang="en-US" dirty="0"/>
              <a:t> inflammation</a:t>
            </a:r>
          </a:p>
          <a:p>
            <a:pPr algn="ctr" defTabSz="762000"/>
            <a:r>
              <a:rPr lang="en-US" dirty="0"/>
              <a:t>&amp; bone destruction</a:t>
            </a:r>
          </a:p>
        </p:txBody>
      </p:sp>
      <p:sp>
        <p:nvSpPr>
          <p:cNvPr id="8206" name="Line 14"/>
          <p:cNvSpPr>
            <a:spLocks noChangeShapeType="1"/>
          </p:cNvSpPr>
          <p:nvPr/>
        </p:nvSpPr>
        <p:spPr bwMode="auto">
          <a:xfrm flipV="1">
            <a:off x="4064000" y="5562600"/>
            <a:ext cx="0" cy="762000"/>
          </a:xfrm>
          <a:prstGeom prst="line">
            <a:avLst/>
          </a:prstGeom>
          <a:noFill/>
          <a:ln w="12700">
            <a:solidFill>
              <a:srgbClr val="FFFF00"/>
            </a:solidFill>
            <a:round/>
            <a:headEnd/>
            <a:tailEnd type="triangle" w="med" len="med"/>
          </a:ln>
          <a:effectLst/>
        </p:spPr>
        <p:txBody>
          <a:bodyPr/>
          <a:lstStyle/>
          <a:p>
            <a:endParaRPr lang="nb-NO">
              <a:solidFill>
                <a:srgbClr val="FFFF00"/>
              </a:solidFill>
            </a:endParaRPr>
          </a:p>
        </p:txBody>
      </p:sp>
      <p:sp>
        <p:nvSpPr>
          <p:cNvPr id="8207" name="Line 15"/>
          <p:cNvSpPr>
            <a:spLocks noChangeShapeType="1"/>
          </p:cNvSpPr>
          <p:nvPr/>
        </p:nvSpPr>
        <p:spPr bwMode="auto">
          <a:xfrm flipV="1">
            <a:off x="4067944" y="4653136"/>
            <a:ext cx="0" cy="762000"/>
          </a:xfrm>
          <a:prstGeom prst="line">
            <a:avLst/>
          </a:prstGeom>
          <a:noFill/>
          <a:ln w="12700">
            <a:solidFill>
              <a:schemeClr val="tx1"/>
            </a:solidFill>
            <a:round/>
            <a:headEnd/>
            <a:tailEnd type="triangle" w="med" len="med"/>
          </a:ln>
          <a:effectLst/>
        </p:spPr>
        <p:txBody>
          <a:bodyPr/>
          <a:lstStyle/>
          <a:p>
            <a:endParaRPr lang="nb-NO"/>
          </a:p>
        </p:txBody>
      </p:sp>
      <p:sp>
        <p:nvSpPr>
          <p:cNvPr id="8208" name="Line 16"/>
          <p:cNvSpPr>
            <a:spLocks noChangeShapeType="1"/>
          </p:cNvSpPr>
          <p:nvPr/>
        </p:nvSpPr>
        <p:spPr bwMode="auto">
          <a:xfrm flipV="1">
            <a:off x="4419600" y="4419600"/>
            <a:ext cx="1447800" cy="609600"/>
          </a:xfrm>
          <a:prstGeom prst="line">
            <a:avLst/>
          </a:prstGeom>
          <a:noFill/>
          <a:ln w="12700">
            <a:solidFill>
              <a:srgbClr val="FFFF00"/>
            </a:solidFill>
            <a:round/>
            <a:headEnd/>
            <a:tailEnd type="triangle" w="med" len="med"/>
          </a:ln>
          <a:effectLst/>
        </p:spPr>
        <p:txBody>
          <a:bodyPr/>
          <a:lstStyle/>
          <a:p>
            <a:endParaRPr lang="nb-NO">
              <a:solidFill>
                <a:srgbClr val="FFFF00"/>
              </a:solidFill>
            </a:endParaRPr>
          </a:p>
        </p:txBody>
      </p:sp>
      <p:sp>
        <p:nvSpPr>
          <p:cNvPr id="8209" name="Line 17"/>
          <p:cNvSpPr>
            <a:spLocks noChangeShapeType="1"/>
          </p:cNvSpPr>
          <p:nvPr/>
        </p:nvSpPr>
        <p:spPr bwMode="auto">
          <a:xfrm flipV="1">
            <a:off x="2209800" y="3352800"/>
            <a:ext cx="381000" cy="533400"/>
          </a:xfrm>
          <a:prstGeom prst="line">
            <a:avLst/>
          </a:prstGeom>
          <a:noFill/>
          <a:ln w="12700">
            <a:solidFill>
              <a:srgbClr val="FFFF00"/>
            </a:solidFill>
            <a:round/>
            <a:headEnd/>
            <a:tailEnd type="triangle" w="med" len="med"/>
          </a:ln>
          <a:effectLst/>
        </p:spPr>
        <p:txBody>
          <a:bodyPr/>
          <a:lstStyle/>
          <a:p>
            <a:endParaRPr lang="nb-NO">
              <a:solidFill>
                <a:srgbClr val="FFFF00"/>
              </a:solidFill>
            </a:endParaRPr>
          </a:p>
        </p:txBody>
      </p:sp>
      <p:sp>
        <p:nvSpPr>
          <p:cNvPr id="8210" name="Line 18"/>
          <p:cNvSpPr>
            <a:spLocks noChangeShapeType="1"/>
          </p:cNvSpPr>
          <p:nvPr/>
        </p:nvSpPr>
        <p:spPr bwMode="auto">
          <a:xfrm flipH="1" flipV="1">
            <a:off x="2276475" y="4416425"/>
            <a:ext cx="1447800" cy="609600"/>
          </a:xfrm>
          <a:prstGeom prst="line">
            <a:avLst/>
          </a:prstGeom>
          <a:noFill/>
          <a:ln w="12700">
            <a:solidFill>
              <a:srgbClr val="FFFF00"/>
            </a:solidFill>
            <a:round/>
            <a:headEnd/>
            <a:tailEnd type="triangle" w="med" len="med"/>
          </a:ln>
          <a:effectLst/>
        </p:spPr>
        <p:txBody>
          <a:bodyPr/>
          <a:lstStyle/>
          <a:p>
            <a:endParaRPr lang="nb-NO">
              <a:solidFill>
                <a:srgbClr val="FFFF00"/>
              </a:solidFill>
            </a:endParaRPr>
          </a:p>
        </p:txBody>
      </p:sp>
      <p:sp>
        <p:nvSpPr>
          <p:cNvPr id="8211" name="Rectangle 19"/>
          <p:cNvSpPr>
            <a:spLocks noChangeArrowheads="1"/>
          </p:cNvSpPr>
          <p:nvPr/>
        </p:nvSpPr>
        <p:spPr bwMode="auto">
          <a:xfrm>
            <a:off x="2193925" y="3024188"/>
            <a:ext cx="1339850" cy="304800"/>
          </a:xfrm>
          <a:prstGeom prst="rect">
            <a:avLst/>
          </a:prstGeom>
          <a:solidFill>
            <a:schemeClr val="bg1"/>
          </a:solidFill>
          <a:ln w="12700">
            <a:noFill/>
            <a:miter lim="800000"/>
            <a:headEnd/>
            <a:tailEnd/>
          </a:ln>
          <a:effectLst/>
        </p:spPr>
        <p:txBody>
          <a:bodyPr wrap="none" lIns="90488" tIns="44450" rIns="90488" bIns="44450">
            <a:spAutoFit/>
          </a:bodyPr>
          <a:lstStyle/>
          <a:p>
            <a:pPr defTabSz="762000"/>
            <a:r>
              <a:rPr lang="en-US" sz="1400"/>
              <a:t>Neuropeptides</a:t>
            </a:r>
          </a:p>
        </p:txBody>
      </p:sp>
      <p:sp>
        <p:nvSpPr>
          <p:cNvPr id="8212" name="Arc 20"/>
          <p:cNvSpPr>
            <a:spLocks/>
          </p:cNvSpPr>
          <p:nvPr/>
        </p:nvSpPr>
        <p:spPr bwMode="auto">
          <a:xfrm>
            <a:off x="2895600" y="2286000"/>
            <a:ext cx="1524000" cy="7620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triangle" w="med" len="med"/>
            <a:tailEnd/>
          </a:ln>
          <a:effectLst/>
        </p:spPr>
        <p:txBody>
          <a:bodyPr/>
          <a:lstStyle/>
          <a:p>
            <a:endParaRPr lang="nb-NO"/>
          </a:p>
        </p:txBody>
      </p:sp>
      <p:sp>
        <p:nvSpPr>
          <p:cNvPr id="8213" name="Arc 21"/>
          <p:cNvSpPr>
            <a:spLocks/>
          </p:cNvSpPr>
          <p:nvPr/>
        </p:nvSpPr>
        <p:spPr bwMode="auto">
          <a:xfrm>
            <a:off x="4648200" y="2286000"/>
            <a:ext cx="1219200" cy="533400"/>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a:tailEnd type="triangle" w="med" len="med"/>
          </a:ln>
          <a:effectLst/>
        </p:spPr>
        <p:txBody>
          <a:bodyPr/>
          <a:lstStyle/>
          <a:p>
            <a:endParaRPr lang="nb-NO"/>
          </a:p>
        </p:txBody>
      </p:sp>
      <p:sp>
        <p:nvSpPr>
          <p:cNvPr id="8214" name="Arc 22"/>
          <p:cNvSpPr>
            <a:spLocks/>
          </p:cNvSpPr>
          <p:nvPr/>
        </p:nvSpPr>
        <p:spPr bwMode="auto">
          <a:xfrm>
            <a:off x="4533900" y="2314575"/>
            <a:ext cx="114300" cy="733425"/>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a:tailEnd type="triangle" w="med" len="med"/>
          </a:ln>
          <a:effectLst/>
        </p:spPr>
        <p:txBody>
          <a:bodyPr/>
          <a:lstStyle/>
          <a:p>
            <a:endParaRPr lang="nb-NO"/>
          </a:p>
        </p:txBody>
      </p:sp>
      <p:sp>
        <p:nvSpPr>
          <p:cNvPr id="8215" name="Arc 23"/>
          <p:cNvSpPr>
            <a:spLocks/>
          </p:cNvSpPr>
          <p:nvPr/>
        </p:nvSpPr>
        <p:spPr bwMode="auto">
          <a:xfrm>
            <a:off x="4191000" y="3276600"/>
            <a:ext cx="457200" cy="6096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triangle" w="med" len="med"/>
            <a:tailEnd/>
          </a:ln>
          <a:effectLst/>
        </p:spPr>
        <p:txBody>
          <a:bodyPr/>
          <a:lstStyle/>
          <a:p>
            <a:endParaRPr lang="nb-NO"/>
          </a:p>
        </p:txBody>
      </p:sp>
      <p:sp>
        <p:nvSpPr>
          <p:cNvPr id="8216" name="Arc 24"/>
          <p:cNvSpPr>
            <a:spLocks/>
          </p:cNvSpPr>
          <p:nvPr/>
        </p:nvSpPr>
        <p:spPr bwMode="auto">
          <a:xfrm>
            <a:off x="4800600" y="3276600"/>
            <a:ext cx="609600" cy="533400"/>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a:tailEnd type="triangle" w="med" len="med"/>
          </a:ln>
          <a:effectLst/>
        </p:spPr>
        <p:txBody>
          <a:bodyPr/>
          <a:lstStyle/>
          <a:p>
            <a:endParaRPr lang="nb-NO"/>
          </a:p>
        </p:txBody>
      </p:sp>
      <p:sp>
        <p:nvSpPr>
          <p:cNvPr id="8217" name="Line 25"/>
          <p:cNvSpPr>
            <a:spLocks noChangeShapeType="1"/>
          </p:cNvSpPr>
          <p:nvPr/>
        </p:nvSpPr>
        <p:spPr bwMode="auto">
          <a:xfrm flipH="1" flipV="1">
            <a:off x="6248400" y="3352800"/>
            <a:ext cx="152400" cy="381000"/>
          </a:xfrm>
          <a:prstGeom prst="line">
            <a:avLst/>
          </a:prstGeom>
          <a:noFill/>
          <a:ln w="12700">
            <a:solidFill>
              <a:schemeClr val="tx1"/>
            </a:solidFill>
            <a:round/>
            <a:headEnd/>
            <a:tailEnd type="triangle" w="med" len="med"/>
          </a:ln>
          <a:effectLst/>
        </p:spPr>
        <p:txBody>
          <a:bodyPr/>
          <a:lstStyle/>
          <a:p>
            <a:endParaRPr lang="nb-NO">
              <a:solidFill>
                <a:srgbClr val="FFFF00"/>
              </a:solidFill>
            </a:endParaRPr>
          </a:p>
        </p:txBody>
      </p:sp>
      <p:sp>
        <p:nvSpPr>
          <p:cNvPr id="8218" name="Rectangle 26"/>
          <p:cNvSpPr>
            <a:spLocks noChangeArrowheads="1"/>
          </p:cNvSpPr>
          <p:nvPr/>
        </p:nvSpPr>
        <p:spPr bwMode="auto">
          <a:xfrm>
            <a:off x="6765925" y="5546725"/>
            <a:ext cx="952185" cy="366767"/>
          </a:xfrm>
          <a:prstGeom prst="rect">
            <a:avLst/>
          </a:prstGeom>
          <a:noFill/>
          <a:ln w="12700">
            <a:noFill/>
            <a:miter lim="800000"/>
            <a:headEnd/>
            <a:tailEnd/>
          </a:ln>
          <a:effectLst/>
        </p:spPr>
        <p:txBody>
          <a:bodyPr wrap="none" lIns="90488" tIns="44450" rIns="90488" bIns="44450">
            <a:spAutoFit/>
          </a:bodyPr>
          <a:lstStyle/>
          <a:p>
            <a:pPr defTabSz="762000"/>
            <a:r>
              <a:rPr lang="en-US">
                <a:solidFill>
                  <a:srgbClr val="FFFF00"/>
                </a:solidFill>
              </a:rPr>
              <a:t>Fig. 3.1</a:t>
            </a:r>
          </a:p>
        </p:txBody>
      </p:sp>
      <p:sp>
        <p:nvSpPr>
          <p:cNvPr id="8219" name="Text Box 27"/>
          <p:cNvSpPr txBox="1">
            <a:spLocks noChangeArrowheads="1"/>
          </p:cNvSpPr>
          <p:nvPr/>
        </p:nvSpPr>
        <p:spPr bwMode="auto">
          <a:xfrm>
            <a:off x="592138" y="187325"/>
            <a:ext cx="7731125" cy="396875"/>
          </a:xfrm>
          <a:prstGeom prst="rect">
            <a:avLst/>
          </a:prstGeom>
          <a:noFill/>
          <a:ln w="12700">
            <a:noFill/>
            <a:miter lim="800000"/>
            <a:headEnd/>
            <a:tailEnd/>
          </a:ln>
          <a:effectLst/>
        </p:spPr>
        <p:txBody>
          <a:bodyPr wrap="none">
            <a:spAutoFit/>
          </a:bodyPr>
          <a:lstStyle/>
          <a:p>
            <a:r>
              <a:rPr lang="en-US" sz="2000" dirty="0">
                <a:solidFill>
                  <a:srgbClr val="FFFF00"/>
                </a:solidFill>
                <a:latin typeface="Arial Unicode MS" pitchFamily="34" charset="-128"/>
              </a:rPr>
              <a:t>Fig. 3.1. Pathways of </a:t>
            </a:r>
            <a:r>
              <a:rPr lang="en-US" sz="2000" dirty="0" err="1">
                <a:solidFill>
                  <a:srgbClr val="FFFF00"/>
                </a:solidFill>
                <a:latin typeface="Arial Unicode MS" pitchFamily="34" charset="-128"/>
              </a:rPr>
              <a:t>periapical</a:t>
            </a:r>
            <a:r>
              <a:rPr lang="en-US" sz="2000" dirty="0">
                <a:solidFill>
                  <a:srgbClr val="FFFF00"/>
                </a:solidFill>
                <a:latin typeface="Arial Unicode MS" pitchFamily="34" charset="-128"/>
              </a:rPr>
              <a:t> inflammation and bone destruction.</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reeform 2"/>
          <p:cNvSpPr>
            <a:spLocks/>
          </p:cNvSpPr>
          <p:nvPr/>
        </p:nvSpPr>
        <p:spPr bwMode="auto">
          <a:xfrm>
            <a:off x="3000375" y="1109663"/>
            <a:ext cx="2944813" cy="4232275"/>
          </a:xfrm>
          <a:custGeom>
            <a:avLst/>
            <a:gdLst/>
            <a:ahLst/>
            <a:cxnLst>
              <a:cxn ang="0">
                <a:pos x="198" y="2307"/>
              </a:cxn>
              <a:cxn ang="0">
                <a:pos x="289" y="1963"/>
              </a:cxn>
              <a:cxn ang="0">
                <a:pos x="325" y="1806"/>
              </a:cxn>
              <a:cxn ang="0">
                <a:pos x="313" y="1701"/>
              </a:cxn>
              <a:cxn ang="0">
                <a:pos x="255" y="1560"/>
              </a:cxn>
              <a:cxn ang="0">
                <a:pos x="124" y="1326"/>
              </a:cxn>
              <a:cxn ang="0">
                <a:pos x="28" y="1053"/>
              </a:cxn>
              <a:cxn ang="0">
                <a:pos x="9" y="702"/>
              </a:cxn>
              <a:cxn ang="0">
                <a:pos x="126" y="452"/>
              </a:cxn>
              <a:cxn ang="0">
                <a:pos x="282" y="297"/>
              </a:cxn>
              <a:cxn ang="0">
                <a:pos x="462" y="165"/>
              </a:cxn>
              <a:cxn ang="0">
                <a:pos x="751" y="21"/>
              </a:cxn>
              <a:cxn ang="0">
                <a:pos x="1086" y="21"/>
              </a:cxn>
              <a:cxn ang="0">
                <a:pos x="1326" y="116"/>
              </a:cxn>
              <a:cxn ang="0">
                <a:pos x="1509" y="228"/>
              </a:cxn>
              <a:cxn ang="0">
                <a:pos x="1630" y="438"/>
              </a:cxn>
              <a:cxn ang="0">
                <a:pos x="1736" y="663"/>
              </a:cxn>
              <a:cxn ang="0">
                <a:pos x="1791" y="846"/>
              </a:cxn>
              <a:cxn ang="0">
                <a:pos x="1854" y="1125"/>
              </a:cxn>
              <a:cxn ang="0">
                <a:pos x="1849" y="1268"/>
              </a:cxn>
              <a:cxn ang="0">
                <a:pos x="1785" y="1416"/>
              </a:cxn>
              <a:cxn ang="0">
                <a:pos x="1666" y="1569"/>
              </a:cxn>
              <a:cxn ang="0">
                <a:pos x="1560" y="1650"/>
              </a:cxn>
              <a:cxn ang="0">
                <a:pos x="1423" y="1720"/>
              </a:cxn>
              <a:cxn ang="0">
                <a:pos x="1252" y="1771"/>
              </a:cxn>
              <a:cxn ang="0">
                <a:pos x="1113" y="1857"/>
              </a:cxn>
              <a:cxn ang="0">
                <a:pos x="1045" y="1994"/>
              </a:cxn>
              <a:cxn ang="0">
                <a:pos x="1031" y="2190"/>
              </a:cxn>
              <a:cxn ang="0">
                <a:pos x="1053" y="2424"/>
              </a:cxn>
              <a:cxn ang="0">
                <a:pos x="1093" y="2665"/>
              </a:cxn>
              <a:cxn ang="0">
                <a:pos x="890" y="2580"/>
              </a:cxn>
              <a:cxn ang="0">
                <a:pos x="609" y="2550"/>
              </a:cxn>
              <a:cxn ang="0">
                <a:pos x="537" y="2551"/>
              </a:cxn>
              <a:cxn ang="0">
                <a:pos x="329" y="2579"/>
              </a:cxn>
              <a:cxn ang="0">
                <a:pos x="127" y="2665"/>
              </a:cxn>
            </a:cxnLst>
            <a:rect l="0" t="0" r="r" b="b"/>
            <a:pathLst>
              <a:path w="1855" h="2666">
                <a:moveTo>
                  <a:pt x="127" y="2665"/>
                </a:moveTo>
                <a:lnTo>
                  <a:pt x="198" y="2307"/>
                </a:lnTo>
                <a:lnTo>
                  <a:pt x="252" y="2080"/>
                </a:lnTo>
                <a:lnTo>
                  <a:pt x="289" y="1963"/>
                </a:lnTo>
                <a:lnTo>
                  <a:pt x="317" y="1866"/>
                </a:lnTo>
                <a:lnTo>
                  <a:pt x="325" y="1806"/>
                </a:lnTo>
                <a:lnTo>
                  <a:pt x="321" y="1757"/>
                </a:lnTo>
                <a:lnTo>
                  <a:pt x="313" y="1701"/>
                </a:lnTo>
                <a:lnTo>
                  <a:pt x="289" y="1635"/>
                </a:lnTo>
                <a:lnTo>
                  <a:pt x="255" y="1560"/>
                </a:lnTo>
                <a:lnTo>
                  <a:pt x="186" y="1446"/>
                </a:lnTo>
                <a:lnTo>
                  <a:pt x="124" y="1326"/>
                </a:lnTo>
                <a:lnTo>
                  <a:pt x="79" y="1221"/>
                </a:lnTo>
                <a:lnTo>
                  <a:pt x="28" y="1053"/>
                </a:lnTo>
                <a:lnTo>
                  <a:pt x="0" y="897"/>
                </a:lnTo>
                <a:lnTo>
                  <a:pt x="9" y="702"/>
                </a:lnTo>
                <a:lnTo>
                  <a:pt x="60" y="552"/>
                </a:lnTo>
                <a:lnTo>
                  <a:pt x="126" y="452"/>
                </a:lnTo>
                <a:lnTo>
                  <a:pt x="198" y="375"/>
                </a:lnTo>
                <a:lnTo>
                  <a:pt x="282" y="297"/>
                </a:lnTo>
                <a:lnTo>
                  <a:pt x="366" y="234"/>
                </a:lnTo>
                <a:lnTo>
                  <a:pt x="462" y="165"/>
                </a:lnTo>
                <a:lnTo>
                  <a:pt x="612" y="88"/>
                </a:lnTo>
                <a:lnTo>
                  <a:pt x="751" y="21"/>
                </a:lnTo>
                <a:lnTo>
                  <a:pt x="906" y="0"/>
                </a:lnTo>
                <a:lnTo>
                  <a:pt x="1086" y="21"/>
                </a:lnTo>
                <a:lnTo>
                  <a:pt x="1230" y="69"/>
                </a:lnTo>
                <a:lnTo>
                  <a:pt x="1326" y="116"/>
                </a:lnTo>
                <a:lnTo>
                  <a:pt x="1413" y="150"/>
                </a:lnTo>
                <a:lnTo>
                  <a:pt x="1509" y="228"/>
                </a:lnTo>
                <a:lnTo>
                  <a:pt x="1565" y="309"/>
                </a:lnTo>
                <a:lnTo>
                  <a:pt x="1630" y="438"/>
                </a:lnTo>
                <a:lnTo>
                  <a:pt x="1688" y="552"/>
                </a:lnTo>
                <a:lnTo>
                  <a:pt x="1736" y="663"/>
                </a:lnTo>
                <a:lnTo>
                  <a:pt x="1758" y="741"/>
                </a:lnTo>
                <a:lnTo>
                  <a:pt x="1791" y="846"/>
                </a:lnTo>
                <a:lnTo>
                  <a:pt x="1833" y="996"/>
                </a:lnTo>
                <a:lnTo>
                  <a:pt x="1854" y="1125"/>
                </a:lnTo>
                <a:lnTo>
                  <a:pt x="1854" y="1173"/>
                </a:lnTo>
                <a:lnTo>
                  <a:pt x="1849" y="1268"/>
                </a:lnTo>
                <a:lnTo>
                  <a:pt x="1821" y="1347"/>
                </a:lnTo>
                <a:lnTo>
                  <a:pt x="1785" y="1416"/>
                </a:lnTo>
                <a:lnTo>
                  <a:pt x="1716" y="1516"/>
                </a:lnTo>
                <a:lnTo>
                  <a:pt x="1666" y="1569"/>
                </a:lnTo>
                <a:lnTo>
                  <a:pt x="1618" y="1611"/>
                </a:lnTo>
                <a:lnTo>
                  <a:pt x="1560" y="1650"/>
                </a:lnTo>
                <a:lnTo>
                  <a:pt x="1505" y="1683"/>
                </a:lnTo>
                <a:lnTo>
                  <a:pt x="1423" y="1720"/>
                </a:lnTo>
                <a:lnTo>
                  <a:pt x="1326" y="1748"/>
                </a:lnTo>
                <a:lnTo>
                  <a:pt x="1252" y="1771"/>
                </a:lnTo>
                <a:lnTo>
                  <a:pt x="1161" y="1815"/>
                </a:lnTo>
                <a:lnTo>
                  <a:pt x="1113" y="1857"/>
                </a:lnTo>
                <a:lnTo>
                  <a:pt x="1069" y="1920"/>
                </a:lnTo>
                <a:lnTo>
                  <a:pt x="1045" y="1994"/>
                </a:lnTo>
                <a:lnTo>
                  <a:pt x="1035" y="2099"/>
                </a:lnTo>
                <a:lnTo>
                  <a:pt x="1031" y="2190"/>
                </a:lnTo>
                <a:lnTo>
                  <a:pt x="1034" y="2271"/>
                </a:lnTo>
                <a:lnTo>
                  <a:pt x="1053" y="2424"/>
                </a:lnTo>
                <a:lnTo>
                  <a:pt x="1074" y="2559"/>
                </a:lnTo>
                <a:lnTo>
                  <a:pt x="1093" y="2665"/>
                </a:lnTo>
                <a:lnTo>
                  <a:pt x="1006" y="2615"/>
                </a:lnTo>
                <a:lnTo>
                  <a:pt x="890" y="2580"/>
                </a:lnTo>
                <a:lnTo>
                  <a:pt x="755" y="2558"/>
                </a:lnTo>
                <a:lnTo>
                  <a:pt x="609" y="2550"/>
                </a:lnTo>
                <a:lnTo>
                  <a:pt x="573" y="2550"/>
                </a:lnTo>
                <a:lnTo>
                  <a:pt x="537" y="2551"/>
                </a:lnTo>
                <a:lnTo>
                  <a:pt x="465" y="2556"/>
                </a:lnTo>
                <a:lnTo>
                  <a:pt x="329" y="2579"/>
                </a:lnTo>
                <a:lnTo>
                  <a:pt x="212" y="2615"/>
                </a:lnTo>
                <a:lnTo>
                  <a:pt x="127" y="2665"/>
                </a:lnTo>
              </a:path>
            </a:pathLst>
          </a:custGeom>
          <a:noFill/>
          <a:ln w="12700" cap="rnd" cmpd="sng">
            <a:solidFill>
              <a:srgbClr val="000000"/>
            </a:solidFill>
            <a:prstDash val="solid"/>
            <a:round/>
            <a:headEnd type="none" w="med" len="med"/>
            <a:tailEnd type="none" w="med" len="med"/>
          </a:ln>
          <a:effectLst/>
        </p:spPr>
        <p:txBody>
          <a:bodyPr/>
          <a:lstStyle/>
          <a:p>
            <a:endParaRPr lang="nb-NO"/>
          </a:p>
        </p:txBody>
      </p:sp>
      <p:sp>
        <p:nvSpPr>
          <p:cNvPr id="11267" name="Freeform 3"/>
          <p:cNvSpPr>
            <a:spLocks/>
          </p:cNvSpPr>
          <p:nvPr/>
        </p:nvSpPr>
        <p:spPr bwMode="auto">
          <a:xfrm>
            <a:off x="3124200" y="1185863"/>
            <a:ext cx="2744788" cy="3059112"/>
          </a:xfrm>
          <a:custGeom>
            <a:avLst/>
            <a:gdLst/>
            <a:ahLst/>
            <a:cxnLst>
              <a:cxn ang="0">
                <a:pos x="69" y="1188"/>
              </a:cxn>
              <a:cxn ang="0">
                <a:pos x="27" y="1062"/>
              </a:cxn>
              <a:cxn ang="0">
                <a:pos x="9" y="927"/>
              </a:cxn>
              <a:cxn ang="0">
                <a:pos x="0" y="837"/>
              </a:cxn>
              <a:cxn ang="0">
                <a:pos x="0" y="741"/>
              </a:cxn>
              <a:cxn ang="0">
                <a:pos x="5" y="639"/>
              </a:cxn>
              <a:cxn ang="0">
                <a:pos x="41" y="543"/>
              </a:cxn>
              <a:cxn ang="0">
                <a:pos x="99" y="435"/>
              </a:cxn>
              <a:cxn ang="0">
                <a:pos x="192" y="348"/>
              </a:cxn>
              <a:cxn ang="0">
                <a:pos x="267" y="276"/>
              </a:cxn>
              <a:cxn ang="0">
                <a:pos x="411" y="165"/>
              </a:cxn>
              <a:cxn ang="0">
                <a:pos x="576" y="81"/>
              </a:cxn>
              <a:cxn ang="0">
                <a:pos x="720" y="21"/>
              </a:cxn>
              <a:cxn ang="0">
                <a:pos x="867" y="0"/>
              </a:cxn>
              <a:cxn ang="0">
                <a:pos x="1008" y="21"/>
              </a:cxn>
              <a:cxn ang="0">
                <a:pos x="1152" y="69"/>
              </a:cxn>
              <a:cxn ang="0">
                <a:pos x="1249" y="117"/>
              </a:cxn>
              <a:cxn ang="0">
                <a:pos x="1343" y="164"/>
              </a:cxn>
              <a:cxn ang="0">
                <a:pos x="1416" y="242"/>
              </a:cxn>
              <a:cxn ang="0">
                <a:pos x="1452" y="306"/>
              </a:cxn>
              <a:cxn ang="0">
                <a:pos x="1497" y="394"/>
              </a:cxn>
              <a:cxn ang="0">
                <a:pos x="1514" y="447"/>
              </a:cxn>
              <a:cxn ang="0">
                <a:pos x="1545" y="493"/>
              </a:cxn>
              <a:cxn ang="0">
                <a:pos x="1581" y="592"/>
              </a:cxn>
              <a:cxn ang="0">
                <a:pos x="1632" y="711"/>
              </a:cxn>
              <a:cxn ang="0">
                <a:pos x="1671" y="841"/>
              </a:cxn>
              <a:cxn ang="0">
                <a:pos x="1704" y="963"/>
              </a:cxn>
              <a:cxn ang="0">
                <a:pos x="1728" y="1125"/>
              </a:cxn>
              <a:cxn ang="0">
                <a:pos x="1713" y="1242"/>
              </a:cxn>
              <a:cxn ang="0">
                <a:pos x="1689" y="1308"/>
              </a:cxn>
              <a:cxn ang="0">
                <a:pos x="1653" y="1373"/>
              </a:cxn>
              <a:cxn ang="0">
                <a:pos x="1584" y="1443"/>
              </a:cxn>
              <a:cxn ang="0">
                <a:pos x="1497" y="1530"/>
              </a:cxn>
              <a:cxn ang="0">
                <a:pos x="1428" y="1581"/>
              </a:cxn>
              <a:cxn ang="0">
                <a:pos x="1355" y="1620"/>
              </a:cxn>
              <a:cxn ang="0">
                <a:pos x="1249" y="1652"/>
              </a:cxn>
              <a:cxn ang="0">
                <a:pos x="1152" y="1677"/>
              </a:cxn>
              <a:cxn ang="0">
                <a:pos x="1035" y="1728"/>
              </a:cxn>
              <a:cxn ang="0">
                <a:pos x="965" y="1818"/>
              </a:cxn>
              <a:cxn ang="0">
                <a:pos x="915" y="1926"/>
              </a:cxn>
              <a:cxn ang="0">
                <a:pos x="815" y="1327"/>
              </a:cxn>
              <a:cxn ang="0">
                <a:pos x="803" y="1311"/>
              </a:cxn>
              <a:cxn ang="0">
                <a:pos x="779" y="1298"/>
              </a:cxn>
              <a:cxn ang="0">
                <a:pos x="763" y="1291"/>
              </a:cxn>
              <a:cxn ang="0">
                <a:pos x="726" y="1307"/>
              </a:cxn>
              <a:cxn ang="0">
                <a:pos x="666" y="1342"/>
              </a:cxn>
              <a:cxn ang="0">
                <a:pos x="606" y="1392"/>
              </a:cxn>
              <a:cxn ang="0">
                <a:pos x="544" y="1443"/>
              </a:cxn>
              <a:cxn ang="0">
                <a:pos x="494" y="1479"/>
              </a:cxn>
              <a:cxn ang="0">
                <a:pos x="458" y="1522"/>
              </a:cxn>
              <a:cxn ang="0">
                <a:pos x="433" y="1557"/>
              </a:cxn>
              <a:cxn ang="0">
                <a:pos x="337" y="1797"/>
              </a:cxn>
              <a:cxn ang="0">
                <a:pos x="288" y="1797"/>
              </a:cxn>
              <a:cxn ang="0">
                <a:pos x="296" y="1691"/>
              </a:cxn>
              <a:cxn ang="0">
                <a:pos x="288" y="1615"/>
              </a:cxn>
              <a:cxn ang="0">
                <a:pos x="246" y="1509"/>
              </a:cxn>
              <a:cxn ang="0">
                <a:pos x="154" y="1353"/>
              </a:cxn>
              <a:cxn ang="0">
                <a:pos x="69" y="1188"/>
              </a:cxn>
            </a:cxnLst>
            <a:rect l="0" t="0" r="r" b="b"/>
            <a:pathLst>
              <a:path w="1729" h="1927">
                <a:moveTo>
                  <a:pt x="69" y="1188"/>
                </a:moveTo>
                <a:lnTo>
                  <a:pt x="27" y="1062"/>
                </a:lnTo>
                <a:lnTo>
                  <a:pt x="9" y="927"/>
                </a:lnTo>
                <a:lnTo>
                  <a:pt x="0" y="837"/>
                </a:lnTo>
                <a:lnTo>
                  <a:pt x="0" y="741"/>
                </a:lnTo>
                <a:lnTo>
                  <a:pt x="5" y="639"/>
                </a:lnTo>
                <a:lnTo>
                  <a:pt x="41" y="543"/>
                </a:lnTo>
                <a:lnTo>
                  <a:pt x="99" y="435"/>
                </a:lnTo>
                <a:lnTo>
                  <a:pt x="192" y="348"/>
                </a:lnTo>
                <a:lnTo>
                  <a:pt x="267" y="276"/>
                </a:lnTo>
                <a:lnTo>
                  <a:pt x="411" y="165"/>
                </a:lnTo>
                <a:lnTo>
                  <a:pt x="576" y="81"/>
                </a:lnTo>
                <a:lnTo>
                  <a:pt x="720" y="21"/>
                </a:lnTo>
                <a:lnTo>
                  <a:pt x="867" y="0"/>
                </a:lnTo>
                <a:lnTo>
                  <a:pt x="1008" y="21"/>
                </a:lnTo>
                <a:lnTo>
                  <a:pt x="1152" y="69"/>
                </a:lnTo>
                <a:lnTo>
                  <a:pt x="1249" y="117"/>
                </a:lnTo>
                <a:lnTo>
                  <a:pt x="1343" y="164"/>
                </a:lnTo>
                <a:lnTo>
                  <a:pt x="1416" y="242"/>
                </a:lnTo>
                <a:lnTo>
                  <a:pt x="1452" y="306"/>
                </a:lnTo>
                <a:lnTo>
                  <a:pt x="1497" y="394"/>
                </a:lnTo>
                <a:lnTo>
                  <a:pt x="1514" y="447"/>
                </a:lnTo>
                <a:lnTo>
                  <a:pt x="1545" y="493"/>
                </a:lnTo>
                <a:lnTo>
                  <a:pt x="1581" y="592"/>
                </a:lnTo>
                <a:lnTo>
                  <a:pt x="1632" y="711"/>
                </a:lnTo>
                <a:lnTo>
                  <a:pt x="1671" y="841"/>
                </a:lnTo>
                <a:lnTo>
                  <a:pt x="1704" y="963"/>
                </a:lnTo>
                <a:lnTo>
                  <a:pt x="1728" y="1125"/>
                </a:lnTo>
                <a:lnTo>
                  <a:pt x="1713" y="1242"/>
                </a:lnTo>
                <a:lnTo>
                  <a:pt x="1689" y="1308"/>
                </a:lnTo>
                <a:lnTo>
                  <a:pt x="1653" y="1373"/>
                </a:lnTo>
                <a:lnTo>
                  <a:pt x="1584" y="1443"/>
                </a:lnTo>
                <a:lnTo>
                  <a:pt x="1497" y="1530"/>
                </a:lnTo>
                <a:lnTo>
                  <a:pt x="1428" y="1581"/>
                </a:lnTo>
                <a:lnTo>
                  <a:pt x="1355" y="1620"/>
                </a:lnTo>
                <a:lnTo>
                  <a:pt x="1249" y="1652"/>
                </a:lnTo>
                <a:lnTo>
                  <a:pt x="1152" y="1677"/>
                </a:lnTo>
                <a:lnTo>
                  <a:pt x="1035" y="1728"/>
                </a:lnTo>
                <a:lnTo>
                  <a:pt x="965" y="1818"/>
                </a:lnTo>
                <a:lnTo>
                  <a:pt x="915" y="1926"/>
                </a:lnTo>
                <a:lnTo>
                  <a:pt x="815" y="1327"/>
                </a:lnTo>
                <a:lnTo>
                  <a:pt x="803" y="1311"/>
                </a:lnTo>
                <a:lnTo>
                  <a:pt x="779" y="1298"/>
                </a:lnTo>
                <a:lnTo>
                  <a:pt x="763" y="1291"/>
                </a:lnTo>
                <a:lnTo>
                  <a:pt x="726" y="1307"/>
                </a:lnTo>
                <a:lnTo>
                  <a:pt x="666" y="1342"/>
                </a:lnTo>
                <a:lnTo>
                  <a:pt x="606" y="1392"/>
                </a:lnTo>
                <a:lnTo>
                  <a:pt x="544" y="1443"/>
                </a:lnTo>
                <a:lnTo>
                  <a:pt x="494" y="1479"/>
                </a:lnTo>
                <a:lnTo>
                  <a:pt x="458" y="1522"/>
                </a:lnTo>
                <a:lnTo>
                  <a:pt x="433" y="1557"/>
                </a:lnTo>
                <a:lnTo>
                  <a:pt x="337" y="1797"/>
                </a:lnTo>
                <a:lnTo>
                  <a:pt x="288" y="1797"/>
                </a:lnTo>
                <a:lnTo>
                  <a:pt x="296" y="1691"/>
                </a:lnTo>
                <a:lnTo>
                  <a:pt x="288" y="1615"/>
                </a:lnTo>
                <a:lnTo>
                  <a:pt x="246" y="1509"/>
                </a:lnTo>
                <a:lnTo>
                  <a:pt x="154" y="1353"/>
                </a:lnTo>
                <a:lnTo>
                  <a:pt x="69" y="1188"/>
                </a:lnTo>
              </a:path>
            </a:pathLst>
          </a:custGeom>
          <a:solidFill>
            <a:srgbClr val="F8F8F8"/>
          </a:solidFill>
          <a:ln w="12700" cap="rnd" cmpd="sng">
            <a:noFill/>
            <a:prstDash val="solid"/>
            <a:round/>
            <a:headEnd type="none" w="med" len="med"/>
            <a:tailEnd type="none" w="med" len="med"/>
          </a:ln>
          <a:effectLst/>
        </p:spPr>
        <p:txBody>
          <a:bodyPr/>
          <a:lstStyle/>
          <a:p>
            <a:endParaRPr lang="nb-NO"/>
          </a:p>
        </p:txBody>
      </p:sp>
      <p:sp>
        <p:nvSpPr>
          <p:cNvPr id="11268" name="Freeform 4"/>
          <p:cNvSpPr>
            <a:spLocks/>
          </p:cNvSpPr>
          <p:nvPr/>
        </p:nvSpPr>
        <p:spPr bwMode="auto">
          <a:xfrm>
            <a:off x="3271838" y="3338513"/>
            <a:ext cx="1377950" cy="2209800"/>
          </a:xfrm>
          <a:custGeom>
            <a:avLst/>
            <a:gdLst/>
            <a:ahLst/>
            <a:cxnLst>
              <a:cxn ang="0">
                <a:pos x="0" y="1290"/>
              </a:cxn>
              <a:cxn ang="0">
                <a:pos x="91" y="830"/>
              </a:cxn>
              <a:cxn ang="0">
                <a:pos x="135" y="641"/>
              </a:cxn>
              <a:cxn ang="0">
                <a:pos x="189" y="457"/>
              </a:cxn>
              <a:cxn ang="0">
                <a:pos x="255" y="321"/>
              </a:cxn>
              <a:cxn ang="0">
                <a:pos x="335" y="191"/>
              </a:cxn>
              <a:cxn ang="0">
                <a:pos x="420" y="107"/>
              </a:cxn>
              <a:cxn ang="0">
                <a:pos x="515" y="31"/>
              </a:cxn>
              <a:cxn ang="0">
                <a:pos x="579" y="9"/>
              </a:cxn>
              <a:cxn ang="0">
                <a:pos x="642" y="0"/>
              </a:cxn>
              <a:cxn ang="0">
                <a:pos x="720" y="21"/>
              </a:cxn>
              <a:cxn ang="0">
                <a:pos x="759" y="63"/>
              </a:cxn>
              <a:cxn ang="0">
                <a:pos x="775" y="126"/>
              </a:cxn>
              <a:cxn ang="0">
                <a:pos x="794" y="263"/>
              </a:cxn>
              <a:cxn ang="0">
                <a:pos x="830" y="492"/>
              </a:cxn>
              <a:cxn ang="0">
                <a:pos x="830" y="518"/>
              </a:cxn>
              <a:cxn ang="0">
                <a:pos x="830" y="533"/>
              </a:cxn>
              <a:cxn ang="0">
                <a:pos x="828" y="548"/>
              </a:cxn>
              <a:cxn ang="0">
                <a:pos x="822" y="616"/>
              </a:cxn>
              <a:cxn ang="0">
                <a:pos x="812" y="741"/>
              </a:cxn>
              <a:cxn ang="0">
                <a:pos x="814" y="843"/>
              </a:cxn>
              <a:cxn ang="0">
                <a:pos x="820" y="945"/>
              </a:cxn>
              <a:cxn ang="0">
                <a:pos x="848" y="1140"/>
              </a:cxn>
              <a:cxn ang="0">
                <a:pos x="855" y="1229"/>
              </a:cxn>
              <a:cxn ang="0">
                <a:pos x="864" y="1276"/>
              </a:cxn>
              <a:cxn ang="0">
                <a:pos x="867" y="1299"/>
              </a:cxn>
              <a:cxn ang="0">
                <a:pos x="864" y="1328"/>
              </a:cxn>
              <a:cxn ang="0">
                <a:pos x="704" y="1375"/>
              </a:cxn>
              <a:cxn ang="0">
                <a:pos x="491" y="1391"/>
              </a:cxn>
              <a:cxn ang="0">
                <a:pos x="339" y="1386"/>
              </a:cxn>
              <a:cxn ang="0">
                <a:pos x="196" y="1365"/>
              </a:cxn>
              <a:cxn ang="0">
                <a:pos x="79" y="1340"/>
              </a:cxn>
              <a:cxn ang="0">
                <a:pos x="33" y="1318"/>
              </a:cxn>
              <a:cxn ang="0">
                <a:pos x="0" y="1290"/>
              </a:cxn>
            </a:cxnLst>
            <a:rect l="0" t="0" r="r" b="b"/>
            <a:pathLst>
              <a:path w="868" h="1392">
                <a:moveTo>
                  <a:pt x="0" y="1290"/>
                </a:moveTo>
                <a:lnTo>
                  <a:pt x="91" y="830"/>
                </a:lnTo>
                <a:lnTo>
                  <a:pt x="135" y="641"/>
                </a:lnTo>
                <a:lnTo>
                  <a:pt x="189" y="457"/>
                </a:lnTo>
                <a:lnTo>
                  <a:pt x="255" y="321"/>
                </a:lnTo>
                <a:lnTo>
                  <a:pt x="335" y="191"/>
                </a:lnTo>
                <a:lnTo>
                  <a:pt x="420" y="107"/>
                </a:lnTo>
                <a:lnTo>
                  <a:pt x="515" y="31"/>
                </a:lnTo>
                <a:lnTo>
                  <a:pt x="579" y="9"/>
                </a:lnTo>
                <a:lnTo>
                  <a:pt x="642" y="0"/>
                </a:lnTo>
                <a:lnTo>
                  <a:pt x="720" y="21"/>
                </a:lnTo>
                <a:lnTo>
                  <a:pt x="759" y="63"/>
                </a:lnTo>
                <a:lnTo>
                  <a:pt x="775" y="126"/>
                </a:lnTo>
                <a:lnTo>
                  <a:pt x="794" y="263"/>
                </a:lnTo>
                <a:lnTo>
                  <a:pt x="830" y="492"/>
                </a:lnTo>
                <a:lnTo>
                  <a:pt x="830" y="518"/>
                </a:lnTo>
                <a:lnTo>
                  <a:pt x="830" y="533"/>
                </a:lnTo>
                <a:lnTo>
                  <a:pt x="828" y="548"/>
                </a:lnTo>
                <a:lnTo>
                  <a:pt x="822" y="616"/>
                </a:lnTo>
                <a:lnTo>
                  <a:pt x="812" y="741"/>
                </a:lnTo>
                <a:lnTo>
                  <a:pt x="814" y="843"/>
                </a:lnTo>
                <a:lnTo>
                  <a:pt x="820" y="945"/>
                </a:lnTo>
                <a:lnTo>
                  <a:pt x="848" y="1140"/>
                </a:lnTo>
                <a:lnTo>
                  <a:pt x="855" y="1229"/>
                </a:lnTo>
                <a:lnTo>
                  <a:pt x="864" y="1276"/>
                </a:lnTo>
                <a:lnTo>
                  <a:pt x="867" y="1299"/>
                </a:lnTo>
                <a:lnTo>
                  <a:pt x="864" y="1328"/>
                </a:lnTo>
                <a:lnTo>
                  <a:pt x="704" y="1375"/>
                </a:lnTo>
                <a:lnTo>
                  <a:pt x="491" y="1391"/>
                </a:lnTo>
                <a:lnTo>
                  <a:pt x="339" y="1386"/>
                </a:lnTo>
                <a:lnTo>
                  <a:pt x="196" y="1365"/>
                </a:lnTo>
                <a:lnTo>
                  <a:pt x="79" y="1340"/>
                </a:lnTo>
                <a:lnTo>
                  <a:pt x="33" y="1318"/>
                </a:lnTo>
                <a:lnTo>
                  <a:pt x="0" y="1290"/>
                </a:lnTo>
              </a:path>
            </a:pathLst>
          </a:custGeom>
          <a:solidFill>
            <a:srgbClr val="DADADA"/>
          </a:solidFill>
          <a:ln w="12700" cap="rnd" cmpd="sng">
            <a:noFill/>
            <a:prstDash val="solid"/>
            <a:round/>
            <a:headEnd type="none" w="med" len="med"/>
            <a:tailEnd type="none" w="med" len="med"/>
          </a:ln>
          <a:effectLst/>
        </p:spPr>
        <p:txBody>
          <a:bodyPr/>
          <a:lstStyle/>
          <a:p>
            <a:endParaRPr lang="nb-NO"/>
          </a:p>
        </p:txBody>
      </p:sp>
      <p:sp>
        <p:nvSpPr>
          <p:cNvPr id="11269" name="Freeform 5"/>
          <p:cNvSpPr>
            <a:spLocks/>
          </p:cNvSpPr>
          <p:nvPr/>
        </p:nvSpPr>
        <p:spPr bwMode="auto">
          <a:xfrm>
            <a:off x="4310063" y="2659063"/>
            <a:ext cx="427037" cy="350837"/>
          </a:xfrm>
          <a:custGeom>
            <a:avLst/>
            <a:gdLst/>
            <a:ahLst/>
            <a:cxnLst>
              <a:cxn ang="0">
                <a:pos x="0" y="167"/>
              </a:cxn>
              <a:cxn ang="0">
                <a:pos x="30" y="139"/>
              </a:cxn>
              <a:cxn ang="0">
                <a:pos x="90" y="128"/>
              </a:cxn>
              <a:cxn ang="0">
                <a:pos x="125" y="109"/>
              </a:cxn>
              <a:cxn ang="0">
                <a:pos x="142" y="94"/>
              </a:cxn>
              <a:cxn ang="0">
                <a:pos x="145" y="84"/>
              </a:cxn>
              <a:cxn ang="0">
                <a:pos x="124" y="79"/>
              </a:cxn>
              <a:cxn ang="0">
                <a:pos x="85" y="91"/>
              </a:cxn>
              <a:cxn ang="0">
                <a:pos x="45" y="95"/>
              </a:cxn>
              <a:cxn ang="0">
                <a:pos x="2" y="101"/>
              </a:cxn>
              <a:cxn ang="0">
                <a:pos x="9" y="78"/>
              </a:cxn>
              <a:cxn ang="0">
                <a:pos x="38" y="46"/>
              </a:cxn>
              <a:cxn ang="0">
                <a:pos x="74" y="16"/>
              </a:cxn>
              <a:cxn ang="0">
                <a:pos x="107" y="0"/>
              </a:cxn>
              <a:cxn ang="0">
                <a:pos x="123" y="4"/>
              </a:cxn>
              <a:cxn ang="0">
                <a:pos x="138" y="11"/>
              </a:cxn>
              <a:cxn ang="0">
                <a:pos x="175" y="41"/>
              </a:cxn>
              <a:cxn ang="0">
                <a:pos x="228" y="54"/>
              </a:cxn>
              <a:cxn ang="0">
                <a:pos x="254" y="60"/>
              </a:cxn>
              <a:cxn ang="0">
                <a:pos x="268" y="71"/>
              </a:cxn>
              <a:cxn ang="0">
                <a:pos x="263" y="82"/>
              </a:cxn>
              <a:cxn ang="0">
                <a:pos x="247" y="94"/>
              </a:cxn>
              <a:cxn ang="0">
                <a:pos x="212" y="113"/>
              </a:cxn>
              <a:cxn ang="0">
                <a:pos x="200" y="115"/>
              </a:cxn>
              <a:cxn ang="0">
                <a:pos x="184" y="115"/>
              </a:cxn>
              <a:cxn ang="0">
                <a:pos x="168" y="115"/>
              </a:cxn>
              <a:cxn ang="0">
                <a:pos x="152" y="130"/>
              </a:cxn>
              <a:cxn ang="0">
                <a:pos x="142" y="155"/>
              </a:cxn>
              <a:cxn ang="0">
                <a:pos x="140" y="196"/>
              </a:cxn>
              <a:cxn ang="0">
                <a:pos x="107" y="220"/>
              </a:cxn>
              <a:cxn ang="0">
                <a:pos x="97" y="199"/>
              </a:cxn>
              <a:cxn ang="0">
                <a:pos x="102" y="180"/>
              </a:cxn>
              <a:cxn ang="0">
                <a:pos x="103" y="172"/>
              </a:cxn>
              <a:cxn ang="0">
                <a:pos x="101" y="166"/>
              </a:cxn>
              <a:cxn ang="0">
                <a:pos x="93" y="165"/>
              </a:cxn>
              <a:cxn ang="0">
                <a:pos x="80" y="169"/>
              </a:cxn>
              <a:cxn ang="0">
                <a:pos x="58" y="179"/>
              </a:cxn>
              <a:cxn ang="0">
                <a:pos x="13" y="199"/>
              </a:cxn>
              <a:cxn ang="0">
                <a:pos x="0" y="167"/>
              </a:cxn>
            </a:cxnLst>
            <a:rect l="0" t="0" r="r" b="b"/>
            <a:pathLst>
              <a:path w="269" h="221">
                <a:moveTo>
                  <a:pt x="0" y="167"/>
                </a:moveTo>
                <a:lnTo>
                  <a:pt x="30" y="139"/>
                </a:lnTo>
                <a:lnTo>
                  <a:pt x="90" y="128"/>
                </a:lnTo>
                <a:lnTo>
                  <a:pt x="125" y="109"/>
                </a:lnTo>
                <a:lnTo>
                  <a:pt x="142" y="94"/>
                </a:lnTo>
                <a:lnTo>
                  <a:pt x="145" y="84"/>
                </a:lnTo>
                <a:lnTo>
                  <a:pt x="124" y="79"/>
                </a:lnTo>
                <a:lnTo>
                  <a:pt x="85" y="91"/>
                </a:lnTo>
                <a:lnTo>
                  <a:pt x="45" y="95"/>
                </a:lnTo>
                <a:lnTo>
                  <a:pt x="2" y="101"/>
                </a:lnTo>
                <a:lnTo>
                  <a:pt x="9" y="78"/>
                </a:lnTo>
                <a:lnTo>
                  <a:pt x="38" y="46"/>
                </a:lnTo>
                <a:lnTo>
                  <a:pt x="74" y="16"/>
                </a:lnTo>
                <a:lnTo>
                  <a:pt x="107" y="0"/>
                </a:lnTo>
                <a:lnTo>
                  <a:pt x="123" y="4"/>
                </a:lnTo>
                <a:lnTo>
                  <a:pt x="138" y="11"/>
                </a:lnTo>
                <a:lnTo>
                  <a:pt x="175" y="41"/>
                </a:lnTo>
                <a:lnTo>
                  <a:pt x="228" y="54"/>
                </a:lnTo>
                <a:lnTo>
                  <a:pt x="254" y="60"/>
                </a:lnTo>
                <a:lnTo>
                  <a:pt x="268" y="71"/>
                </a:lnTo>
                <a:lnTo>
                  <a:pt x="263" y="82"/>
                </a:lnTo>
                <a:lnTo>
                  <a:pt x="247" y="94"/>
                </a:lnTo>
                <a:lnTo>
                  <a:pt x="212" y="113"/>
                </a:lnTo>
                <a:lnTo>
                  <a:pt x="200" y="115"/>
                </a:lnTo>
                <a:lnTo>
                  <a:pt x="184" y="115"/>
                </a:lnTo>
                <a:lnTo>
                  <a:pt x="168" y="115"/>
                </a:lnTo>
                <a:lnTo>
                  <a:pt x="152" y="130"/>
                </a:lnTo>
                <a:lnTo>
                  <a:pt x="142" y="155"/>
                </a:lnTo>
                <a:lnTo>
                  <a:pt x="140" y="196"/>
                </a:lnTo>
                <a:lnTo>
                  <a:pt x="107" y="220"/>
                </a:lnTo>
                <a:lnTo>
                  <a:pt x="97" y="199"/>
                </a:lnTo>
                <a:lnTo>
                  <a:pt x="102" y="180"/>
                </a:lnTo>
                <a:lnTo>
                  <a:pt x="103" y="172"/>
                </a:lnTo>
                <a:lnTo>
                  <a:pt x="101" y="166"/>
                </a:lnTo>
                <a:lnTo>
                  <a:pt x="93" y="165"/>
                </a:lnTo>
                <a:lnTo>
                  <a:pt x="80" y="169"/>
                </a:lnTo>
                <a:lnTo>
                  <a:pt x="58" y="179"/>
                </a:lnTo>
                <a:lnTo>
                  <a:pt x="13" y="199"/>
                </a:lnTo>
                <a:lnTo>
                  <a:pt x="0" y="167"/>
                </a:lnTo>
              </a:path>
            </a:pathLst>
          </a:custGeom>
          <a:solidFill>
            <a:schemeClr val="bg2"/>
          </a:solidFill>
          <a:ln w="25400" cap="rnd" cmpd="sng">
            <a:noFill/>
            <a:prstDash val="solid"/>
            <a:round/>
            <a:headEnd type="none" w="med" len="med"/>
            <a:tailEnd type="none" w="med" len="med"/>
          </a:ln>
          <a:effectLst/>
        </p:spPr>
        <p:txBody>
          <a:bodyPr/>
          <a:lstStyle/>
          <a:p>
            <a:endParaRPr lang="nb-NO"/>
          </a:p>
        </p:txBody>
      </p:sp>
      <p:sp>
        <p:nvSpPr>
          <p:cNvPr id="11270" name="Freeform 6"/>
          <p:cNvSpPr>
            <a:spLocks/>
          </p:cNvSpPr>
          <p:nvPr/>
        </p:nvSpPr>
        <p:spPr bwMode="auto">
          <a:xfrm>
            <a:off x="3732213" y="3405188"/>
            <a:ext cx="795337" cy="2146300"/>
          </a:xfrm>
          <a:custGeom>
            <a:avLst/>
            <a:gdLst/>
            <a:ahLst/>
            <a:cxnLst>
              <a:cxn ang="0">
                <a:pos x="23" y="1168"/>
              </a:cxn>
              <a:cxn ang="0">
                <a:pos x="55" y="959"/>
              </a:cxn>
              <a:cxn ang="0">
                <a:pos x="112" y="768"/>
              </a:cxn>
              <a:cxn ang="0">
                <a:pos x="160" y="642"/>
              </a:cxn>
              <a:cxn ang="0">
                <a:pos x="196" y="546"/>
              </a:cxn>
              <a:cxn ang="0">
                <a:pos x="216" y="444"/>
              </a:cxn>
              <a:cxn ang="0">
                <a:pos x="220" y="389"/>
              </a:cxn>
              <a:cxn ang="0">
                <a:pos x="220" y="364"/>
              </a:cxn>
              <a:cxn ang="0">
                <a:pos x="219" y="342"/>
              </a:cxn>
              <a:cxn ang="0">
                <a:pos x="191" y="262"/>
              </a:cxn>
              <a:cxn ang="0">
                <a:pos x="156" y="183"/>
              </a:cxn>
              <a:cxn ang="0">
                <a:pos x="103" y="65"/>
              </a:cxn>
              <a:cxn ang="0">
                <a:pos x="153" y="18"/>
              </a:cxn>
              <a:cxn ang="0">
                <a:pos x="160" y="52"/>
              </a:cxn>
              <a:cxn ang="0">
                <a:pos x="179" y="115"/>
              </a:cxn>
              <a:cxn ang="0">
                <a:pos x="200" y="210"/>
              </a:cxn>
              <a:cxn ang="0">
                <a:pos x="216" y="275"/>
              </a:cxn>
              <a:cxn ang="0">
                <a:pos x="228" y="307"/>
              </a:cxn>
              <a:cxn ang="0">
                <a:pos x="245" y="325"/>
              </a:cxn>
              <a:cxn ang="0">
                <a:pos x="273" y="308"/>
              </a:cxn>
              <a:cxn ang="0">
                <a:pos x="300" y="281"/>
              </a:cxn>
              <a:cxn ang="0">
                <a:pos x="372" y="201"/>
              </a:cxn>
              <a:cxn ang="0">
                <a:pos x="416" y="121"/>
              </a:cxn>
              <a:cxn ang="0">
                <a:pos x="453" y="42"/>
              </a:cxn>
              <a:cxn ang="0">
                <a:pos x="497" y="0"/>
              </a:cxn>
              <a:cxn ang="0">
                <a:pos x="479" y="57"/>
              </a:cxn>
              <a:cxn ang="0">
                <a:pos x="500" y="70"/>
              </a:cxn>
              <a:cxn ang="0">
                <a:pos x="483" y="95"/>
              </a:cxn>
              <a:cxn ang="0">
                <a:pos x="480" y="103"/>
              </a:cxn>
              <a:cxn ang="0">
                <a:pos x="459" y="114"/>
              </a:cxn>
              <a:cxn ang="0">
                <a:pos x="439" y="134"/>
              </a:cxn>
              <a:cxn ang="0">
                <a:pos x="397" y="189"/>
              </a:cxn>
              <a:cxn ang="0">
                <a:pos x="353" y="260"/>
              </a:cxn>
              <a:cxn ang="0">
                <a:pos x="312" y="311"/>
              </a:cxn>
              <a:cxn ang="0">
                <a:pos x="264" y="360"/>
              </a:cxn>
              <a:cxn ang="0">
                <a:pos x="256" y="405"/>
              </a:cxn>
              <a:cxn ang="0">
                <a:pos x="251" y="459"/>
              </a:cxn>
              <a:cxn ang="0">
                <a:pos x="259" y="522"/>
              </a:cxn>
              <a:cxn ang="0">
                <a:pos x="256" y="570"/>
              </a:cxn>
              <a:cxn ang="0">
                <a:pos x="268" y="633"/>
              </a:cxn>
              <a:cxn ang="0">
                <a:pos x="283" y="732"/>
              </a:cxn>
              <a:cxn ang="0">
                <a:pos x="292" y="841"/>
              </a:cxn>
              <a:cxn ang="0">
                <a:pos x="299" y="915"/>
              </a:cxn>
              <a:cxn ang="0">
                <a:pos x="299" y="1019"/>
              </a:cxn>
              <a:cxn ang="0">
                <a:pos x="289" y="1254"/>
              </a:cxn>
              <a:cxn ang="0">
                <a:pos x="301" y="1342"/>
              </a:cxn>
              <a:cxn ang="0">
                <a:pos x="223" y="1351"/>
              </a:cxn>
              <a:cxn ang="0">
                <a:pos x="143" y="1351"/>
              </a:cxn>
              <a:cxn ang="0">
                <a:pos x="69" y="1347"/>
              </a:cxn>
              <a:cxn ang="0">
                <a:pos x="0" y="1342"/>
              </a:cxn>
              <a:cxn ang="0">
                <a:pos x="23" y="1168"/>
              </a:cxn>
            </a:cxnLst>
            <a:rect l="0" t="0" r="r" b="b"/>
            <a:pathLst>
              <a:path w="501" h="1352">
                <a:moveTo>
                  <a:pt x="23" y="1168"/>
                </a:moveTo>
                <a:lnTo>
                  <a:pt x="55" y="959"/>
                </a:lnTo>
                <a:lnTo>
                  <a:pt x="112" y="768"/>
                </a:lnTo>
                <a:lnTo>
                  <a:pt x="160" y="642"/>
                </a:lnTo>
                <a:lnTo>
                  <a:pt x="196" y="546"/>
                </a:lnTo>
                <a:lnTo>
                  <a:pt x="216" y="444"/>
                </a:lnTo>
                <a:lnTo>
                  <a:pt x="220" y="389"/>
                </a:lnTo>
                <a:lnTo>
                  <a:pt x="220" y="364"/>
                </a:lnTo>
                <a:lnTo>
                  <a:pt x="219" y="342"/>
                </a:lnTo>
                <a:lnTo>
                  <a:pt x="191" y="262"/>
                </a:lnTo>
                <a:lnTo>
                  <a:pt x="156" y="183"/>
                </a:lnTo>
                <a:lnTo>
                  <a:pt x="103" y="65"/>
                </a:lnTo>
                <a:lnTo>
                  <a:pt x="153" y="18"/>
                </a:lnTo>
                <a:lnTo>
                  <a:pt x="160" y="52"/>
                </a:lnTo>
                <a:lnTo>
                  <a:pt x="179" y="115"/>
                </a:lnTo>
                <a:lnTo>
                  <a:pt x="200" y="210"/>
                </a:lnTo>
                <a:lnTo>
                  <a:pt x="216" y="275"/>
                </a:lnTo>
                <a:lnTo>
                  <a:pt x="228" y="307"/>
                </a:lnTo>
                <a:lnTo>
                  <a:pt x="245" y="325"/>
                </a:lnTo>
                <a:lnTo>
                  <a:pt x="273" y="308"/>
                </a:lnTo>
                <a:lnTo>
                  <a:pt x="300" y="281"/>
                </a:lnTo>
                <a:lnTo>
                  <a:pt x="372" y="201"/>
                </a:lnTo>
                <a:lnTo>
                  <a:pt x="416" y="121"/>
                </a:lnTo>
                <a:lnTo>
                  <a:pt x="453" y="42"/>
                </a:lnTo>
                <a:lnTo>
                  <a:pt x="497" y="0"/>
                </a:lnTo>
                <a:lnTo>
                  <a:pt x="479" y="57"/>
                </a:lnTo>
                <a:lnTo>
                  <a:pt x="500" y="70"/>
                </a:lnTo>
                <a:lnTo>
                  <a:pt x="483" y="95"/>
                </a:lnTo>
                <a:lnTo>
                  <a:pt x="480" y="103"/>
                </a:lnTo>
                <a:lnTo>
                  <a:pt x="459" y="114"/>
                </a:lnTo>
                <a:lnTo>
                  <a:pt x="439" y="134"/>
                </a:lnTo>
                <a:lnTo>
                  <a:pt x="397" y="189"/>
                </a:lnTo>
                <a:lnTo>
                  <a:pt x="353" y="260"/>
                </a:lnTo>
                <a:lnTo>
                  <a:pt x="312" y="311"/>
                </a:lnTo>
                <a:lnTo>
                  <a:pt x="264" y="360"/>
                </a:lnTo>
                <a:lnTo>
                  <a:pt x="256" y="405"/>
                </a:lnTo>
                <a:lnTo>
                  <a:pt x="251" y="459"/>
                </a:lnTo>
                <a:lnTo>
                  <a:pt x="259" y="522"/>
                </a:lnTo>
                <a:lnTo>
                  <a:pt x="256" y="570"/>
                </a:lnTo>
                <a:lnTo>
                  <a:pt x="268" y="633"/>
                </a:lnTo>
                <a:lnTo>
                  <a:pt x="283" y="732"/>
                </a:lnTo>
                <a:lnTo>
                  <a:pt x="292" y="841"/>
                </a:lnTo>
                <a:lnTo>
                  <a:pt x="299" y="915"/>
                </a:lnTo>
                <a:lnTo>
                  <a:pt x="299" y="1019"/>
                </a:lnTo>
                <a:lnTo>
                  <a:pt x="289" y="1254"/>
                </a:lnTo>
                <a:lnTo>
                  <a:pt x="301" y="1342"/>
                </a:lnTo>
                <a:lnTo>
                  <a:pt x="223" y="1351"/>
                </a:lnTo>
                <a:lnTo>
                  <a:pt x="143" y="1351"/>
                </a:lnTo>
                <a:lnTo>
                  <a:pt x="69" y="1347"/>
                </a:lnTo>
                <a:lnTo>
                  <a:pt x="0" y="1342"/>
                </a:lnTo>
                <a:lnTo>
                  <a:pt x="23" y="1168"/>
                </a:lnTo>
              </a:path>
            </a:pathLst>
          </a:custGeom>
          <a:solidFill>
            <a:srgbClr val="FFFFFF"/>
          </a:solidFill>
          <a:ln w="12700" cap="rnd" cmpd="sng">
            <a:noFill/>
            <a:prstDash val="solid"/>
            <a:round/>
            <a:headEnd type="none" w="med" len="med"/>
            <a:tailEnd type="none" w="med" len="med"/>
          </a:ln>
          <a:effectLst/>
        </p:spPr>
        <p:txBody>
          <a:bodyPr/>
          <a:lstStyle/>
          <a:p>
            <a:endParaRPr lang="nb-NO"/>
          </a:p>
        </p:txBody>
      </p:sp>
      <p:sp>
        <p:nvSpPr>
          <p:cNvPr id="11271" name="Rectangle 7"/>
          <p:cNvSpPr>
            <a:spLocks noChangeArrowheads="1"/>
          </p:cNvSpPr>
          <p:nvPr/>
        </p:nvSpPr>
        <p:spPr bwMode="auto">
          <a:xfrm>
            <a:off x="2915816" y="5085184"/>
            <a:ext cx="3114675" cy="457200"/>
          </a:xfrm>
          <a:prstGeom prst="rect">
            <a:avLst/>
          </a:prstGeom>
          <a:noFill/>
          <a:ln w="12700">
            <a:noFill/>
            <a:miter lim="800000"/>
            <a:headEnd/>
            <a:tailEnd/>
          </a:ln>
          <a:effectLst/>
        </p:spPr>
        <p:txBody>
          <a:bodyPr wrap="none" lIns="90488" tIns="44450" rIns="90488" bIns="44450">
            <a:spAutoFit/>
          </a:bodyPr>
          <a:lstStyle/>
          <a:p>
            <a:pPr defTabSz="762000"/>
            <a:r>
              <a:rPr lang="en-US" dirty="0"/>
              <a:t>Bacterial components</a:t>
            </a:r>
          </a:p>
        </p:txBody>
      </p:sp>
      <p:sp>
        <p:nvSpPr>
          <p:cNvPr id="11272" name="Rectangle 8"/>
          <p:cNvSpPr>
            <a:spLocks noChangeArrowheads="1"/>
          </p:cNvSpPr>
          <p:nvPr/>
        </p:nvSpPr>
        <p:spPr bwMode="auto">
          <a:xfrm>
            <a:off x="746125" y="3619500"/>
            <a:ext cx="1301750" cy="427038"/>
          </a:xfrm>
          <a:prstGeom prst="rect">
            <a:avLst/>
          </a:prstGeom>
          <a:noFill/>
          <a:ln w="12700">
            <a:noFill/>
            <a:miter lim="800000"/>
            <a:headEnd/>
            <a:tailEnd/>
          </a:ln>
          <a:effectLst/>
        </p:spPr>
        <p:txBody>
          <a:bodyPr wrap="none" lIns="90488" tIns="44450" rIns="90488" bIns="44450">
            <a:spAutoFit/>
          </a:bodyPr>
          <a:lstStyle/>
          <a:p>
            <a:pPr defTabSz="762000"/>
            <a:r>
              <a:rPr lang="en-US" sz="2200"/>
              <a:t>Th1 cells</a:t>
            </a:r>
          </a:p>
        </p:txBody>
      </p:sp>
      <p:sp>
        <p:nvSpPr>
          <p:cNvPr id="11273" name="Rectangle 9"/>
          <p:cNvSpPr>
            <a:spLocks noChangeArrowheads="1"/>
          </p:cNvSpPr>
          <p:nvPr/>
        </p:nvSpPr>
        <p:spPr bwMode="auto">
          <a:xfrm>
            <a:off x="3294063" y="4152900"/>
            <a:ext cx="1973298" cy="766877"/>
          </a:xfrm>
          <a:prstGeom prst="rect">
            <a:avLst/>
          </a:prstGeom>
          <a:gradFill>
            <a:gsLst>
              <a:gs pos="0">
                <a:schemeClr val="accent1">
                  <a:tint val="66000"/>
                  <a:satMod val="160000"/>
                  <a:alpha val="53000"/>
                </a:schemeClr>
              </a:gs>
              <a:gs pos="50000">
                <a:schemeClr val="accent1">
                  <a:tint val="44500"/>
                  <a:satMod val="160000"/>
                </a:schemeClr>
              </a:gs>
              <a:gs pos="100000">
                <a:schemeClr val="accent1">
                  <a:tint val="23500"/>
                  <a:satMod val="160000"/>
                </a:schemeClr>
              </a:gs>
            </a:gsLst>
            <a:lin ang="5400000" scaled="0"/>
          </a:gradFill>
          <a:ln w="12700">
            <a:noFill/>
            <a:miter lim="800000"/>
            <a:headEnd/>
            <a:tailEnd/>
          </a:ln>
          <a:effectLst/>
        </p:spPr>
        <p:txBody>
          <a:bodyPr wrap="none" lIns="90488" tIns="44450" rIns="90488" bIns="44450">
            <a:spAutoFit/>
          </a:bodyPr>
          <a:lstStyle/>
          <a:p>
            <a:pPr defTabSz="762000"/>
            <a:r>
              <a:rPr lang="en-US" sz="2200" dirty="0" smtClean="0"/>
              <a:t>Macrophages,</a:t>
            </a:r>
            <a:br>
              <a:rPr lang="en-US" sz="2200" dirty="0" smtClean="0"/>
            </a:br>
            <a:r>
              <a:rPr lang="en-US" sz="2200" dirty="0" err="1" smtClean="0"/>
              <a:t>dendritic</a:t>
            </a:r>
            <a:r>
              <a:rPr lang="en-US" sz="2200" dirty="0" smtClean="0"/>
              <a:t> cells</a:t>
            </a:r>
            <a:endParaRPr lang="en-US" sz="2200" dirty="0"/>
          </a:p>
        </p:txBody>
      </p:sp>
      <p:sp>
        <p:nvSpPr>
          <p:cNvPr id="11274" name="Rectangle 10"/>
          <p:cNvSpPr>
            <a:spLocks noChangeArrowheads="1"/>
          </p:cNvSpPr>
          <p:nvPr/>
        </p:nvSpPr>
        <p:spPr bwMode="auto">
          <a:xfrm>
            <a:off x="6461125" y="3619500"/>
            <a:ext cx="1301750" cy="427038"/>
          </a:xfrm>
          <a:prstGeom prst="rect">
            <a:avLst/>
          </a:prstGeom>
          <a:noFill/>
          <a:ln w="12700">
            <a:noFill/>
            <a:miter lim="800000"/>
            <a:headEnd/>
            <a:tailEnd/>
          </a:ln>
          <a:effectLst/>
        </p:spPr>
        <p:txBody>
          <a:bodyPr wrap="none" lIns="90488" tIns="44450" rIns="90488" bIns="44450">
            <a:spAutoFit/>
          </a:bodyPr>
          <a:lstStyle/>
          <a:p>
            <a:pPr defTabSz="762000"/>
            <a:r>
              <a:rPr lang="en-US" sz="2200"/>
              <a:t>Th2 cells</a:t>
            </a:r>
          </a:p>
        </p:txBody>
      </p:sp>
      <p:sp>
        <p:nvSpPr>
          <p:cNvPr id="11275" name="AutoShape 11"/>
          <p:cNvSpPr>
            <a:spLocks noChangeArrowheads="1"/>
          </p:cNvSpPr>
          <p:nvPr/>
        </p:nvSpPr>
        <p:spPr bwMode="auto">
          <a:xfrm>
            <a:off x="3551238" y="3009900"/>
            <a:ext cx="1581150" cy="334963"/>
          </a:xfrm>
          <a:prstGeom prst="roundRect">
            <a:avLst>
              <a:gd name="adj" fmla="val 12495"/>
            </a:avLst>
          </a:prstGeom>
          <a:solidFill>
            <a:schemeClr val="bg1"/>
          </a:solidFill>
          <a:ln w="12700">
            <a:solidFill>
              <a:schemeClr val="tx1"/>
            </a:solidFill>
            <a:round/>
            <a:headEnd/>
            <a:tailEnd/>
          </a:ln>
          <a:effectLst/>
        </p:spPr>
        <p:txBody>
          <a:bodyPr wrap="none" lIns="90488" tIns="44450" rIns="90488" bIns="44450">
            <a:spAutoFit/>
          </a:bodyPr>
          <a:lstStyle/>
          <a:p>
            <a:pPr defTabSz="762000"/>
            <a:r>
              <a:rPr lang="en-US" sz="1400"/>
              <a:t>IL-1, TNF</a:t>
            </a:r>
            <a:r>
              <a:rPr lang="en-US" sz="1400">
                <a:latin typeface="Symbol" pitchFamily="18" charset="2"/>
              </a:rPr>
              <a:t>a</a:t>
            </a:r>
            <a:r>
              <a:rPr lang="en-US" sz="1400"/>
              <a:t>, IL-11</a:t>
            </a:r>
          </a:p>
        </p:txBody>
      </p:sp>
      <p:sp>
        <p:nvSpPr>
          <p:cNvPr id="11276" name="AutoShape 12"/>
          <p:cNvSpPr>
            <a:spLocks noChangeArrowheads="1"/>
          </p:cNvSpPr>
          <p:nvPr/>
        </p:nvSpPr>
        <p:spPr bwMode="auto">
          <a:xfrm>
            <a:off x="5456238" y="3009900"/>
            <a:ext cx="1537582" cy="328826"/>
          </a:xfrm>
          <a:prstGeom prst="roundRect">
            <a:avLst>
              <a:gd name="adj" fmla="val 12495"/>
            </a:avLst>
          </a:prstGeom>
          <a:solidFill>
            <a:schemeClr val="bg1"/>
          </a:solidFill>
          <a:ln w="12700">
            <a:solidFill>
              <a:schemeClr val="tx1"/>
            </a:solidFill>
            <a:round/>
            <a:headEnd/>
            <a:tailEnd/>
          </a:ln>
          <a:effectLst/>
        </p:spPr>
        <p:txBody>
          <a:bodyPr wrap="none" lIns="90488" tIns="44450" rIns="90488" bIns="44450">
            <a:spAutoFit/>
          </a:bodyPr>
          <a:lstStyle/>
          <a:p>
            <a:pPr defTabSz="762000"/>
            <a:r>
              <a:rPr lang="en-US" sz="1400" dirty="0"/>
              <a:t>IL-4,-6</a:t>
            </a:r>
            <a:r>
              <a:rPr lang="en-US" sz="1400" dirty="0" smtClean="0"/>
              <a:t>,-8,-10</a:t>
            </a:r>
            <a:r>
              <a:rPr lang="en-US" sz="1400" dirty="0"/>
              <a:t>,-13</a:t>
            </a:r>
          </a:p>
        </p:txBody>
      </p:sp>
      <p:sp>
        <p:nvSpPr>
          <p:cNvPr id="11277" name="Rectangle 13"/>
          <p:cNvSpPr>
            <a:spLocks noChangeArrowheads="1"/>
          </p:cNvSpPr>
          <p:nvPr/>
        </p:nvSpPr>
        <p:spPr bwMode="auto">
          <a:xfrm>
            <a:off x="3246438" y="1431925"/>
            <a:ext cx="2387600" cy="822325"/>
          </a:xfrm>
          <a:prstGeom prst="rect">
            <a:avLst/>
          </a:prstGeom>
          <a:noFill/>
          <a:ln w="12700">
            <a:noFill/>
            <a:miter lim="800000"/>
            <a:headEnd/>
            <a:tailEnd/>
          </a:ln>
          <a:effectLst/>
        </p:spPr>
        <p:txBody>
          <a:bodyPr wrap="none" lIns="90488" tIns="44450" rIns="90488" bIns="44450">
            <a:spAutoFit/>
          </a:bodyPr>
          <a:lstStyle/>
          <a:p>
            <a:pPr algn="ctr" defTabSz="762000"/>
            <a:r>
              <a:rPr lang="en-US"/>
              <a:t>Osteoclastic</a:t>
            </a:r>
          </a:p>
          <a:p>
            <a:pPr algn="ctr" defTabSz="762000"/>
            <a:r>
              <a:rPr lang="en-US"/>
              <a:t> bone resorption</a:t>
            </a:r>
          </a:p>
        </p:txBody>
      </p:sp>
      <p:sp>
        <p:nvSpPr>
          <p:cNvPr id="11278" name="Line 14"/>
          <p:cNvSpPr>
            <a:spLocks noChangeShapeType="1"/>
          </p:cNvSpPr>
          <p:nvPr/>
        </p:nvSpPr>
        <p:spPr bwMode="auto">
          <a:xfrm flipV="1">
            <a:off x="4064000" y="5562600"/>
            <a:ext cx="0" cy="762000"/>
          </a:xfrm>
          <a:prstGeom prst="line">
            <a:avLst/>
          </a:prstGeom>
          <a:noFill/>
          <a:ln w="12700">
            <a:solidFill>
              <a:schemeClr val="tx1"/>
            </a:solidFill>
            <a:round/>
            <a:headEnd/>
            <a:tailEnd type="triangle" w="med" len="med"/>
          </a:ln>
          <a:effectLst/>
        </p:spPr>
        <p:txBody>
          <a:bodyPr/>
          <a:lstStyle/>
          <a:p>
            <a:endParaRPr lang="nb-NO"/>
          </a:p>
        </p:txBody>
      </p:sp>
      <p:sp>
        <p:nvSpPr>
          <p:cNvPr id="11279" name="Line 15"/>
          <p:cNvSpPr>
            <a:spLocks noChangeShapeType="1"/>
          </p:cNvSpPr>
          <p:nvPr/>
        </p:nvSpPr>
        <p:spPr bwMode="auto">
          <a:xfrm flipV="1">
            <a:off x="4067944" y="4869160"/>
            <a:ext cx="0" cy="346075"/>
          </a:xfrm>
          <a:prstGeom prst="line">
            <a:avLst/>
          </a:prstGeom>
          <a:noFill/>
          <a:ln w="12700">
            <a:solidFill>
              <a:schemeClr val="tx1"/>
            </a:solidFill>
            <a:round/>
            <a:headEnd/>
            <a:tailEnd type="triangle" w="med" len="med"/>
          </a:ln>
          <a:effectLst/>
        </p:spPr>
        <p:txBody>
          <a:bodyPr/>
          <a:lstStyle/>
          <a:p>
            <a:endParaRPr lang="nb-NO"/>
          </a:p>
        </p:txBody>
      </p:sp>
      <p:sp>
        <p:nvSpPr>
          <p:cNvPr id="11280" name="Line 16"/>
          <p:cNvSpPr>
            <a:spLocks noChangeShapeType="1"/>
          </p:cNvSpPr>
          <p:nvPr/>
        </p:nvSpPr>
        <p:spPr bwMode="auto">
          <a:xfrm flipV="1">
            <a:off x="1968500" y="3429000"/>
            <a:ext cx="685800" cy="304800"/>
          </a:xfrm>
          <a:prstGeom prst="line">
            <a:avLst/>
          </a:prstGeom>
          <a:noFill/>
          <a:ln w="12700">
            <a:solidFill>
              <a:schemeClr val="tx1"/>
            </a:solidFill>
            <a:round/>
            <a:headEnd/>
            <a:tailEnd type="triangle" w="med" len="med"/>
          </a:ln>
          <a:effectLst/>
        </p:spPr>
        <p:txBody>
          <a:bodyPr/>
          <a:lstStyle/>
          <a:p>
            <a:endParaRPr lang="nb-NO"/>
          </a:p>
        </p:txBody>
      </p:sp>
      <p:sp>
        <p:nvSpPr>
          <p:cNvPr id="11281" name="AutoShape 17"/>
          <p:cNvSpPr>
            <a:spLocks noChangeArrowheads="1"/>
          </p:cNvSpPr>
          <p:nvPr/>
        </p:nvSpPr>
        <p:spPr bwMode="auto">
          <a:xfrm>
            <a:off x="1493838" y="3009900"/>
            <a:ext cx="1968500" cy="334963"/>
          </a:xfrm>
          <a:prstGeom prst="roundRect">
            <a:avLst>
              <a:gd name="adj" fmla="val 12495"/>
            </a:avLst>
          </a:prstGeom>
          <a:solidFill>
            <a:schemeClr val="bg1"/>
          </a:solidFill>
          <a:ln w="12700">
            <a:solidFill>
              <a:schemeClr val="tx1"/>
            </a:solidFill>
            <a:round/>
            <a:headEnd/>
            <a:tailEnd/>
          </a:ln>
          <a:effectLst/>
        </p:spPr>
        <p:txBody>
          <a:bodyPr wrap="none" lIns="90488" tIns="44450" rIns="90488" bIns="44450">
            <a:spAutoFit/>
          </a:bodyPr>
          <a:lstStyle/>
          <a:p>
            <a:pPr defTabSz="762000"/>
            <a:r>
              <a:rPr lang="en-US" sz="1400"/>
              <a:t>IFN</a:t>
            </a:r>
            <a:r>
              <a:rPr lang="en-US" sz="1400">
                <a:latin typeface="Symbol" pitchFamily="18" charset="2"/>
              </a:rPr>
              <a:t>a</a:t>
            </a:r>
            <a:r>
              <a:rPr lang="en-US" sz="1400"/>
              <a:t>, GM-CSF, TNF</a:t>
            </a:r>
            <a:r>
              <a:rPr lang="en-US" sz="1400">
                <a:latin typeface="Symbol" pitchFamily="18" charset="2"/>
              </a:rPr>
              <a:t>a</a:t>
            </a:r>
          </a:p>
        </p:txBody>
      </p:sp>
      <p:sp>
        <p:nvSpPr>
          <p:cNvPr id="11282" name="Line 18"/>
          <p:cNvSpPr>
            <a:spLocks noChangeShapeType="1"/>
          </p:cNvSpPr>
          <p:nvPr/>
        </p:nvSpPr>
        <p:spPr bwMode="auto">
          <a:xfrm flipH="1" flipV="1">
            <a:off x="5911850" y="3397250"/>
            <a:ext cx="641350" cy="260350"/>
          </a:xfrm>
          <a:prstGeom prst="line">
            <a:avLst/>
          </a:prstGeom>
          <a:noFill/>
          <a:ln w="12700">
            <a:solidFill>
              <a:schemeClr val="tx1"/>
            </a:solidFill>
            <a:round/>
            <a:headEnd/>
            <a:tailEnd type="triangle" w="med" len="med"/>
          </a:ln>
          <a:effectLst/>
        </p:spPr>
        <p:txBody>
          <a:bodyPr/>
          <a:lstStyle/>
          <a:p>
            <a:endParaRPr lang="nb-NO"/>
          </a:p>
        </p:txBody>
      </p:sp>
      <p:sp>
        <p:nvSpPr>
          <p:cNvPr id="11283" name="Rectangle 19"/>
          <p:cNvSpPr>
            <a:spLocks noChangeArrowheads="1"/>
          </p:cNvSpPr>
          <p:nvPr/>
        </p:nvSpPr>
        <p:spPr bwMode="auto">
          <a:xfrm>
            <a:off x="6765925" y="5546725"/>
            <a:ext cx="1200150" cy="457200"/>
          </a:xfrm>
          <a:prstGeom prst="rect">
            <a:avLst/>
          </a:prstGeom>
          <a:noFill/>
          <a:ln w="12700">
            <a:noFill/>
            <a:miter lim="800000"/>
            <a:headEnd/>
            <a:tailEnd/>
          </a:ln>
          <a:effectLst/>
        </p:spPr>
        <p:txBody>
          <a:bodyPr wrap="none" lIns="90488" tIns="44450" rIns="90488" bIns="44450">
            <a:spAutoFit/>
          </a:bodyPr>
          <a:lstStyle/>
          <a:p>
            <a:pPr defTabSz="762000"/>
            <a:r>
              <a:rPr lang="en-US"/>
              <a:t>Fig. 3.7</a:t>
            </a:r>
          </a:p>
        </p:txBody>
      </p:sp>
      <p:sp>
        <p:nvSpPr>
          <p:cNvPr id="11284" name="AutoShape 20"/>
          <p:cNvSpPr>
            <a:spLocks noChangeArrowheads="1"/>
          </p:cNvSpPr>
          <p:nvPr/>
        </p:nvSpPr>
        <p:spPr bwMode="auto">
          <a:xfrm>
            <a:off x="2287588" y="4000500"/>
            <a:ext cx="617537" cy="334963"/>
          </a:xfrm>
          <a:prstGeom prst="roundRect">
            <a:avLst>
              <a:gd name="adj" fmla="val 12495"/>
            </a:avLst>
          </a:prstGeom>
          <a:solidFill>
            <a:schemeClr val="bg1"/>
          </a:solidFill>
          <a:ln w="12700">
            <a:solidFill>
              <a:schemeClr val="tx1"/>
            </a:solidFill>
            <a:round/>
            <a:headEnd/>
            <a:tailEnd/>
          </a:ln>
          <a:effectLst/>
        </p:spPr>
        <p:txBody>
          <a:bodyPr wrap="none" lIns="90488" tIns="44450" rIns="90488" bIns="44450">
            <a:spAutoFit/>
          </a:bodyPr>
          <a:lstStyle/>
          <a:p>
            <a:pPr defTabSz="762000"/>
            <a:r>
              <a:rPr lang="en-US" sz="1400"/>
              <a:t>IL-10</a:t>
            </a:r>
          </a:p>
        </p:txBody>
      </p:sp>
      <p:sp>
        <p:nvSpPr>
          <p:cNvPr id="11285" name="AutoShape 21"/>
          <p:cNvSpPr>
            <a:spLocks noChangeArrowheads="1"/>
          </p:cNvSpPr>
          <p:nvPr/>
        </p:nvSpPr>
        <p:spPr bwMode="auto">
          <a:xfrm>
            <a:off x="5532438" y="4000500"/>
            <a:ext cx="617537" cy="334963"/>
          </a:xfrm>
          <a:prstGeom prst="roundRect">
            <a:avLst>
              <a:gd name="adj" fmla="val 12495"/>
            </a:avLst>
          </a:prstGeom>
          <a:solidFill>
            <a:schemeClr val="bg1"/>
          </a:solidFill>
          <a:ln w="12700">
            <a:solidFill>
              <a:schemeClr val="tx1"/>
            </a:solidFill>
            <a:round/>
            <a:headEnd/>
            <a:tailEnd/>
          </a:ln>
          <a:effectLst/>
        </p:spPr>
        <p:txBody>
          <a:bodyPr wrap="none" lIns="90488" tIns="44450" rIns="90488" bIns="44450">
            <a:spAutoFit/>
          </a:bodyPr>
          <a:lstStyle/>
          <a:p>
            <a:pPr defTabSz="762000"/>
            <a:r>
              <a:rPr lang="en-US" sz="1400"/>
              <a:t>IL-10</a:t>
            </a:r>
          </a:p>
        </p:txBody>
      </p:sp>
      <p:sp>
        <p:nvSpPr>
          <p:cNvPr id="11286" name="Line 22"/>
          <p:cNvSpPr>
            <a:spLocks noChangeShapeType="1"/>
          </p:cNvSpPr>
          <p:nvPr/>
        </p:nvSpPr>
        <p:spPr bwMode="auto">
          <a:xfrm flipH="1" flipV="1">
            <a:off x="2971800" y="4267200"/>
            <a:ext cx="381000" cy="76200"/>
          </a:xfrm>
          <a:prstGeom prst="line">
            <a:avLst/>
          </a:prstGeom>
          <a:noFill/>
          <a:ln w="12700">
            <a:solidFill>
              <a:schemeClr val="tx1"/>
            </a:solidFill>
            <a:round/>
            <a:headEnd/>
            <a:tailEnd type="triangle" w="med" len="med"/>
          </a:ln>
          <a:effectLst/>
        </p:spPr>
        <p:txBody>
          <a:bodyPr/>
          <a:lstStyle/>
          <a:p>
            <a:endParaRPr lang="nb-NO"/>
          </a:p>
        </p:txBody>
      </p:sp>
      <p:sp>
        <p:nvSpPr>
          <p:cNvPr id="11287" name="Line 23"/>
          <p:cNvSpPr>
            <a:spLocks noChangeShapeType="1"/>
          </p:cNvSpPr>
          <p:nvPr/>
        </p:nvSpPr>
        <p:spPr bwMode="auto">
          <a:xfrm flipV="1">
            <a:off x="5105400" y="4267200"/>
            <a:ext cx="381000" cy="76200"/>
          </a:xfrm>
          <a:prstGeom prst="line">
            <a:avLst/>
          </a:prstGeom>
          <a:noFill/>
          <a:ln w="12700">
            <a:solidFill>
              <a:schemeClr val="tx1"/>
            </a:solidFill>
            <a:round/>
            <a:headEnd/>
            <a:tailEnd type="triangle" w="med" len="med"/>
          </a:ln>
          <a:effectLst/>
        </p:spPr>
        <p:txBody>
          <a:bodyPr/>
          <a:lstStyle/>
          <a:p>
            <a:endParaRPr lang="nb-NO"/>
          </a:p>
        </p:txBody>
      </p:sp>
      <p:sp>
        <p:nvSpPr>
          <p:cNvPr id="11288" name="Line 24"/>
          <p:cNvSpPr>
            <a:spLocks noChangeShapeType="1"/>
          </p:cNvSpPr>
          <p:nvPr/>
        </p:nvSpPr>
        <p:spPr bwMode="auto">
          <a:xfrm flipH="1" flipV="1">
            <a:off x="1828800" y="4000500"/>
            <a:ext cx="381000" cy="76200"/>
          </a:xfrm>
          <a:prstGeom prst="line">
            <a:avLst/>
          </a:prstGeom>
          <a:noFill/>
          <a:ln w="12700">
            <a:solidFill>
              <a:schemeClr val="tx1"/>
            </a:solidFill>
            <a:round/>
            <a:headEnd/>
            <a:tailEnd type="triangle" w="med" len="med"/>
          </a:ln>
          <a:effectLst/>
        </p:spPr>
        <p:txBody>
          <a:bodyPr/>
          <a:lstStyle/>
          <a:p>
            <a:endParaRPr lang="nb-NO"/>
          </a:p>
        </p:txBody>
      </p:sp>
      <p:sp>
        <p:nvSpPr>
          <p:cNvPr id="11289" name="Line 25"/>
          <p:cNvSpPr>
            <a:spLocks noChangeShapeType="1"/>
          </p:cNvSpPr>
          <p:nvPr/>
        </p:nvSpPr>
        <p:spPr bwMode="auto">
          <a:xfrm flipV="1">
            <a:off x="6248400" y="3962400"/>
            <a:ext cx="381000" cy="76200"/>
          </a:xfrm>
          <a:prstGeom prst="line">
            <a:avLst/>
          </a:prstGeom>
          <a:noFill/>
          <a:ln w="12700">
            <a:solidFill>
              <a:schemeClr val="tx1"/>
            </a:solidFill>
            <a:round/>
            <a:headEnd/>
            <a:tailEnd type="triangle" w="med" len="med"/>
          </a:ln>
          <a:effectLst/>
        </p:spPr>
        <p:txBody>
          <a:bodyPr/>
          <a:lstStyle/>
          <a:p>
            <a:endParaRPr lang="nb-NO"/>
          </a:p>
        </p:txBody>
      </p:sp>
      <p:sp>
        <p:nvSpPr>
          <p:cNvPr id="11290" name="Line 26"/>
          <p:cNvSpPr>
            <a:spLocks noChangeShapeType="1"/>
          </p:cNvSpPr>
          <p:nvPr/>
        </p:nvSpPr>
        <p:spPr bwMode="auto">
          <a:xfrm flipV="1">
            <a:off x="4114800" y="3444875"/>
            <a:ext cx="107950" cy="669925"/>
          </a:xfrm>
          <a:prstGeom prst="line">
            <a:avLst/>
          </a:prstGeom>
          <a:noFill/>
          <a:ln w="12700">
            <a:solidFill>
              <a:schemeClr val="tx1"/>
            </a:solidFill>
            <a:round/>
            <a:headEnd/>
            <a:tailEnd type="triangle" w="med" len="med"/>
          </a:ln>
          <a:effectLst/>
        </p:spPr>
        <p:txBody>
          <a:bodyPr/>
          <a:lstStyle/>
          <a:p>
            <a:endParaRPr lang="nb-NO"/>
          </a:p>
        </p:txBody>
      </p:sp>
      <p:sp>
        <p:nvSpPr>
          <p:cNvPr id="11291" name="Line 27"/>
          <p:cNvSpPr>
            <a:spLocks noChangeShapeType="1"/>
          </p:cNvSpPr>
          <p:nvPr/>
        </p:nvSpPr>
        <p:spPr bwMode="auto">
          <a:xfrm flipV="1">
            <a:off x="2590800" y="2286000"/>
            <a:ext cx="1371600" cy="685800"/>
          </a:xfrm>
          <a:prstGeom prst="line">
            <a:avLst/>
          </a:prstGeom>
          <a:noFill/>
          <a:ln w="12700">
            <a:solidFill>
              <a:schemeClr val="tx1"/>
            </a:solidFill>
            <a:round/>
            <a:headEnd/>
            <a:tailEnd type="triangle" w="med" len="med"/>
          </a:ln>
          <a:effectLst/>
        </p:spPr>
        <p:txBody>
          <a:bodyPr/>
          <a:lstStyle/>
          <a:p>
            <a:endParaRPr lang="nb-NO"/>
          </a:p>
        </p:txBody>
      </p:sp>
      <p:sp>
        <p:nvSpPr>
          <p:cNvPr id="11292" name="Line 28"/>
          <p:cNvSpPr>
            <a:spLocks noChangeShapeType="1"/>
          </p:cNvSpPr>
          <p:nvPr/>
        </p:nvSpPr>
        <p:spPr bwMode="auto">
          <a:xfrm flipH="1" flipV="1">
            <a:off x="4724400" y="2286000"/>
            <a:ext cx="1371600" cy="685800"/>
          </a:xfrm>
          <a:prstGeom prst="line">
            <a:avLst/>
          </a:prstGeom>
          <a:noFill/>
          <a:ln w="12700">
            <a:solidFill>
              <a:schemeClr val="tx1"/>
            </a:solidFill>
            <a:round/>
            <a:headEnd/>
            <a:tailEnd type="triangle" w="med" len="med"/>
          </a:ln>
          <a:effectLst/>
        </p:spPr>
        <p:txBody>
          <a:bodyPr/>
          <a:lstStyle/>
          <a:p>
            <a:endParaRPr lang="nb-NO"/>
          </a:p>
        </p:txBody>
      </p:sp>
      <p:sp>
        <p:nvSpPr>
          <p:cNvPr id="11293" name="Line 29"/>
          <p:cNvSpPr>
            <a:spLocks noChangeShapeType="1"/>
          </p:cNvSpPr>
          <p:nvPr/>
        </p:nvSpPr>
        <p:spPr bwMode="auto">
          <a:xfrm flipV="1">
            <a:off x="4267200" y="2317750"/>
            <a:ext cx="114300" cy="654050"/>
          </a:xfrm>
          <a:prstGeom prst="line">
            <a:avLst/>
          </a:prstGeom>
          <a:noFill/>
          <a:ln w="12700">
            <a:solidFill>
              <a:schemeClr val="tx1"/>
            </a:solidFill>
            <a:round/>
            <a:headEnd/>
            <a:tailEnd type="triangle" w="med" len="med"/>
          </a:ln>
          <a:effectLst/>
        </p:spPr>
        <p:txBody>
          <a:bodyPr/>
          <a:lstStyle/>
          <a:p>
            <a:endParaRPr lang="nb-NO"/>
          </a:p>
        </p:txBody>
      </p:sp>
      <p:sp>
        <p:nvSpPr>
          <p:cNvPr id="11294" name="Line 30"/>
          <p:cNvSpPr>
            <a:spLocks noChangeShapeType="1"/>
          </p:cNvSpPr>
          <p:nvPr/>
        </p:nvSpPr>
        <p:spPr bwMode="auto">
          <a:xfrm flipV="1">
            <a:off x="2362200" y="2209800"/>
            <a:ext cx="1371600" cy="685800"/>
          </a:xfrm>
          <a:prstGeom prst="line">
            <a:avLst/>
          </a:prstGeom>
          <a:noFill/>
          <a:ln w="12700">
            <a:solidFill>
              <a:schemeClr val="tx1"/>
            </a:solidFill>
            <a:prstDash val="sysDot"/>
            <a:round/>
            <a:headEnd type="triangle" w="med" len="med"/>
            <a:tailEnd/>
          </a:ln>
          <a:effectLst/>
        </p:spPr>
        <p:txBody>
          <a:bodyPr/>
          <a:lstStyle/>
          <a:p>
            <a:endParaRPr lang="nb-NO"/>
          </a:p>
        </p:txBody>
      </p:sp>
      <p:sp>
        <p:nvSpPr>
          <p:cNvPr id="11295" name="Line 31"/>
          <p:cNvSpPr>
            <a:spLocks noChangeShapeType="1"/>
          </p:cNvSpPr>
          <p:nvPr/>
        </p:nvSpPr>
        <p:spPr bwMode="auto">
          <a:xfrm flipH="1" flipV="1">
            <a:off x="5029200" y="2241550"/>
            <a:ext cx="1371600" cy="685800"/>
          </a:xfrm>
          <a:prstGeom prst="line">
            <a:avLst/>
          </a:prstGeom>
          <a:noFill/>
          <a:ln w="12700">
            <a:solidFill>
              <a:schemeClr val="tx1"/>
            </a:solidFill>
            <a:prstDash val="sysDot"/>
            <a:round/>
            <a:headEnd type="triangle" w="med" len="med"/>
            <a:tailEnd/>
          </a:ln>
          <a:effectLst/>
        </p:spPr>
        <p:txBody>
          <a:bodyPr/>
          <a:lstStyle/>
          <a:p>
            <a:endParaRPr lang="nb-NO"/>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nb-NO"/>
              <a:t>The resorptive process</a:t>
            </a:r>
            <a:endParaRPr lang="en-US"/>
          </a:p>
        </p:txBody>
      </p:sp>
      <p:sp>
        <p:nvSpPr>
          <p:cNvPr id="69635" name="Rectangle 3"/>
          <p:cNvSpPr>
            <a:spLocks noGrp="1" noChangeArrowheads="1"/>
          </p:cNvSpPr>
          <p:nvPr>
            <p:ph type="body" sz="half" idx="1"/>
          </p:nvPr>
        </p:nvSpPr>
        <p:spPr>
          <a:xfrm>
            <a:off x="755650" y="1671638"/>
            <a:ext cx="3322638" cy="4525962"/>
          </a:xfrm>
        </p:spPr>
        <p:txBody>
          <a:bodyPr/>
          <a:lstStyle/>
          <a:p>
            <a:r>
              <a:rPr lang="nb-NO"/>
              <a:t>Denudation: </a:t>
            </a:r>
          </a:p>
          <a:p>
            <a:pPr lvl="1"/>
            <a:r>
              <a:rPr lang="nb-NO"/>
              <a:t>Cementum</a:t>
            </a:r>
          </a:p>
          <a:p>
            <a:pPr lvl="1"/>
            <a:r>
              <a:rPr lang="nb-NO"/>
              <a:t>Predentin</a:t>
            </a:r>
          </a:p>
          <a:p>
            <a:r>
              <a:rPr lang="nb-NO"/>
              <a:t>Remodelling:</a:t>
            </a:r>
          </a:p>
          <a:p>
            <a:pPr lvl="1"/>
            <a:r>
              <a:rPr lang="nb-NO"/>
              <a:t>Deposition</a:t>
            </a:r>
          </a:p>
          <a:p>
            <a:pPr lvl="1"/>
            <a:r>
              <a:rPr lang="nb-NO"/>
              <a:t>resorption</a:t>
            </a:r>
            <a:endParaRPr lang="en-US"/>
          </a:p>
        </p:txBody>
      </p:sp>
      <p:sp>
        <p:nvSpPr>
          <p:cNvPr id="69636" name="Rectangle 4"/>
          <p:cNvSpPr>
            <a:spLocks noGrp="1" noChangeArrowheads="1"/>
          </p:cNvSpPr>
          <p:nvPr>
            <p:ph type="body" sz="half" idx="2"/>
          </p:nvPr>
        </p:nvSpPr>
        <p:spPr>
          <a:xfrm>
            <a:off x="4140200" y="1671638"/>
            <a:ext cx="4259263" cy="4525962"/>
          </a:xfrm>
        </p:spPr>
        <p:txBody>
          <a:bodyPr/>
          <a:lstStyle/>
          <a:p>
            <a:r>
              <a:rPr lang="nb-NO"/>
              <a:t>Infectious/pathological</a:t>
            </a:r>
          </a:p>
          <a:p>
            <a:pPr lvl="1"/>
            <a:r>
              <a:rPr lang="nb-NO"/>
              <a:t>Internal inflammatory</a:t>
            </a:r>
          </a:p>
          <a:p>
            <a:pPr lvl="1"/>
            <a:r>
              <a:rPr lang="nb-NO"/>
              <a:t>External inflammatory</a:t>
            </a:r>
          </a:p>
          <a:p>
            <a:r>
              <a:rPr lang="nb-NO"/>
              <a:t>Physiological/protective</a:t>
            </a:r>
          </a:p>
          <a:p>
            <a:pPr lvl="1"/>
            <a:r>
              <a:rPr lang="nb-NO"/>
              <a:t>Pressure induced</a:t>
            </a:r>
          </a:p>
          <a:p>
            <a:pPr lvl="1"/>
            <a:r>
              <a:rPr lang="nb-NO"/>
              <a:t>Surface repair</a:t>
            </a:r>
          </a:p>
          <a:p>
            <a:pPr lvl="1"/>
            <a:r>
              <a:rPr lang="nb-NO"/>
              <a:t>Replacement/ankylosis</a:t>
            </a: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science?_ob=MiamiCaptionURL&amp;_method=retrieve&amp;_udi=B82X7-4T0F878-5&amp;_image=B82X7-4T0F878-5-3&amp;_ba=&amp;_user=674998&amp;_rdoc=1&amp;_fmt=full&amp;_orig=search&amp;_cdi=33023&amp;view=c&amp;_isHiQual=Y&amp;_acct=C000036598&amp;_version=1&amp;_urlVersion=0&amp;_userid=674998&amp;md5=d4340c18a6c1cc3d97761d055028506d"/>
          <p:cNvPicPr>
            <a:picLocks noChangeAspect="1" noChangeArrowheads="1"/>
          </p:cNvPicPr>
          <p:nvPr/>
        </p:nvPicPr>
        <p:blipFill>
          <a:blip r:embed="rId2" cstate="print"/>
          <a:srcRect/>
          <a:stretch>
            <a:fillRect/>
          </a:stretch>
        </p:blipFill>
        <p:spPr bwMode="auto">
          <a:xfrm>
            <a:off x="1117600" y="404813"/>
            <a:ext cx="6838950" cy="5208587"/>
          </a:xfrm>
          <a:prstGeom prst="rect">
            <a:avLst/>
          </a:prstGeom>
          <a:noFill/>
          <a:ln w="9525">
            <a:solidFill>
              <a:srgbClr val="FF0000"/>
            </a:solidFill>
            <a:miter lim="800000"/>
            <a:headEnd/>
            <a:tailEnd/>
          </a:ln>
        </p:spPr>
      </p:pic>
      <p:sp>
        <p:nvSpPr>
          <p:cNvPr id="75779" name="Text Box 3"/>
          <p:cNvSpPr txBox="1">
            <a:spLocks noChangeArrowheads="1"/>
          </p:cNvSpPr>
          <p:nvPr/>
        </p:nvSpPr>
        <p:spPr bwMode="auto">
          <a:xfrm>
            <a:off x="755650" y="5702300"/>
            <a:ext cx="8012113" cy="830997"/>
          </a:xfrm>
          <a:prstGeom prst="rect">
            <a:avLst/>
          </a:prstGeom>
          <a:noFill/>
          <a:ln w="9525">
            <a:noFill/>
            <a:miter lim="800000"/>
            <a:headEnd/>
            <a:tailEnd/>
          </a:ln>
          <a:effectLst/>
        </p:spPr>
        <p:txBody>
          <a:bodyPr>
            <a:spAutoFit/>
          </a:bodyPr>
          <a:lstStyle/>
          <a:p>
            <a:pPr eaLnBrk="1" hangingPunct="1"/>
            <a:r>
              <a:rPr lang="nb-NO" sz="1200" dirty="0" err="1">
                <a:solidFill>
                  <a:srgbClr val="FFFF99"/>
                </a:solidFill>
              </a:rPr>
              <a:t>Menezes</a:t>
            </a:r>
            <a:r>
              <a:rPr lang="nb-NO" sz="1200" dirty="0">
                <a:solidFill>
                  <a:srgbClr val="FFFF99"/>
                </a:solidFill>
              </a:rPr>
              <a:t> R, </a:t>
            </a:r>
            <a:r>
              <a:rPr lang="nb-NO" sz="1200" dirty="0" err="1">
                <a:solidFill>
                  <a:srgbClr val="FFFF99"/>
                </a:solidFill>
              </a:rPr>
              <a:t>Garlet</a:t>
            </a:r>
            <a:r>
              <a:rPr lang="nb-NO" sz="1200" dirty="0">
                <a:solidFill>
                  <a:srgbClr val="FFFF99"/>
                </a:solidFill>
              </a:rPr>
              <a:t> TP, </a:t>
            </a:r>
            <a:r>
              <a:rPr lang="nb-NO" sz="1200" dirty="0" err="1">
                <a:solidFill>
                  <a:srgbClr val="FFFF99"/>
                </a:solidFill>
              </a:rPr>
              <a:t>Letra</a:t>
            </a:r>
            <a:r>
              <a:rPr lang="nb-NO" sz="1200" dirty="0">
                <a:solidFill>
                  <a:srgbClr val="FFFF99"/>
                </a:solidFill>
              </a:rPr>
              <a:t> A, </a:t>
            </a:r>
            <a:r>
              <a:rPr lang="nb-NO" sz="1200" dirty="0" err="1">
                <a:solidFill>
                  <a:srgbClr val="FFFF99"/>
                </a:solidFill>
              </a:rPr>
              <a:t>Bramante</a:t>
            </a:r>
            <a:r>
              <a:rPr lang="nb-NO" sz="1200" dirty="0">
                <a:solidFill>
                  <a:srgbClr val="FFFF99"/>
                </a:solidFill>
              </a:rPr>
              <a:t> CM, </a:t>
            </a:r>
            <a:r>
              <a:rPr lang="nb-NO" sz="1200" dirty="0" err="1">
                <a:solidFill>
                  <a:srgbClr val="FFFF99"/>
                </a:solidFill>
              </a:rPr>
              <a:t>Campanelli</a:t>
            </a:r>
            <a:r>
              <a:rPr lang="nb-NO" sz="1200" dirty="0">
                <a:solidFill>
                  <a:srgbClr val="FFFF99"/>
                </a:solidFill>
              </a:rPr>
              <a:t> AP, </a:t>
            </a:r>
            <a:r>
              <a:rPr lang="nb-NO" sz="1200" dirty="0" err="1">
                <a:solidFill>
                  <a:srgbClr val="FFFF99"/>
                </a:solidFill>
              </a:rPr>
              <a:t>Figueira</a:t>
            </a:r>
            <a:r>
              <a:rPr lang="nb-NO" sz="1200" dirty="0">
                <a:solidFill>
                  <a:srgbClr val="FFFF99"/>
                </a:solidFill>
              </a:rPr>
              <a:t> </a:t>
            </a:r>
            <a:r>
              <a:rPr lang="nb-NO" sz="1200" dirty="0" err="1">
                <a:solidFill>
                  <a:srgbClr val="FFFF99"/>
                </a:solidFill>
              </a:rPr>
              <a:t>Rde</a:t>
            </a:r>
            <a:r>
              <a:rPr lang="nb-NO" sz="1200" dirty="0">
                <a:solidFill>
                  <a:srgbClr val="FFFF99"/>
                </a:solidFill>
              </a:rPr>
              <a:t> C, </a:t>
            </a:r>
            <a:r>
              <a:rPr lang="nb-NO" sz="1200" dirty="0" err="1">
                <a:solidFill>
                  <a:srgbClr val="FFFF99"/>
                </a:solidFill>
              </a:rPr>
              <a:t>Sogayar</a:t>
            </a:r>
            <a:r>
              <a:rPr lang="nb-NO" sz="1200" dirty="0">
                <a:solidFill>
                  <a:srgbClr val="FFFF99"/>
                </a:solidFill>
              </a:rPr>
              <a:t> MC, </a:t>
            </a:r>
            <a:r>
              <a:rPr lang="nb-NO" sz="1200" dirty="0" err="1">
                <a:solidFill>
                  <a:srgbClr val="FFFF99"/>
                </a:solidFill>
              </a:rPr>
              <a:t>Granjeiro</a:t>
            </a:r>
            <a:r>
              <a:rPr lang="nb-NO" sz="1200" dirty="0">
                <a:solidFill>
                  <a:srgbClr val="FFFF99"/>
                </a:solidFill>
              </a:rPr>
              <a:t> JM, </a:t>
            </a:r>
            <a:r>
              <a:rPr lang="nb-NO" sz="1200" dirty="0" err="1">
                <a:solidFill>
                  <a:srgbClr val="FFFF99"/>
                </a:solidFill>
              </a:rPr>
              <a:t>Garlet</a:t>
            </a:r>
            <a:r>
              <a:rPr lang="nb-NO" sz="1200" dirty="0">
                <a:solidFill>
                  <a:srgbClr val="FFFF99"/>
                </a:solidFill>
              </a:rPr>
              <a:t> GP. </a:t>
            </a:r>
            <a:r>
              <a:rPr lang="nb-NO" sz="1200" dirty="0" err="1">
                <a:solidFill>
                  <a:srgbClr val="FFFF99"/>
                </a:solidFill>
              </a:rPr>
              <a:t>Differential</a:t>
            </a:r>
            <a:r>
              <a:rPr lang="nb-NO" sz="1200" dirty="0">
                <a:solidFill>
                  <a:srgbClr val="FFFF99"/>
                </a:solidFill>
              </a:rPr>
              <a:t> </a:t>
            </a:r>
            <a:r>
              <a:rPr lang="nb-NO" sz="1200" dirty="0" err="1">
                <a:solidFill>
                  <a:srgbClr val="FFFF99"/>
                </a:solidFill>
              </a:rPr>
              <a:t>patterns</a:t>
            </a:r>
            <a:r>
              <a:rPr lang="nb-NO" sz="1200" dirty="0">
                <a:solidFill>
                  <a:srgbClr val="FFFF99"/>
                </a:solidFill>
              </a:rPr>
              <a:t> </a:t>
            </a:r>
            <a:r>
              <a:rPr lang="nb-NO" sz="1200" dirty="0" err="1">
                <a:solidFill>
                  <a:srgbClr val="FFFF99"/>
                </a:solidFill>
              </a:rPr>
              <a:t>of</a:t>
            </a:r>
            <a:r>
              <a:rPr lang="nb-NO" sz="1200" dirty="0">
                <a:solidFill>
                  <a:srgbClr val="FFFF99"/>
                </a:solidFill>
              </a:rPr>
              <a:t> </a:t>
            </a:r>
            <a:r>
              <a:rPr lang="nb-NO" sz="1200" dirty="0" err="1">
                <a:solidFill>
                  <a:srgbClr val="FFFF99"/>
                </a:solidFill>
              </a:rPr>
              <a:t>receptor</a:t>
            </a:r>
            <a:r>
              <a:rPr lang="nb-NO" sz="1200" dirty="0">
                <a:solidFill>
                  <a:srgbClr val="FFFF99"/>
                </a:solidFill>
              </a:rPr>
              <a:t> </a:t>
            </a:r>
            <a:r>
              <a:rPr lang="nb-NO" sz="1200" dirty="0" err="1">
                <a:solidFill>
                  <a:srgbClr val="FFFF99"/>
                </a:solidFill>
              </a:rPr>
              <a:t>activator</a:t>
            </a:r>
            <a:r>
              <a:rPr lang="nb-NO" sz="1200" dirty="0">
                <a:solidFill>
                  <a:srgbClr val="FFFF99"/>
                </a:solidFill>
              </a:rPr>
              <a:t> </a:t>
            </a:r>
            <a:r>
              <a:rPr lang="nb-NO" sz="1200" dirty="0" err="1">
                <a:solidFill>
                  <a:srgbClr val="FFFF99"/>
                </a:solidFill>
              </a:rPr>
              <a:t>of</a:t>
            </a:r>
            <a:r>
              <a:rPr lang="nb-NO" sz="1200" dirty="0">
                <a:solidFill>
                  <a:srgbClr val="FFFF99"/>
                </a:solidFill>
              </a:rPr>
              <a:t> </a:t>
            </a:r>
            <a:r>
              <a:rPr lang="nb-NO" sz="1200" dirty="0" err="1">
                <a:solidFill>
                  <a:srgbClr val="FFFF99"/>
                </a:solidFill>
              </a:rPr>
              <a:t>nuclear</a:t>
            </a:r>
            <a:r>
              <a:rPr lang="nb-NO" sz="1200" dirty="0">
                <a:solidFill>
                  <a:srgbClr val="FFFF99"/>
                </a:solidFill>
              </a:rPr>
              <a:t> </a:t>
            </a:r>
            <a:r>
              <a:rPr lang="nb-NO" sz="1200" dirty="0" err="1">
                <a:solidFill>
                  <a:srgbClr val="FFFF99"/>
                </a:solidFill>
              </a:rPr>
              <a:t>factor</a:t>
            </a:r>
            <a:r>
              <a:rPr lang="nb-NO" sz="1200" dirty="0">
                <a:solidFill>
                  <a:srgbClr val="FFFF99"/>
                </a:solidFill>
              </a:rPr>
              <a:t> kappa B </a:t>
            </a:r>
            <a:r>
              <a:rPr lang="nb-NO" sz="1200" dirty="0" err="1">
                <a:solidFill>
                  <a:srgbClr val="FFFF99"/>
                </a:solidFill>
              </a:rPr>
              <a:t>ligand/osteoprotegerin</a:t>
            </a:r>
            <a:r>
              <a:rPr lang="nb-NO" sz="1200" dirty="0">
                <a:solidFill>
                  <a:srgbClr val="FFFF99"/>
                </a:solidFill>
              </a:rPr>
              <a:t> </a:t>
            </a:r>
            <a:r>
              <a:rPr lang="nb-NO" sz="1200" dirty="0" err="1">
                <a:solidFill>
                  <a:srgbClr val="FFFF99"/>
                </a:solidFill>
              </a:rPr>
              <a:t>expression</a:t>
            </a:r>
            <a:r>
              <a:rPr lang="nb-NO" sz="1200" dirty="0">
                <a:solidFill>
                  <a:srgbClr val="FFFF99"/>
                </a:solidFill>
              </a:rPr>
              <a:t> in human </a:t>
            </a:r>
            <a:r>
              <a:rPr lang="nb-NO" sz="1200" dirty="0" err="1">
                <a:solidFill>
                  <a:srgbClr val="FFFF99"/>
                </a:solidFill>
              </a:rPr>
              <a:t>periapical</a:t>
            </a:r>
            <a:r>
              <a:rPr lang="nb-NO" sz="1200" dirty="0">
                <a:solidFill>
                  <a:srgbClr val="FFFF99"/>
                </a:solidFill>
              </a:rPr>
              <a:t> </a:t>
            </a:r>
            <a:r>
              <a:rPr lang="nb-NO" sz="1200" dirty="0" err="1">
                <a:solidFill>
                  <a:srgbClr val="FFFF99"/>
                </a:solidFill>
              </a:rPr>
              <a:t>granulomas</a:t>
            </a:r>
            <a:r>
              <a:rPr lang="nb-NO" sz="1200" dirty="0">
                <a:solidFill>
                  <a:srgbClr val="FFFF99"/>
                </a:solidFill>
              </a:rPr>
              <a:t>: </a:t>
            </a:r>
            <a:r>
              <a:rPr lang="nb-NO" sz="1200" dirty="0" err="1">
                <a:solidFill>
                  <a:srgbClr val="FFFF99"/>
                </a:solidFill>
              </a:rPr>
              <a:t>possible</a:t>
            </a:r>
            <a:r>
              <a:rPr lang="nb-NO" sz="1200" dirty="0">
                <a:solidFill>
                  <a:srgbClr val="FFFF99"/>
                </a:solidFill>
              </a:rPr>
              <a:t> </a:t>
            </a:r>
            <a:r>
              <a:rPr lang="nb-NO" sz="1200" dirty="0" err="1">
                <a:solidFill>
                  <a:srgbClr val="FFFF99"/>
                </a:solidFill>
              </a:rPr>
              <a:t>association</a:t>
            </a:r>
            <a:r>
              <a:rPr lang="nb-NO" sz="1200" dirty="0">
                <a:solidFill>
                  <a:srgbClr val="FFFF99"/>
                </a:solidFill>
              </a:rPr>
              <a:t> </a:t>
            </a:r>
            <a:r>
              <a:rPr lang="nb-NO" sz="1200" dirty="0" err="1">
                <a:solidFill>
                  <a:srgbClr val="FFFF99"/>
                </a:solidFill>
              </a:rPr>
              <a:t>with</a:t>
            </a:r>
            <a:r>
              <a:rPr lang="nb-NO" sz="1200" dirty="0">
                <a:solidFill>
                  <a:srgbClr val="FFFF99"/>
                </a:solidFill>
              </a:rPr>
              <a:t> progressive or stable nature </a:t>
            </a:r>
            <a:r>
              <a:rPr lang="nb-NO" sz="1200" dirty="0" err="1">
                <a:solidFill>
                  <a:srgbClr val="FFFF99"/>
                </a:solidFill>
              </a:rPr>
              <a:t>of</a:t>
            </a:r>
            <a:r>
              <a:rPr lang="nb-NO" sz="1200" dirty="0">
                <a:solidFill>
                  <a:srgbClr val="FFFF99"/>
                </a:solidFill>
              </a:rPr>
              <a:t> </a:t>
            </a:r>
            <a:r>
              <a:rPr lang="nb-NO" sz="1200" dirty="0" err="1">
                <a:solidFill>
                  <a:srgbClr val="FFFF99"/>
                </a:solidFill>
              </a:rPr>
              <a:t>the</a:t>
            </a:r>
            <a:r>
              <a:rPr lang="nb-NO" sz="1200" dirty="0">
                <a:solidFill>
                  <a:srgbClr val="FFFF99"/>
                </a:solidFill>
              </a:rPr>
              <a:t> </a:t>
            </a:r>
            <a:r>
              <a:rPr lang="nb-NO" sz="1200" dirty="0" err="1">
                <a:solidFill>
                  <a:srgbClr val="FFFF99"/>
                </a:solidFill>
              </a:rPr>
              <a:t>lesions</a:t>
            </a:r>
            <a:r>
              <a:rPr lang="nb-NO" sz="1200" dirty="0">
                <a:solidFill>
                  <a:srgbClr val="FFFF99"/>
                </a:solidFill>
              </a:rPr>
              <a:t>.</a:t>
            </a:r>
          </a:p>
          <a:p>
            <a:pPr eaLnBrk="1" hangingPunct="1"/>
            <a:r>
              <a:rPr lang="nb-NO" sz="1200" dirty="0">
                <a:solidFill>
                  <a:srgbClr val="FFFF99"/>
                </a:solidFill>
              </a:rPr>
              <a:t>J </a:t>
            </a:r>
            <a:r>
              <a:rPr lang="nb-NO" sz="1200" dirty="0" err="1">
                <a:solidFill>
                  <a:srgbClr val="FFFF99"/>
                </a:solidFill>
              </a:rPr>
              <a:t>Endod</a:t>
            </a:r>
            <a:r>
              <a:rPr lang="nb-NO" sz="1200" dirty="0">
                <a:solidFill>
                  <a:srgbClr val="FFFF99"/>
                </a:solidFill>
              </a:rPr>
              <a:t>. 2008 Aug;34(8):932-8</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nb-NO" dirty="0" smtClean="0"/>
              <a:t>Basic </a:t>
            </a:r>
            <a:r>
              <a:rPr lang="nb-NO" dirty="0" err="1" smtClean="0"/>
              <a:t>theme</a:t>
            </a:r>
            <a:r>
              <a:rPr lang="nb-NO" dirty="0" smtClean="0"/>
              <a:t> for </a:t>
            </a:r>
            <a:r>
              <a:rPr lang="nb-NO" dirty="0" err="1" smtClean="0"/>
              <a:t>this</a:t>
            </a:r>
            <a:r>
              <a:rPr lang="nb-NO" dirty="0" smtClean="0"/>
              <a:t> </a:t>
            </a:r>
            <a:r>
              <a:rPr lang="nb-NO" dirty="0" err="1" smtClean="0"/>
              <a:t>lecture</a:t>
            </a:r>
            <a:endParaRPr lang="nb-NO" dirty="0" smtClean="0"/>
          </a:p>
        </p:txBody>
      </p:sp>
      <p:sp>
        <p:nvSpPr>
          <p:cNvPr id="3075" name="Content Placeholder 2"/>
          <p:cNvSpPr>
            <a:spLocks noGrp="1"/>
          </p:cNvSpPr>
          <p:nvPr>
            <p:ph idx="1"/>
          </p:nvPr>
        </p:nvSpPr>
        <p:spPr>
          <a:xfrm>
            <a:off x="1043608" y="1600200"/>
            <a:ext cx="4248472" cy="4525963"/>
          </a:xfrm>
        </p:spPr>
        <p:txBody>
          <a:bodyPr/>
          <a:lstStyle/>
          <a:p>
            <a:pPr eaLnBrk="1" hangingPunct="1">
              <a:buFont typeface="Arial" charset="0"/>
              <a:buNone/>
            </a:pPr>
            <a:r>
              <a:rPr lang="nb-NO" sz="3600" dirty="0" err="1" smtClean="0"/>
              <a:t>Guessing-assessing</a:t>
            </a:r>
            <a:r>
              <a:rPr lang="nb-NO" sz="3600" dirty="0" smtClean="0"/>
              <a:t>: </a:t>
            </a:r>
            <a:r>
              <a:rPr lang="nb-NO" sz="3600" b="1" dirty="0" err="1" smtClean="0">
                <a:solidFill>
                  <a:srgbClr val="FF0000"/>
                </a:solidFill>
              </a:rPr>
              <a:t>where</a:t>
            </a:r>
            <a:r>
              <a:rPr lang="nb-NO" sz="3600" dirty="0" smtClean="0"/>
              <a:t> and </a:t>
            </a:r>
            <a:r>
              <a:rPr lang="nb-NO" sz="3600" b="1" dirty="0" err="1" smtClean="0">
                <a:solidFill>
                  <a:srgbClr val="FF0000"/>
                </a:solidFill>
              </a:rPr>
              <a:t>which</a:t>
            </a:r>
            <a:r>
              <a:rPr lang="nb-NO" sz="3600" dirty="0" smtClean="0"/>
              <a:t> </a:t>
            </a:r>
            <a:r>
              <a:rPr lang="nb-NO" sz="3600" dirty="0" err="1" smtClean="0"/>
              <a:t>are</a:t>
            </a:r>
            <a:r>
              <a:rPr lang="nb-NO" sz="3600" dirty="0" smtClean="0"/>
              <a:t> </a:t>
            </a:r>
            <a:r>
              <a:rPr lang="nb-NO" sz="3600" dirty="0" err="1" smtClean="0"/>
              <a:t>the</a:t>
            </a:r>
            <a:r>
              <a:rPr lang="nb-NO" sz="3600" dirty="0" smtClean="0"/>
              <a:t> </a:t>
            </a:r>
            <a:r>
              <a:rPr lang="nb-NO" sz="3600" dirty="0" err="1" smtClean="0"/>
              <a:t>bacteria</a:t>
            </a:r>
            <a:r>
              <a:rPr lang="nb-NO" sz="3600" dirty="0" smtClean="0"/>
              <a:t>?</a:t>
            </a:r>
          </a:p>
          <a:p>
            <a:pPr eaLnBrk="1" hangingPunct="1">
              <a:buFont typeface="Arial" charset="0"/>
              <a:buNone/>
            </a:pPr>
            <a:r>
              <a:rPr lang="nb-NO" sz="3600" dirty="0" smtClean="0"/>
              <a:t>Not so </a:t>
            </a:r>
            <a:r>
              <a:rPr lang="nb-NO" sz="3600" dirty="0" err="1" smtClean="0"/>
              <a:t>much</a:t>
            </a:r>
            <a:r>
              <a:rPr lang="nb-NO" sz="3600" dirty="0" smtClean="0"/>
              <a:t> </a:t>
            </a:r>
            <a:r>
              <a:rPr lang="nb-NO" sz="3600" dirty="0" err="1" smtClean="0"/>
              <a:t>how</a:t>
            </a:r>
            <a:r>
              <a:rPr lang="nb-NO" sz="3600" dirty="0" smtClean="0"/>
              <a:t>, </a:t>
            </a:r>
            <a:r>
              <a:rPr lang="nb-NO" sz="3600" dirty="0" err="1" smtClean="0"/>
              <a:t>but</a:t>
            </a:r>
            <a:r>
              <a:rPr lang="nb-NO" sz="3600" dirty="0" smtClean="0"/>
              <a:t> </a:t>
            </a:r>
            <a:r>
              <a:rPr lang="nb-NO" sz="3600" dirty="0" err="1" smtClean="0"/>
              <a:t>why</a:t>
            </a:r>
            <a:r>
              <a:rPr lang="nb-NO" sz="3600" dirty="0" smtClean="0"/>
              <a:t> and </a:t>
            </a:r>
            <a:r>
              <a:rPr lang="nb-NO" sz="3600" dirty="0" err="1" smtClean="0"/>
              <a:t>when</a:t>
            </a:r>
            <a:r>
              <a:rPr lang="nb-NO" sz="3600" dirty="0" smtClean="0"/>
              <a:t> to </a:t>
            </a:r>
            <a:r>
              <a:rPr lang="nb-NO" sz="3600" dirty="0" err="1" smtClean="0"/>
              <a:t>treat</a:t>
            </a:r>
            <a:r>
              <a:rPr lang="nb-NO" sz="3600" dirty="0" smtClean="0"/>
              <a:t> and by </a:t>
            </a:r>
            <a:r>
              <a:rPr lang="nb-NO" sz="3600" dirty="0" err="1" smtClean="0"/>
              <a:t>which</a:t>
            </a:r>
            <a:r>
              <a:rPr lang="nb-NO" sz="3600" dirty="0" smtClean="0"/>
              <a:t> </a:t>
            </a:r>
            <a:r>
              <a:rPr lang="nb-NO" sz="3600" dirty="0" err="1" smtClean="0"/>
              <a:t>method</a:t>
            </a:r>
            <a:endParaRPr lang="nb-NO" sz="3600" dirty="0" smtClean="0"/>
          </a:p>
        </p:txBody>
      </p:sp>
      <p:grpSp>
        <p:nvGrpSpPr>
          <p:cNvPr id="4" name="Group 75"/>
          <p:cNvGrpSpPr>
            <a:grpSpLocks/>
          </p:cNvGrpSpPr>
          <p:nvPr/>
        </p:nvGrpSpPr>
        <p:grpSpPr bwMode="auto">
          <a:xfrm>
            <a:off x="5292080" y="1628800"/>
            <a:ext cx="2160240" cy="4365600"/>
            <a:chOff x="1627" y="593"/>
            <a:chExt cx="1825" cy="3269"/>
          </a:xfrm>
        </p:grpSpPr>
        <p:sp>
          <p:nvSpPr>
            <p:cNvPr id="5" name="Freeform 6"/>
            <p:cNvSpPr>
              <a:spLocks/>
            </p:cNvSpPr>
            <p:nvPr/>
          </p:nvSpPr>
          <p:spPr bwMode="auto">
            <a:xfrm>
              <a:off x="1627" y="593"/>
              <a:ext cx="1825" cy="3099"/>
            </a:xfrm>
            <a:custGeom>
              <a:avLst/>
              <a:gdLst>
                <a:gd name="T0" fmla="*/ 0 w 1825"/>
                <a:gd name="T1" fmla="*/ 3098 h 3099"/>
                <a:gd name="T2" fmla="*/ 106 w 1825"/>
                <a:gd name="T3" fmla="*/ 2550 h 3099"/>
                <a:gd name="T4" fmla="*/ 188 w 1825"/>
                <a:gd name="T5" fmla="*/ 2204 h 3099"/>
                <a:gd name="T6" fmla="*/ 230 w 1825"/>
                <a:gd name="T7" fmla="*/ 2020 h 3099"/>
                <a:gd name="T8" fmla="*/ 284 w 1825"/>
                <a:gd name="T9" fmla="*/ 1840 h 3099"/>
                <a:gd name="T10" fmla="*/ 344 w 1825"/>
                <a:gd name="T11" fmla="*/ 1694 h 3099"/>
                <a:gd name="T12" fmla="*/ 382 w 1825"/>
                <a:gd name="T13" fmla="*/ 1610 h 3099"/>
                <a:gd name="T14" fmla="*/ 404 w 1825"/>
                <a:gd name="T15" fmla="*/ 1546 h 3099"/>
                <a:gd name="T16" fmla="*/ 408 w 1825"/>
                <a:gd name="T17" fmla="*/ 1474 h 3099"/>
                <a:gd name="T18" fmla="*/ 396 w 1825"/>
                <a:gd name="T19" fmla="*/ 1402 h 3099"/>
                <a:gd name="T20" fmla="*/ 360 w 1825"/>
                <a:gd name="T21" fmla="*/ 1290 h 3099"/>
                <a:gd name="T22" fmla="*/ 328 w 1825"/>
                <a:gd name="T23" fmla="*/ 1202 h 3099"/>
                <a:gd name="T24" fmla="*/ 304 w 1825"/>
                <a:gd name="T25" fmla="*/ 1090 h 3099"/>
                <a:gd name="T26" fmla="*/ 292 w 1825"/>
                <a:gd name="T27" fmla="*/ 954 h 3099"/>
                <a:gd name="T28" fmla="*/ 292 w 1825"/>
                <a:gd name="T29" fmla="*/ 822 h 3099"/>
                <a:gd name="T30" fmla="*/ 328 w 1825"/>
                <a:gd name="T31" fmla="*/ 670 h 3099"/>
                <a:gd name="T32" fmla="*/ 390 w 1825"/>
                <a:gd name="T33" fmla="*/ 538 h 3099"/>
                <a:gd name="T34" fmla="*/ 490 w 1825"/>
                <a:gd name="T35" fmla="*/ 408 h 3099"/>
                <a:gd name="T36" fmla="*/ 594 w 1825"/>
                <a:gd name="T37" fmla="*/ 310 h 3099"/>
                <a:gd name="T38" fmla="*/ 762 w 1825"/>
                <a:gd name="T39" fmla="*/ 182 h 3099"/>
                <a:gd name="T40" fmla="*/ 900 w 1825"/>
                <a:gd name="T41" fmla="*/ 108 h 3099"/>
                <a:gd name="T42" fmla="*/ 1146 w 1825"/>
                <a:gd name="T43" fmla="*/ 24 h 3099"/>
                <a:gd name="T44" fmla="*/ 1338 w 1825"/>
                <a:gd name="T45" fmla="*/ 0 h 3099"/>
                <a:gd name="T46" fmla="*/ 1460 w 1825"/>
                <a:gd name="T47" fmla="*/ 18 h 3099"/>
                <a:gd name="T48" fmla="*/ 1550 w 1825"/>
                <a:gd name="T49" fmla="*/ 58 h 3099"/>
                <a:gd name="T50" fmla="*/ 1638 w 1825"/>
                <a:gd name="T51" fmla="*/ 112 h 3099"/>
                <a:gd name="T52" fmla="*/ 1698 w 1825"/>
                <a:gd name="T53" fmla="*/ 172 h 3099"/>
                <a:gd name="T54" fmla="*/ 1758 w 1825"/>
                <a:gd name="T55" fmla="*/ 254 h 3099"/>
                <a:gd name="T56" fmla="*/ 1790 w 1825"/>
                <a:gd name="T57" fmla="*/ 348 h 3099"/>
                <a:gd name="T58" fmla="*/ 1824 w 1825"/>
                <a:gd name="T59" fmla="*/ 484 h 3099"/>
                <a:gd name="T60" fmla="*/ 1824 w 1825"/>
                <a:gd name="T61" fmla="*/ 644 h 3099"/>
                <a:gd name="T62" fmla="*/ 1804 w 1825"/>
                <a:gd name="T63" fmla="*/ 802 h 3099"/>
                <a:gd name="T64" fmla="*/ 1750 w 1825"/>
                <a:gd name="T65" fmla="*/ 938 h 3099"/>
                <a:gd name="T66" fmla="*/ 1660 w 1825"/>
                <a:gd name="T67" fmla="*/ 1078 h 3099"/>
                <a:gd name="T68" fmla="*/ 1580 w 1825"/>
                <a:gd name="T69" fmla="*/ 1198 h 3099"/>
                <a:gd name="T70" fmla="*/ 1480 w 1825"/>
                <a:gd name="T71" fmla="*/ 1308 h 3099"/>
                <a:gd name="T72" fmla="*/ 1416 w 1825"/>
                <a:gd name="T73" fmla="*/ 1424 h 3099"/>
                <a:gd name="T74" fmla="*/ 1384 w 1825"/>
                <a:gd name="T75" fmla="*/ 1492 h 3099"/>
                <a:gd name="T76" fmla="*/ 1372 w 1825"/>
                <a:gd name="T77" fmla="*/ 1532 h 3099"/>
                <a:gd name="T78" fmla="*/ 1364 w 1825"/>
                <a:gd name="T79" fmla="*/ 1580 h 3099"/>
                <a:gd name="T80" fmla="*/ 1372 w 1825"/>
                <a:gd name="T81" fmla="*/ 1648 h 3099"/>
                <a:gd name="T82" fmla="*/ 1384 w 1825"/>
                <a:gd name="T83" fmla="*/ 1756 h 3099"/>
                <a:gd name="T84" fmla="*/ 1376 w 1825"/>
                <a:gd name="T85" fmla="*/ 1926 h 3099"/>
                <a:gd name="T86" fmla="*/ 1368 w 1825"/>
                <a:gd name="T87" fmla="*/ 2094 h 3099"/>
                <a:gd name="T88" fmla="*/ 1368 w 1825"/>
                <a:gd name="T89" fmla="*/ 2242 h 3099"/>
                <a:gd name="T90" fmla="*/ 1368 w 1825"/>
                <a:gd name="T91" fmla="*/ 2374 h 3099"/>
                <a:gd name="T92" fmla="*/ 1376 w 1825"/>
                <a:gd name="T93" fmla="*/ 2514 h 3099"/>
                <a:gd name="T94" fmla="*/ 1392 w 1825"/>
                <a:gd name="T95" fmla="*/ 2726 h 3099"/>
                <a:gd name="T96" fmla="*/ 1418 w 1825"/>
                <a:gd name="T97" fmla="*/ 2936 h 3099"/>
                <a:gd name="T98" fmla="*/ 1446 w 1825"/>
                <a:gd name="T99" fmla="*/ 3098 h 3099"/>
                <a:gd name="T100" fmla="*/ 1316 w 1825"/>
                <a:gd name="T101" fmla="*/ 3022 h 3099"/>
                <a:gd name="T102" fmla="*/ 1142 w 1825"/>
                <a:gd name="T103" fmla="*/ 2968 h 3099"/>
                <a:gd name="T104" fmla="*/ 940 w 1825"/>
                <a:gd name="T105" fmla="*/ 2934 h 3099"/>
                <a:gd name="T106" fmla="*/ 722 w 1825"/>
                <a:gd name="T107" fmla="*/ 2922 h 3099"/>
                <a:gd name="T108" fmla="*/ 668 w 1825"/>
                <a:gd name="T109" fmla="*/ 2922 h 3099"/>
                <a:gd name="T110" fmla="*/ 614 w 1825"/>
                <a:gd name="T111" fmla="*/ 2924 h 3099"/>
                <a:gd name="T112" fmla="*/ 506 w 1825"/>
                <a:gd name="T113" fmla="*/ 2932 h 3099"/>
                <a:gd name="T114" fmla="*/ 302 w 1825"/>
                <a:gd name="T115" fmla="*/ 2966 h 3099"/>
                <a:gd name="T116" fmla="*/ 128 w 1825"/>
                <a:gd name="T117" fmla="*/ 3022 h 3099"/>
                <a:gd name="T118" fmla="*/ 0 w 1825"/>
                <a:gd name="T119" fmla="*/ 3098 h 30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25"/>
                <a:gd name="T181" fmla="*/ 0 h 3099"/>
                <a:gd name="T182" fmla="*/ 1825 w 1825"/>
                <a:gd name="T183" fmla="*/ 3099 h 30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25" h="3099">
                  <a:moveTo>
                    <a:pt x="0" y="3098"/>
                  </a:moveTo>
                  <a:lnTo>
                    <a:pt x="106" y="2550"/>
                  </a:lnTo>
                  <a:lnTo>
                    <a:pt x="188" y="2204"/>
                  </a:lnTo>
                  <a:lnTo>
                    <a:pt x="230" y="2020"/>
                  </a:lnTo>
                  <a:lnTo>
                    <a:pt x="284" y="1840"/>
                  </a:lnTo>
                  <a:lnTo>
                    <a:pt x="344" y="1694"/>
                  </a:lnTo>
                  <a:lnTo>
                    <a:pt x="382" y="1610"/>
                  </a:lnTo>
                  <a:lnTo>
                    <a:pt x="404" y="1546"/>
                  </a:lnTo>
                  <a:lnTo>
                    <a:pt x="408" y="1474"/>
                  </a:lnTo>
                  <a:lnTo>
                    <a:pt x="396" y="1402"/>
                  </a:lnTo>
                  <a:lnTo>
                    <a:pt x="360" y="1290"/>
                  </a:lnTo>
                  <a:lnTo>
                    <a:pt x="328" y="1202"/>
                  </a:lnTo>
                  <a:lnTo>
                    <a:pt x="304" y="1090"/>
                  </a:lnTo>
                  <a:lnTo>
                    <a:pt x="292" y="954"/>
                  </a:lnTo>
                  <a:lnTo>
                    <a:pt x="292" y="822"/>
                  </a:lnTo>
                  <a:lnTo>
                    <a:pt x="328" y="670"/>
                  </a:lnTo>
                  <a:lnTo>
                    <a:pt x="390" y="538"/>
                  </a:lnTo>
                  <a:lnTo>
                    <a:pt x="490" y="408"/>
                  </a:lnTo>
                  <a:lnTo>
                    <a:pt x="594" y="310"/>
                  </a:lnTo>
                  <a:lnTo>
                    <a:pt x="762" y="182"/>
                  </a:lnTo>
                  <a:lnTo>
                    <a:pt x="900" y="108"/>
                  </a:lnTo>
                  <a:lnTo>
                    <a:pt x="1146" y="24"/>
                  </a:lnTo>
                  <a:lnTo>
                    <a:pt x="1338" y="0"/>
                  </a:lnTo>
                  <a:lnTo>
                    <a:pt x="1460" y="18"/>
                  </a:lnTo>
                  <a:lnTo>
                    <a:pt x="1550" y="58"/>
                  </a:lnTo>
                  <a:lnTo>
                    <a:pt x="1638" y="112"/>
                  </a:lnTo>
                  <a:lnTo>
                    <a:pt x="1698" y="172"/>
                  </a:lnTo>
                  <a:lnTo>
                    <a:pt x="1758" y="254"/>
                  </a:lnTo>
                  <a:lnTo>
                    <a:pt x="1790" y="348"/>
                  </a:lnTo>
                  <a:lnTo>
                    <a:pt x="1824" y="484"/>
                  </a:lnTo>
                  <a:lnTo>
                    <a:pt x="1824" y="644"/>
                  </a:lnTo>
                  <a:lnTo>
                    <a:pt x="1804" y="802"/>
                  </a:lnTo>
                  <a:lnTo>
                    <a:pt x="1750" y="938"/>
                  </a:lnTo>
                  <a:lnTo>
                    <a:pt x="1660" y="1078"/>
                  </a:lnTo>
                  <a:lnTo>
                    <a:pt x="1580" y="1198"/>
                  </a:lnTo>
                  <a:lnTo>
                    <a:pt x="1480" y="1308"/>
                  </a:lnTo>
                  <a:lnTo>
                    <a:pt x="1416" y="1424"/>
                  </a:lnTo>
                  <a:lnTo>
                    <a:pt x="1384" y="1492"/>
                  </a:lnTo>
                  <a:lnTo>
                    <a:pt x="1372" y="1532"/>
                  </a:lnTo>
                  <a:lnTo>
                    <a:pt x="1364" y="1580"/>
                  </a:lnTo>
                  <a:lnTo>
                    <a:pt x="1372" y="1648"/>
                  </a:lnTo>
                  <a:lnTo>
                    <a:pt x="1384" y="1756"/>
                  </a:lnTo>
                  <a:lnTo>
                    <a:pt x="1376" y="1926"/>
                  </a:lnTo>
                  <a:lnTo>
                    <a:pt x="1368" y="2094"/>
                  </a:lnTo>
                  <a:lnTo>
                    <a:pt x="1368" y="2242"/>
                  </a:lnTo>
                  <a:lnTo>
                    <a:pt x="1368" y="2374"/>
                  </a:lnTo>
                  <a:lnTo>
                    <a:pt x="1376" y="2514"/>
                  </a:lnTo>
                  <a:lnTo>
                    <a:pt x="1392" y="2726"/>
                  </a:lnTo>
                  <a:lnTo>
                    <a:pt x="1418" y="2936"/>
                  </a:lnTo>
                  <a:lnTo>
                    <a:pt x="1446" y="3098"/>
                  </a:lnTo>
                  <a:lnTo>
                    <a:pt x="1316" y="3022"/>
                  </a:lnTo>
                  <a:lnTo>
                    <a:pt x="1142" y="2968"/>
                  </a:lnTo>
                  <a:lnTo>
                    <a:pt x="940" y="2934"/>
                  </a:lnTo>
                  <a:lnTo>
                    <a:pt x="722" y="2922"/>
                  </a:lnTo>
                  <a:lnTo>
                    <a:pt x="668" y="2922"/>
                  </a:lnTo>
                  <a:lnTo>
                    <a:pt x="614" y="2924"/>
                  </a:lnTo>
                  <a:lnTo>
                    <a:pt x="506" y="2932"/>
                  </a:lnTo>
                  <a:lnTo>
                    <a:pt x="302" y="2966"/>
                  </a:lnTo>
                  <a:lnTo>
                    <a:pt x="128" y="3022"/>
                  </a:lnTo>
                  <a:lnTo>
                    <a:pt x="0" y="3098"/>
                  </a:lnTo>
                </a:path>
              </a:pathLst>
            </a:custGeom>
            <a:noFill/>
            <a:ln w="12700" cap="rnd" cmpd="sng">
              <a:solidFill>
                <a:srgbClr val="000000"/>
              </a:solidFill>
              <a:prstDash val="solid"/>
              <a:round/>
              <a:headEnd type="none" w="med" len="med"/>
              <a:tailEnd type="none" w="med" len="med"/>
            </a:ln>
          </p:spPr>
          <p:txBody>
            <a:bodyPr/>
            <a:lstStyle/>
            <a:p>
              <a:endParaRPr lang="nb-NO"/>
            </a:p>
          </p:txBody>
        </p:sp>
        <p:sp>
          <p:nvSpPr>
            <p:cNvPr id="6" name="Freeform 7"/>
            <p:cNvSpPr>
              <a:spLocks/>
            </p:cNvSpPr>
            <p:nvPr/>
          </p:nvSpPr>
          <p:spPr bwMode="auto">
            <a:xfrm>
              <a:off x="1699" y="1635"/>
              <a:ext cx="1301" cy="2227"/>
            </a:xfrm>
            <a:custGeom>
              <a:avLst/>
              <a:gdLst>
                <a:gd name="T0" fmla="*/ 0 w 1301"/>
                <a:gd name="T1" fmla="*/ 2072 h 2227"/>
                <a:gd name="T2" fmla="*/ 136 w 1301"/>
                <a:gd name="T3" fmla="*/ 1368 h 2227"/>
                <a:gd name="T4" fmla="*/ 202 w 1301"/>
                <a:gd name="T5" fmla="*/ 1080 h 2227"/>
                <a:gd name="T6" fmla="*/ 284 w 1301"/>
                <a:gd name="T7" fmla="*/ 808 h 2227"/>
                <a:gd name="T8" fmla="*/ 382 w 1301"/>
                <a:gd name="T9" fmla="*/ 590 h 2227"/>
                <a:gd name="T10" fmla="*/ 502 w 1301"/>
                <a:gd name="T11" fmla="*/ 392 h 2227"/>
                <a:gd name="T12" fmla="*/ 606 w 1301"/>
                <a:gd name="T13" fmla="*/ 286 h 2227"/>
                <a:gd name="T14" fmla="*/ 676 w 1301"/>
                <a:gd name="T15" fmla="*/ 230 h 2227"/>
                <a:gd name="T16" fmla="*/ 772 w 1301"/>
                <a:gd name="T17" fmla="*/ 148 h 2227"/>
                <a:gd name="T18" fmla="*/ 888 w 1301"/>
                <a:gd name="T19" fmla="*/ 56 h 2227"/>
                <a:gd name="T20" fmla="*/ 954 w 1301"/>
                <a:gd name="T21" fmla="*/ 14 h 2227"/>
                <a:gd name="T22" fmla="*/ 986 w 1301"/>
                <a:gd name="T23" fmla="*/ 2 h 2227"/>
                <a:gd name="T24" fmla="*/ 1014 w 1301"/>
                <a:gd name="T25" fmla="*/ 0 h 2227"/>
                <a:gd name="T26" fmla="*/ 1068 w 1301"/>
                <a:gd name="T27" fmla="*/ 38 h 2227"/>
                <a:gd name="T28" fmla="*/ 1110 w 1301"/>
                <a:gd name="T29" fmla="*/ 94 h 2227"/>
                <a:gd name="T30" fmla="*/ 1136 w 1301"/>
                <a:gd name="T31" fmla="*/ 166 h 2227"/>
                <a:gd name="T32" fmla="*/ 1166 w 1301"/>
                <a:gd name="T33" fmla="*/ 304 h 2227"/>
                <a:gd name="T34" fmla="*/ 1190 w 1301"/>
                <a:gd name="T35" fmla="*/ 502 h 2227"/>
                <a:gd name="T36" fmla="*/ 1226 w 1301"/>
                <a:gd name="T37" fmla="*/ 718 h 2227"/>
                <a:gd name="T38" fmla="*/ 1226 w 1301"/>
                <a:gd name="T39" fmla="*/ 850 h 2227"/>
                <a:gd name="T40" fmla="*/ 1214 w 1301"/>
                <a:gd name="T41" fmla="*/ 1024 h 2227"/>
                <a:gd name="T42" fmla="*/ 1218 w 1301"/>
                <a:gd name="T43" fmla="*/ 1232 h 2227"/>
                <a:gd name="T44" fmla="*/ 1220 w 1301"/>
                <a:gd name="T45" fmla="*/ 1388 h 2227"/>
                <a:gd name="T46" fmla="*/ 1230 w 1301"/>
                <a:gd name="T47" fmla="*/ 1544 h 2227"/>
                <a:gd name="T48" fmla="*/ 1272 w 1301"/>
                <a:gd name="T49" fmla="*/ 1842 h 2227"/>
                <a:gd name="T50" fmla="*/ 1282 w 1301"/>
                <a:gd name="T51" fmla="*/ 1978 h 2227"/>
                <a:gd name="T52" fmla="*/ 1296 w 1301"/>
                <a:gd name="T53" fmla="*/ 2050 h 2227"/>
                <a:gd name="T54" fmla="*/ 1300 w 1301"/>
                <a:gd name="T55" fmla="*/ 2086 h 2227"/>
                <a:gd name="T56" fmla="*/ 1296 w 1301"/>
                <a:gd name="T57" fmla="*/ 2130 h 2227"/>
                <a:gd name="T58" fmla="*/ 1174 w 1301"/>
                <a:gd name="T59" fmla="*/ 2172 h 2227"/>
                <a:gd name="T60" fmla="*/ 1056 w 1301"/>
                <a:gd name="T61" fmla="*/ 2202 h 2227"/>
                <a:gd name="T62" fmla="*/ 886 w 1301"/>
                <a:gd name="T63" fmla="*/ 2218 h 2227"/>
                <a:gd name="T64" fmla="*/ 736 w 1301"/>
                <a:gd name="T65" fmla="*/ 2226 h 2227"/>
                <a:gd name="T66" fmla="*/ 618 w 1301"/>
                <a:gd name="T67" fmla="*/ 2226 h 2227"/>
                <a:gd name="T68" fmla="*/ 508 w 1301"/>
                <a:gd name="T69" fmla="*/ 2218 h 2227"/>
                <a:gd name="T70" fmla="*/ 390 w 1301"/>
                <a:gd name="T71" fmla="*/ 2206 h 2227"/>
                <a:gd name="T72" fmla="*/ 294 w 1301"/>
                <a:gd name="T73" fmla="*/ 2194 h 2227"/>
                <a:gd name="T74" fmla="*/ 192 w 1301"/>
                <a:gd name="T75" fmla="*/ 2174 h 2227"/>
                <a:gd name="T76" fmla="*/ 118 w 1301"/>
                <a:gd name="T77" fmla="*/ 2150 h 2227"/>
                <a:gd name="T78" fmla="*/ 50 w 1301"/>
                <a:gd name="T79" fmla="*/ 2114 h 2227"/>
                <a:gd name="T80" fmla="*/ 0 w 1301"/>
                <a:gd name="T81" fmla="*/ 2072 h 22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01"/>
                <a:gd name="T124" fmla="*/ 0 h 2227"/>
                <a:gd name="T125" fmla="*/ 1301 w 1301"/>
                <a:gd name="T126" fmla="*/ 2227 h 22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01" h="2227">
                  <a:moveTo>
                    <a:pt x="0" y="2072"/>
                  </a:moveTo>
                  <a:lnTo>
                    <a:pt x="136" y="1368"/>
                  </a:lnTo>
                  <a:lnTo>
                    <a:pt x="202" y="1080"/>
                  </a:lnTo>
                  <a:lnTo>
                    <a:pt x="284" y="808"/>
                  </a:lnTo>
                  <a:lnTo>
                    <a:pt x="382" y="590"/>
                  </a:lnTo>
                  <a:lnTo>
                    <a:pt x="502" y="392"/>
                  </a:lnTo>
                  <a:lnTo>
                    <a:pt x="606" y="286"/>
                  </a:lnTo>
                  <a:lnTo>
                    <a:pt x="676" y="230"/>
                  </a:lnTo>
                  <a:lnTo>
                    <a:pt x="772" y="148"/>
                  </a:lnTo>
                  <a:lnTo>
                    <a:pt x="888" y="56"/>
                  </a:lnTo>
                  <a:lnTo>
                    <a:pt x="954" y="14"/>
                  </a:lnTo>
                  <a:lnTo>
                    <a:pt x="986" y="2"/>
                  </a:lnTo>
                  <a:lnTo>
                    <a:pt x="1014" y="0"/>
                  </a:lnTo>
                  <a:lnTo>
                    <a:pt x="1068" y="38"/>
                  </a:lnTo>
                  <a:lnTo>
                    <a:pt x="1110" y="94"/>
                  </a:lnTo>
                  <a:lnTo>
                    <a:pt x="1136" y="166"/>
                  </a:lnTo>
                  <a:lnTo>
                    <a:pt x="1166" y="304"/>
                  </a:lnTo>
                  <a:lnTo>
                    <a:pt x="1190" y="502"/>
                  </a:lnTo>
                  <a:lnTo>
                    <a:pt x="1226" y="718"/>
                  </a:lnTo>
                  <a:lnTo>
                    <a:pt x="1226" y="850"/>
                  </a:lnTo>
                  <a:lnTo>
                    <a:pt x="1214" y="1024"/>
                  </a:lnTo>
                  <a:lnTo>
                    <a:pt x="1218" y="1232"/>
                  </a:lnTo>
                  <a:lnTo>
                    <a:pt x="1220" y="1388"/>
                  </a:lnTo>
                  <a:lnTo>
                    <a:pt x="1230" y="1544"/>
                  </a:lnTo>
                  <a:lnTo>
                    <a:pt x="1272" y="1842"/>
                  </a:lnTo>
                  <a:lnTo>
                    <a:pt x="1282" y="1978"/>
                  </a:lnTo>
                  <a:lnTo>
                    <a:pt x="1296" y="2050"/>
                  </a:lnTo>
                  <a:lnTo>
                    <a:pt x="1300" y="2086"/>
                  </a:lnTo>
                  <a:lnTo>
                    <a:pt x="1296" y="2130"/>
                  </a:lnTo>
                  <a:lnTo>
                    <a:pt x="1174" y="2172"/>
                  </a:lnTo>
                  <a:lnTo>
                    <a:pt x="1056" y="2202"/>
                  </a:lnTo>
                  <a:lnTo>
                    <a:pt x="886" y="2218"/>
                  </a:lnTo>
                  <a:lnTo>
                    <a:pt x="736" y="2226"/>
                  </a:lnTo>
                  <a:lnTo>
                    <a:pt x="618" y="2226"/>
                  </a:lnTo>
                  <a:lnTo>
                    <a:pt x="508" y="2218"/>
                  </a:lnTo>
                  <a:lnTo>
                    <a:pt x="390" y="2206"/>
                  </a:lnTo>
                  <a:lnTo>
                    <a:pt x="294" y="2194"/>
                  </a:lnTo>
                  <a:lnTo>
                    <a:pt x="192" y="2174"/>
                  </a:lnTo>
                  <a:lnTo>
                    <a:pt x="118" y="2150"/>
                  </a:lnTo>
                  <a:lnTo>
                    <a:pt x="50" y="2114"/>
                  </a:lnTo>
                  <a:lnTo>
                    <a:pt x="0" y="2072"/>
                  </a:lnTo>
                </a:path>
              </a:pathLst>
            </a:custGeom>
            <a:solidFill>
              <a:srgbClr val="FFFF00"/>
            </a:solidFill>
            <a:ln w="12700" cap="rnd" cmpd="sng">
              <a:noFill/>
              <a:prstDash val="solid"/>
              <a:round/>
              <a:headEnd type="none" w="med" len="med"/>
              <a:tailEnd type="none" w="med" len="med"/>
            </a:ln>
          </p:spPr>
          <p:txBody>
            <a:bodyPr/>
            <a:lstStyle/>
            <a:p>
              <a:endParaRPr lang="nb-NO"/>
            </a:p>
          </p:txBody>
        </p:sp>
        <p:sp>
          <p:nvSpPr>
            <p:cNvPr id="7" name="Freeform 8"/>
            <p:cNvSpPr>
              <a:spLocks/>
            </p:cNvSpPr>
            <p:nvPr/>
          </p:nvSpPr>
          <p:spPr bwMode="auto">
            <a:xfrm>
              <a:off x="2008" y="672"/>
              <a:ext cx="1345" cy="1489"/>
            </a:xfrm>
            <a:custGeom>
              <a:avLst/>
              <a:gdLst>
                <a:gd name="T0" fmla="*/ 14 w 1345"/>
                <a:gd name="T1" fmla="*/ 1076 h 1489"/>
                <a:gd name="T2" fmla="*/ 6 w 1345"/>
                <a:gd name="T3" fmla="*/ 1022 h 1489"/>
                <a:gd name="T4" fmla="*/ 2 w 1345"/>
                <a:gd name="T5" fmla="*/ 960 h 1489"/>
                <a:gd name="T6" fmla="*/ 0 w 1345"/>
                <a:gd name="T7" fmla="*/ 884 h 1489"/>
                <a:gd name="T8" fmla="*/ 6 w 1345"/>
                <a:gd name="T9" fmla="*/ 788 h 1489"/>
                <a:gd name="T10" fmla="*/ 18 w 1345"/>
                <a:gd name="T11" fmla="*/ 696 h 1489"/>
                <a:gd name="T12" fmla="*/ 48 w 1345"/>
                <a:gd name="T13" fmla="*/ 594 h 1489"/>
                <a:gd name="T14" fmla="*/ 114 w 1345"/>
                <a:gd name="T15" fmla="*/ 492 h 1489"/>
                <a:gd name="T16" fmla="*/ 196 w 1345"/>
                <a:gd name="T17" fmla="*/ 372 h 1489"/>
                <a:gd name="T18" fmla="*/ 308 w 1345"/>
                <a:gd name="T19" fmla="*/ 260 h 1489"/>
                <a:gd name="T20" fmla="*/ 488 w 1345"/>
                <a:gd name="T21" fmla="*/ 132 h 1489"/>
                <a:gd name="T22" fmla="*/ 660 w 1345"/>
                <a:gd name="T23" fmla="*/ 68 h 1489"/>
                <a:gd name="T24" fmla="*/ 800 w 1345"/>
                <a:gd name="T25" fmla="*/ 20 h 1489"/>
                <a:gd name="T26" fmla="*/ 904 w 1345"/>
                <a:gd name="T27" fmla="*/ 4 h 1489"/>
                <a:gd name="T28" fmla="*/ 992 w 1345"/>
                <a:gd name="T29" fmla="*/ 0 h 1489"/>
                <a:gd name="T30" fmla="*/ 1072 w 1345"/>
                <a:gd name="T31" fmla="*/ 24 h 1489"/>
                <a:gd name="T32" fmla="*/ 1160 w 1345"/>
                <a:gd name="T33" fmla="*/ 80 h 1489"/>
                <a:gd name="T34" fmla="*/ 1228 w 1345"/>
                <a:gd name="T35" fmla="*/ 152 h 1489"/>
                <a:gd name="T36" fmla="*/ 1280 w 1345"/>
                <a:gd name="T37" fmla="*/ 232 h 1489"/>
                <a:gd name="T38" fmla="*/ 1312 w 1345"/>
                <a:gd name="T39" fmla="*/ 304 h 1489"/>
                <a:gd name="T40" fmla="*/ 1332 w 1345"/>
                <a:gd name="T41" fmla="*/ 376 h 1489"/>
                <a:gd name="T42" fmla="*/ 1336 w 1345"/>
                <a:gd name="T43" fmla="*/ 452 h 1489"/>
                <a:gd name="T44" fmla="*/ 1344 w 1345"/>
                <a:gd name="T45" fmla="*/ 544 h 1489"/>
                <a:gd name="T46" fmla="*/ 1344 w 1345"/>
                <a:gd name="T47" fmla="*/ 624 h 1489"/>
                <a:gd name="T48" fmla="*/ 1328 w 1345"/>
                <a:gd name="T49" fmla="*/ 716 h 1489"/>
                <a:gd name="T50" fmla="*/ 1296 w 1345"/>
                <a:gd name="T51" fmla="*/ 788 h 1489"/>
                <a:gd name="T52" fmla="*/ 1274 w 1345"/>
                <a:gd name="T53" fmla="*/ 830 h 1489"/>
                <a:gd name="T54" fmla="*/ 1212 w 1345"/>
                <a:gd name="T55" fmla="*/ 930 h 1489"/>
                <a:gd name="T56" fmla="*/ 1106 w 1345"/>
                <a:gd name="T57" fmla="*/ 1086 h 1489"/>
                <a:gd name="T58" fmla="*/ 1022 w 1345"/>
                <a:gd name="T59" fmla="*/ 1194 h 1489"/>
                <a:gd name="T60" fmla="*/ 982 w 1345"/>
                <a:gd name="T61" fmla="*/ 1264 h 1489"/>
                <a:gd name="T62" fmla="*/ 924 w 1345"/>
                <a:gd name="T63" fmla="*/ 1352 h 1489"/>
                <a:gd name="T64" fmla="*/ 880 w 1345"/>
                <a:gd name="T65" fmla="*/ 1484 h 1489"/>
                <a:gd name="T66" fmla="*/ 856 w 1345"/>
                <a:gd name="T67" fmla="*/ 1288 h 1489"/>
                <a:gd name="T68" fmla="*/ 830 w 1345"/>
                <a:gd name="T69" fmla="*/ 1134 h 1489"/>
                <a:gd name="T70" fmla="*/ 804 w 1345"/>
                <a:gd name="T71" fmla="*/ 1076 h 1489"/>
                <a:gd name="T72" fmla="*/ 780 w 1345"/>
                <a:gd name="T73" fmla="*/ 1024 h 1489"/>
                <a:gd name="T74" fmla="*/ 748 w 1345"/>
                <a:gd name="T75" fmla="*/ 1004 h 1489"/>
                <a:gd name="T76" fmla="*/ 716 w 1345"/>
                <a:gd name="T77" fmla="*/ 984 h 1489"/>
                <a:gd name="T78" fmla="*/ 690 w 1345"/>
                <a:gd name="T79" fmla="*/ 974 h 1489"/>
                <a:gd name="T80" fmla="*/ 626 w 1345"/>
                <a:gd name="T81" fmla="*/ 998 h 1489"/>
                <a:gd name="T82" fmla="*/ 524 w 1345"/>
                <a:gd name="T83" fmla="*/ 1068 h 1489"/>
                <a:gd name="T84" fmla="*/ 412 w 1345"/>
                <a:gd name="T85" fmla="*/ 1156 h 1489"/>
                <a:gd name="T86" fmla="*/ 336 w 1345"/>
                <a:gd name="T87" fmla="*/ 1220 h 1489"/>
                <a:gd name="T88" fmla="*/ 282 w 1345"/>
                <a:gd name="T89" fmla="*/ 1272 h 1489"/>
                <a:gd name="T90" fmla="*/ 212 w 1345"/>
                <a:gd name="T91" fmla="*/ 1348 h 1489"/>
                <a:gd name="T92" fmla="*/ 112 w 1345"/>
                <a:gd name="T93" fmla="*/ 1488 h 1489"/>
                <a:gd name="T94" fmla="*/ 124 w 1345"/>
                <a:gd name="T95" fmla="*/ 1400 h 1489"/>
                <a:gd name="T96" fmla="*/ 90 w 1345"/>
                <a:gd name="T97" fmla="*/ 1302 h 1489"/>
                <a:gd name="T98" fmla="*/ 72 w 1345"/>
                <a:gd name="T99" fmla="*/ 1268 h 1489"/>
                <a:gd name="T100" fmla="*/ 54 w 1345"/>
                <a:gd name="T101" fmla="*/ 1208 h 1489"/>
                <a:gd name="T102" fmla="*/ 32 w 1345"/>
                <a:gd name="T103" fmla="*/ 1142 h 1489"/>
                <a:gd name="T104" fmla="*/ 14 w 1345"/>
                <a:gd name="T105" fmla="*/ 1076 h 148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45"/>
                <a:gd name="T160" fmla="*/ 0 h 1489"/>
                <a:gd name="T161" fmla="*/ 1345 w 1345"/>
                <a:gd name="T162" fmla="*/ 1489 h 148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45" h="1489">
                  <a:moveTo>
                    <a:pt x="14" y="1076"/>
                  </a:moveTo>
                  <a:lnTo>
                    <a:pt x="6" y="1022"/>
                  </a:lnTo>
                  <a:lnTo>
                    <a:pt x="2" y="960"/>
                  </a:lnTo>
                  <a:lnTo>
                    <a:pt x="0" y="884"/>
                  </a:lnTo>
                  <a:lnTo>
                    <a:pt x="6" y="788"/>
                  </a:lnTo>
                  <a:lnTo>
                    <a:pt x="18" y="696"/>
                  </a:lnTo>
                  <a:lnTo>
                    <a:pt x="48" y="594"/>
                  </a:lnTo>
                  <a:lnTo>
                    <a:pt x="114" y="492"/>
                  </a:lnTo>
                  <a:lnTo>
                    <a:pt x="196" y="372"/>
                  </a:lnTo>
                  <a:lnTo>
                    <a:pt x="308" y="260"/>
                  </a:lnTo>
                  <a:lnTo>
                    <a:pt x="488" y="132"/>
                  </a:lnTo>
                  <a:lnTo>
                    <a:pt x="660" y="68"/>
                  </a:lnTo>
                  <a:lnTo>
                    <a:pt x="800" y="20"/>
                  </a:lnTo>
                  <a:lnTo>
                    <a:pt x="904" y="4"/>
                  </a:lnTo>
                  <a:lnTo>
                    <a:pt x="992" y="0"/>
                  </a:lnTo>
                  <a:lnTo>
                    <a:pt x="1072" y="24"/>
                  </a:lnTo>
                  <a:lnTo>
                    <a:pt x="1160" y="80"/>
                  </a:lnTo>
                  <a:lnTo>
                    <a:pt x="1228" y="152"/>
                  </a:lnTo>
                  <a:lnTo>
                    <a:pt x="1280" y="232"/>
                  </a:lnTo>
                  <a:lnTo>
                    <a:pt x="1312" y="304"/>
                  </a:lnTo>
                  <a:lnTo>
                    <a:pt x="1332" y="376"/>
                  </a:lnTo>
                  <a:lnTo>
                    <a:pt x="1336" y="452"/>
                  </a:lnTo>
                  <a:lnTo>
                    <a:pt x="1344" y="544"/>
                  </a:lnTo>
                  <a:lnTo>
                    <a:pt x="1344" y="624"/>
                  </a:lnTo>
                  <a:lnTo>
                    <a:pt x="1328" y="716"/>
                  </a:lnTo>
                  <a:lnTo>
                    <a:pt x="1296" y="788"/>
                  </a:lnTo>
                  <a:lnTo>
                    <a:pt x="1274" y="830"/>
                  </a:lnTo>
                  <a:lnTo>
                    <a:pt x="1212" y="930"/>
                  </a:lnTo>
                  <a:lnTo>
                    <a:pt x="1106" y="1086"/>
                  </a:lnTo>
                  <a:lnTo>
                    <a:pt x="1022" y="1194"/>
                  </a:lnTo>
                  <a:lnTo>
                    <a:pt x="982" y="1264"/>
                  </a:lnTo>
                  <a:lnTo>
                    <a:pt x="924" y="1352"/>
                  </a:lnTo>
                  <a:lnTo>
                    <a:pt x="880" y="1484"/>
                  </a:lnTo>
                  <a:lnTo>
                    <a:pt x="856" y="1288"/>
                  </a:lnTo>
                  <a:lnTo>
                    <a:pt x="830" y="1134"/>
                  </a:lnTo>
                  <a:lnTo>
                    <a:pt x="804" y="1076"/>
                  </a:lnTo>
                  <a:lnTo>
                    <a:pt x="780" y="1024"/>
                  </a:lnTo>
                  <a:lnTo>
                    <a:pt x="748" y="1004"/>
                  </a:lnTo>
                  <a:lnTo>
                    <a:pt x="716" y="984"/>
                  </a:lnTo>
                  <a:lnTo>
                    <a:pt x="690" y="974"/>
                  </a:lnTo>
                  <a:lnTo>
                    <a:pt x="626" y="998"/>
                  </a:lnTo>
                  <a:lnTo>
                    <a:pt x="524" y="1068"/>
                  </a:lnTo>
                  <a:lnTo>
                    <a:pt x="412" y="1156"/>
                  </a:lnTo>
                  <a:lnTo>
                    <a:pt x="336" y="1220"/>
                  </a:lnTo>
                  <a:lnTo>
                    <a:pt x="282" y="1272"/>
                  </a:lnTo>
                  <a:lnTo>
                    <a:pt x="212" y="1348"/>
                  </a:lnTo>
                  <a:lnTo>
                    <a:pt x="112" y="1488"/>
                  </a:lnTo>
                  <a:lnTo>
                    <a:pt x="124" y="1400"/>
                  </a:lnTo>
                  <a:lnTo>
                    <a:pt x="90" y="1302"/>
                  </a:lnTo>
                  <a:lnTo>
                    <a:pt x="72" y="1268"/>
                  </a:lnTo>
                  <a:lnTo>
                    <a:pt x="54" y="1208"/>
                  </a:lnTo>
                  <a:lnTo>
                    <a:pt x="32" y="1142"/>
                  </a:lnTo>
                  <a:lnTo>
                    <a:pt x="14" y="1076"/>
                  </a:lnTo>
                </a:path>
              </a:pathLst>
            </a:custGeom>
            <a:solidFill>
              <a:srgbClr val="A5A5A5"/>
            </a:solidFill>
            <a:ln w="12700" cap="rnd" cmpd="sng">
              <a:noFill/>
              <a:prstDash val="solid"/>
              <a:round/>
              <a:headEnd type="none" w="med" len="med"/>
              <a:tailEnd type="none" w="med" len="med"/>
            </a:ln>
          </p:spPr>
          <p:txBody>
            <a:bodyPr/>
            <a:lstStyle/>
            <a:p>
              <a:endParaRPr lang="nb-NO"/>
            </a:p>
          </p:txBody>
        </p:sp>
        <p:sp>
          <p:nvSpPr>
            <p:cNvPr id="8" name="Freeform 9"/>
            <p:cNvSpPr>
              <a:spLocks/>
            </p:cNvSpPr>
            <p:nvPr/>
          </p:nvSpPr>
          <p:spPr bwMode="auto">
            <a:xfrm>
              <a:off x="2569" y="977"/>
              <a:ext cx="561" cy="459"/>
            </a:xfrm>
            <a:custGeom>
              <a:avLst/>
              <a:gdLst>
                <a:gd name="T0" fmla="*/ 28 w 561"/>
                <a:gd name="T1" fmla="*/ 392 h 459"/>
                <a:gd name="T2" fmla="*/ 60 w 561"/>
                <a:gd name="T3" fmla="*/ 356 h 459"/>
                <a:gd name="T4" fmla="*/ 118 w 561"/>
                <a:gd name="T5" fmla="*/ 316 h 459"/>
                <a:gd name="T6" fmla="*/ 178 w 561"/>
                <a:gd name="T7" fmla="*/ 278 h 459"/>
                <a:gd name="T8" fmla="*/ 254 w 561"/>
                <a:gd name="T9" fmla="*/ 236 h 459"/>
                <a:gd name="T10" fmla="*/ 322 w 561"/>
                <a:gd name="T11" fmla="*/ 214 h 459"/>
                <a:gd name="T12" fmla="*/ 342 w 561"/>
                <a:gd name="T13" fmla="*/ 194 h 459"/>
                <a:gd name="T14" fmla="*/ 338 w 561"/>
                <a:gd name="T15" fmla="*/ 176 h 459"/>
                <a:gd name="T16" fmla="*/ 316 w 561"/>
                <a:gd name="T17" fmla="*/ 164 h 459"/>
                <a:gd name="T18" fmla="*/ 250 w 561"/>
                <a:gd name="T19" fmla="*/ 174 h 459"/>
                <a:gd name="T20" fmla="*/ 158 w 561"/>
                <a:gd name="T21" fmla="*/ 198 h 459"/>
                <a:gd name="T22" fmla="*/ 76 w 561"/>
                <a:gd name="T23" fmla="*/ 210 h 459"/>
                <a:gd name="T24" fmla="*/ 20 w 561"/>
                <a:gd name="T25" fmla="*/ 208 h 459"/>
                <a:gd name="T26" fmla="*/ 0 w 561"/>
                <a:gd name="T27" fmla="*/ 172 h 459"/>
                <a:gd name="T28" fmla="*/ 26 w 561"/>
                <a:gd name="T29" fmla="*/ 132 h 459"/>
                <a:gd name="T30" fmla="*/ 60 w 561"/>
                <a:gd name="T31" fmla="*/ 98 h 459"/>
                <a:gd name="T32" fmla="*/ 140 w 561"/>
                <a:gd name="T33" fmla="*/ 30 h 459"/>
                <a:gd name="T34" fmla="*/ 200 w 561"/>
                <a:gd name="T35" fmla="*/ 0 h 459"/>
                <a:gd name="T36" fmla="*/ 246 w 561"/>
                <a:gd name="T37" fmla="*/ 2 h 459"/>
                <a:gd name="T38" fmla="*/ 280 w 561"/>
                <a:gd name="T39" fmla="*/ 20 h 459"/>
                <a:gd name="T40" fmla="*/ 360 w 561"/>
                <a:gd name="T41" fmla="*/ 88 h 459"/>
                <a:gd name="T42" fmla="*/ 476 w 561"/>
                <a:gd name="T43" fmla="*/ 116 h 459"/>
                <a:gd name="T44" fmla="*/ 534 w 561"/>
                <a:gd name="T45" fmla="*/ 130 h 459"/>
                <a:gd name="T46" fmla="*/ 560 w 561"/>
                <a:gd name="T47" fmla="*/ 152 h 459"/>
                <a:gd name="T48" fmla="*/ 552 w 561"/>
                <a:gd name="T49" fmla="*/ 180 h 459"/>
                <a:gd name="T50" fmla="*/ 518 w 561"/>
                <a:gd name="T51" fmla="*/ 208 h 459"/>
                <a:gd name="T52" fmla="*/ 476 w 561"/>
                <a:gd name="T53" fmla="*/ 242 h 459"/>
                <a:gd name="T54" fmla="*/ 416 w 561"/>
                <a:gd name="T55" fmla="*/ 256 h 459"/>
                <a:gd name="T56" fmla="*/ 380 w 561"/>
                <a:gd name="T57" fmla="*/ 256 h 459"/>
                <a:gd name="T58" fmla="*/ 346 w 561"/>
                <a:gd name="T59" fmla="*/ 256 h 459"/>
                <a:gd name="T60" fmla="*/ 320 w 561"/>
                <a:gd name="T61" fmla="*/ 266 h 459"/>
                <a:gd name="T62" fmla="*/ 276 w 561"/>
                <a:gd name="T63" fmla="*/ 318 h 459"/>
                <a:gd name="T64" fmla="*/ 242 w 561"/>
                <a:gd name="T65" fmla="*/ 402 h 459"/>
                <a:gd name="T66" fmla="*/ 216 w 561"/>
                <a:gd name="T67" fmla="*/ 446 h 459"/>
                <a:gd name="T68" fmla="*/ 200 w 561"/>
                <a:gd name="T69" fmla="*/ 458 h 459"/>
                <a:gd name="T70" fmla="*/ 182 w 561"/>
                <a:gd name="T71" fmla="*/ 448 h 459"/>
                <a:gd name="T72" fmla="*/ 202 w 561"/>
                <a:gd name="T73" fmla="*/ 402 h 459"/>
                <a:gd name="T74" fmla="*/ 204 w 561"/>
                <a:gd name="T75" fmla="*/ 384 h 459"/>
                <a:gd name="T76" fmla="*/ 198 w 561"/>
                <a:gd name="T77" fmla="*/ 372 h 459"/>
                <a:gd name="T78" fmla="*/ 182 w 561"/>
                <a:gd name="T79" fmla="*/ 370 h 459"/>
                <a:gd name="T80" fmla="*/ 154 w 561"/>
                <a:gd name="T81" fmla="*/ 378 h 459"/>
                <a:gd name="T82" fmla="*/ 104 w 561"/>
                <a:gd name="T83" fmla="*/ 400 h 459"/>
                <a:gd name="T84" fmla="*/ 48 w 561"/>
                <a:gd name="T85" fmla="*/ 426 h 459"/>
                <a:gd name="T86" fmla="*/ 32 w 561"/>
                <a:gd name="T87" fmla="*/ 416 h 459"/>
                <a:gd name="T88" fmla="*/ 28 w 561"/>
                <a:gd name="T89" fmla="*/ 392 h 4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61"/>
                <a:gd name="T136" fmla="*/ 0 h 459"/>
                <a:gd name="T137" fmla="*/ 561 w 561"/>
                <a:gd name="T138" fmla="*/ 459 h 4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61" h="459">
                  <a:moveTo>
                    <a:pt x="28" y="392"/>
                  </a:moveTo>
                  <a:lnTo>
                    <a:pt x="60" y="356"/>
                  </a:lnTo>
                  <a:lnTo>
                    <a:pt x="118" y="316"/>
                  </a:lnTo>
                  <a:lnTo>
                    <a:pt x="178" y="278"/>
                  </a:lnTo>
                  <a:lnTo>
                    <a:pt x="254" y="236"/>
                  </a:lnTo>
                  <a:lnTo>
                    <a:pt x="322" y="214"/>
                  </a:lnTo>
                  <a:lnTo>
                    <a:pt x="342" y="194"/>
                  </a:lnTo>
                  <a:lnTo>
                    <a:pt x="338" y="176"/>
                  </a:lnTo>
                  <a:lnTo>
                    <a:pt x="316" y="164"/>
                  </a:lnTo>
                  <a:lnTo>
                    <a:pt x="250" y="174"/>
                  </a:lnTo>
                  <a:lnTo>
                    <a:pt x="158" y="198"/>
                  </a:lnTo>
                  <a:lnTo>
                    <a:pt x="76" y="210"/>
                  </a:lnTo>
                  <a:lnTo>
                    <a:pt x="20" y="208"/>
                  </a:lnTo>
                  <a:lnTo>
                    <a:pt x="0" y="172"/>
                  </a:lnTo>
                  <a:lnTo>
                    <a:pt x="26" y="132"/>
                  </a:lnTo>
                  <a:lnTo>
                    <a:pt x="60" y="98"/>
                  </a:lnTo>
                  <a:lnTo>
                    <a:pt x="140" y="30"/>
                  </a:lnTo>
                  <a:lnTo>
                    <a:pt x="200" y="0"/>
                  </a:lnTo>
                  <a:lnTo>
                    <a:pt x="246" y="2"/>
                  </a:lnTo>
                  <a:lnTo>
                    <a:pt x="280" y="20"/>
                  </a:lnTo>
                  <a:lnTo>
                    <a:pt x="360" y="88"/>
                  </a:lnTo>
                  <a:lnTo>
                    <a:pt x="476" y="116"/>
                  </a:lnTo>
                  <a:lnTo>
                    <a:pt x="534" y="130"/>
                  </a:lnTo>
                  <a:lnTo>
                    <a:pt x="560" y="152"/>
                  </a:lnTo>
                  <a:lnTo>
                    <a:pt x="552" y="180"/>
                  </a:lnTo>
                  <a:lnTo>
                    <a:pt x="518" y="208"/>
                  </a:lnTo>
                  <a:lnTo>
                    <a:pt x="476" y="242"/>
                  </a:lnTo>
                  <a:lnTo>
                    <a:pt x="416" y="256"/>
                  </a:lnTo>
                  <a:lnTo>
                    <a:pt x="380" y="256"/>
                  </a:lnTo>
                  <a:lnTo>
                    <a:pt x="346" y="256"/>
                  </a:lnTo>
                  <a:lnTo>
                    <a:pt x="320" y="266"/>
                  </a:lnTo>
                  <a:lnTo>
                    <a:pt x="276" y="318"/>
                  </a:lnTo>
                  <a:lnTo>
                    <a:pt x="242" y="402"/>
                  </a:lnTo>
                  <a:lnTo>
                    <a:pt x="216" y="446"/>
                  </a:lnTo>
                  <a:lnTo>
                    <a:pt x="200" y="458"/>
                  </a:lnTo>
                  <a:lnTo>
                    <a:pt x="182" y="448"/>
                  </a:lnTo>
                  <a:lnTo>
                    <a:pt x="202" y="402"/>
                  </a:lnTo>
                  <a:lnTo>
                    <a:pt x="204" y="384"/>
                  </a:lnTo>
                  <a:lnTo>
                    <a:pt x="198" y="372"/>
                  </a:lnTo>
                  <a:lnTo>
                    <a:pt x="182" y="370"/>
                  </a:lnTo>
                  <a:lnTo>
                    <a:pt x="154" y="378"/>
                  </a:lnTo>
                  <a:lnTo>
                    <a:pt x="104" y="400"/>
                  </a:lnTo>
                  <a:lnTo>
                    <a:pt x="48" y="426"/>
                  </a:lnTo>
                  <a:lnTo>
                    <a:pt x="32" y="416"/>
                  </a:lnTo>
                  <a:lnTo>
                    <a:pt x="28" y="392"/>
                  </a:lnTo>
                </a:path>
              </a:pathLst>
            </a:custGeom>
            <a:solidFill>
              <a:srgbClr val="676767"/>
            </a:solidFill>
            <a:ln w="12700" cap="rnd" cmpd="sng">
              <a:noFill/>
              <a:prstDash val="solid"/>
              <a:round/>
              <a:headEnd type="none" w="med" len="med"/>
              <a:tailEnd type="none" w="med" len="med"/>
            </a:ln>
          </p:spPr>
          <p:txBody>
            <a:bodyPr/>
            <a:lstStyle/>
            <a:p>
              <a:endParaRPr lang="nb-NO"/>
            </a:p>
          </p:txBody>
        </p:sp>
        <p:sp>
          <p:nvSpPr>
            <p:cNvPr id="9" name="Freeform 10"/>
            <p:cNvSpPr>
              <a:spLocks/>
            </p:cNvSpPr>
            <p:nvPr/>
          </p:nvSpPr>
          <p:spPr bwMode="auto">
            <a:xfrm>
              <a:off x="2235" y="1791"/>
              <a:ext cx="661" cy="1973"/>
            </a:xfrm>
            <a:custGeom>
              <a:avLst/>
              <a:gdLst>
                <a:gd name="T0" fmla="*/ 10 w 661"/>
                <a:gd name="T1" fmla="*/ 1950 h 1973"/>
                <a:gd name="T2" fmla="*/ 0 w 661"/>
                <a:gd name="T3" fmla="*/ 1926 h 1973"/>
                <a:gd name="T4" fmla="*/ 24 w 661"/>
                <a:gd name="T5" fmla="*/ 1626 h 1973"/>
                <a:gd name="T6" fmla="*/ 56 w 661"/>
                <a:gd name="T7" fmla="*/ 1314 h 1973"/>
                <a:gd name="T8" fmla="*/ 72 w 661"/>
                <a:gd name="T9" fmla="*/ 1214 h 1973"/>
                <a:gd name="T10" fmla="*/ 104 w 661"/>
                <a:gd name="T11" fmla="*/ 1102 h 1973"/>
                <a:gd name="T12" fmla="*/ 134 w 661"/>
                <a:gd name="T13" fmla="*/ 1008 h 1973"/>
                <a:gd name="T14" fmla="*/ 164 w 661"/>
                <a:gd name="T15" fmla="*/ 934 h 1973"/>
                <a:gd name="T16" fmla="*/ 194 w 661"/>
                <a:gd name="T17" fmla="*/ 832 h 1973"/>
                <a:gd name="T18" fmla="*/ 218 w 661"/>
                <a:gd name="T19" fmla="*/ 676 h 1973"/>
                <a:gd name="T20" fmla="*/ 224 w 661"/>
                <a:gd name="T21" fmla="*/ 592 h 1973"/>
                <a:gd name="T22" fmla="*/ 224 w 661"/>
                <a:gd name="T23" fmla="*/ 554 h 1973"/>
                <a:gd name="T24" fmla="*/ 222 w 661"/>
                <a:gd name="T25" fmla="*/ 520 h 1973"/>
                <a:gd name="T26" fmla="*/ 180 w 661"/>
                <a:gd name="T27" fmla="*/ 398 h 1973"/>
                <a:gd name="T28" fmla="*/ 128 w 661"/>
                <a:gd name="T29" fmla="*/ 276 h 1973"/>
                <a:gd name="T30" fmla="*/ 96 w 661"/>
                <a:gd name="T31" fmla="*/ 202 h 1973"/>
                <a:gd name="T32" fmla="*/ 80 w 661"/>
                <a:gd name="T33" fmla="*/ 158 h 1973"/>
                <a:gd name="T34" fmla="*/ 24 w 661"/>
                <a:gd name="T35" fmla="*/ 150 h 1973"/>
                <a:gd name="T36" fmla="*/ 142 w 661"/>
                <a:gd name="T37" fmla="*/ 46 h 1973"/>
                <a:gd name="T38" fmla="*/ 140 w 661"/>
                <a:gd name="T39" fmla="*/ 122 h 1973"/>
                <a:gd name="T40" fmla="*/ 148 w 661"/>
                <a:gd name="T41" fmla="*/ 186 h 1973"/>
                <a:gd name="T42" fmla="*/ 194 w 661"/>
                <a:gd name="T43" fmla="*/ 318 h 1973"/>
                <a:gd name="T44" fmla="*/ 218 w 661"/>
                <a:gd name="T45" fmla="*/ 418 h 1973"/>
                <a:gd name="T46" fmla="*/ 236 w 661"/>
                <a:gd name="T47" fmla="*/ 466 h 1973"/>
                <a:gd name="T48" fmla="*/ 262 w 661"/>
                <a:gd name="T49" fmla="*/ 494 h 1973"/>
                <a:gd name="T50" fmla="*/ 304 w 661"/>
                <a:gd name="T51" fmla="*/ 468 h 1973"/>
                <a:gd name="T52" fmla="*/ 344 w 661"/>
                <a:gd name="T53" fmla="*/ 426 h 1973"/>
                <a:gd name="T54" fmla="*/ 452 w 661"/>
                <a:gd name="T55" fmla="*/ 304 h 1973"/>
                <a:gd name="T56" fmla="*/ 512 w 661"/>
                <a:gd name="T57" fmla="*/ 218 h 1973"/>
                <a:gd name="T58" fmla="*/ 576 w 661"/>
                <a:gd name="T59" fmla="*/ 142 h 1973"/>
                <a:gd name="T60" fmla="*/ 608 w 661"/>
                <a:gd name="T61" fmla="*/ 86 h 1973"/>
                <a:gd name="T62" fmla="*/ 618 w 661"/>
                <a:gd name="T63" fmla="*/ 0 h 1973"/>
                <a:gd name="T64" fmla="*/ 660 w 661"/>
                <a:gd name="T65" fmla="*/ 226 h 1973"/>
                <a:gd name="T66" fmla="*/ 608 w 661"/>
                <a:gd name="T67" fmla="*/ 166 h 1973"/>
                <a:gd name="T68" fmla="*/ 568 w 661"/>
                <a:gd name="T69" fmla="*/ 210 h 1973"/>
                <a:gd name="T70" fmla="*/ 504 w 661"/>
                <a:gd name="T71" fmla="*/ 294 h 1973"/>
                <a:gd name="T72" fmla="*/ 424 w 661"/>
                <a:gd name="T73" fmla="*/ 394 h 1973"/>
                <a:gd name="T74" fmla="*/ 362 w 661"/>
                <a:gd name="T75" fmla="*/ 472 h 1973"/>
                <a:gd name="T76" fmla="*/ 290 w 661"/>
                <a:gd name="T77" fmla="*/ 548 h 1973"/>
                <a:gd name="T78" fmla="*/ 256 w 661"/>
                <a:gd name="T79" fmla="*/ 644 h 1973"/>
                <a:gd name="T80" fmla="*/ 250 w 661"/>
                <a:gd name="T81" fmla="*/ 698 h 1973"/>
                <a:gd name="T82" fmla="*/ 246 w 661"/>
                <a:gd name="T83" fmla="*/ 778 h 1973"/>
                <a:gd name="T84" fmla="*/ 260 w 661"/>
                <a:gd name="T85" fmla="*/ 890 h 1973"/>
                <a:gd name="T86" fmla="*/ 276 w 661"/>
                <a:gd name="T87" fmla="*/ 982 h 1973"/>
                <a:gd name="T88" fmla="*/ 284 w 661"/>
                <a:gd name="T89" fmla="*/ 1054 h 1973"/>
                <a:gd name="T90" fmla="*/ 290 w 661"/>
                <a:gd name="T91" fmla="*/ 1090 h 1973"/>
                <a:gd name="T92" fmla="*/ 292 w 661"/>
                <a:gd name="T93" fmla="*/ 1146 h 1973"/>
                <a:gd name="T94" fmla="*/ 300 w 661"/>
                <a:gd name="T95" fmla="*/ 1198 h 1973"/>
                <a:gd name="T96" fmla="*/ 304 w 661"/>
                <a:gd name="T97" fmla="*/ 1254 h 1973"/>
                <a:gd name="T98" fmla="*/ 304 w 661"/>
                <a:gd name="T99" fmla="*/ 1302 h 1973"/>
                <a:gd name="T100" fmla="*/ 300 w 661"/>
                <a:gd name="T101" fmla="*/ 1394 h 1973"/>
                <a:gd name="T102" fmla="*/ 290 w 661"/>
                <a:gd name="T103" fmla="*/ 1564 h 1973"/>
                <a:gd name="T104" fmla="*/ 286 w 661"/>
                <a:gd name="T105" fmla="*/ 1926 h 1973"/>
                <a:gd name="T106" fmla="*/ 276 w 661"/>
                <a:gd name="T107" fmla="*/ 1948 h 1973"/>
                <a:gd name="T108" fmla="*/ 234 w 661"/>
                <a:gd name="T109" fmla="*/ 1962 h 1973"/>
                <a:gd name="T110" fmla="*/ 176 w 661"/>
                <a:gd name="T111" fmla="*/ 1970 h 1973"/>
                <a:gd name="T112" fmla="*/ 116 w 661"/>
                <a:gd name="T113" fmla="*/ 1972 h 1973"/>
                <a:gd name="T114" fmla="*/ 58 w 661"/>
                <a:gd name="T115" fmla="*/ 1964 h 1973"/>
                <a:gd name="T116" fmla="*/ 10 w 661"/>
                <a:gd name="T117" fmla="*/ 1950 h 19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61"/>
                <a:gd name="T178" fmla="*/ 0 h 1973"/>
                <a:gd name="T179" fmla="*/ 661 w 661"/>
                <a:gd name="T180" fmla="*/ 1973 h 19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61" h="1973">
                  <a:moveTo>
                    <a:pt x="10" y="1950"/>
                  </a:moveTo>
                  <a:lnTo>
                    <a:pt x="0" y="1926"/>
                  </a:lnTo>
                  <a:lnTo>
                    <a:pt x="24" y="1626"/>
                  </a:lnTo>
                  <a:lnTo>
                    <a:pt x="56" y="1314"/>
                  </a:lnTo>
                  <a:lnTo>
                    <a:pt x="72" y="1214"/>
                  </a:lnTo>
                  <a:lnTo>
                    <a:pt x="104" y="1102"/>
                  </a:lnTo>
                  <a:lnTo>
                    <a:pt x="134" y="1008"/>
                  </a:lnTo>
                  <a:lnTo>
                    <a:pt x="164" y="934"/>
                  </a:lnTo>
                  <a:lnTo>
                    <a:pt x="194" y="832"/>
                  </a:lnTo>
                  <a:lnTo>
                    <a:pt x="218" y="676"/>
                  </a:lnTo>
                  <a:lnTo>
                    <a:pt x="224" y="592"/>
                  </a:lnTo>
                  <a:lnTo>
                    <a:pt x="224" y="554"/>
                  </a:lnTo>
                  <a:lnTo>
                    <a:pt x="222" y="520"/>
                  </a:lnTo>
                  <a:lnTo>
                    <a:pt x="180" y="398"/>
                  </a:lnTo>
                  <a:lnTo>
                    <a:pt x="128" y="276"/>
                  </a:lnTo>
                  <a:lnTo>
                    <a:pt x="96" y="202"/>
                  </a:lnTo>
                  <a:lnTo>
                    <a:pt x="80" y="158"/>
                  </a:lnTo>
                  <a:lnTo>
                    <a:pt x="24" y="150"/>
                  </a:lnTo>
                  <a:lnTo>
                    <a:pt x="142" y="46"/>
                  </a:lnTo>
                  <a:lnTo>
                    <a:pt x="140" y="122"/>
                  </a:lnTo>
                  <a:lnTo>
                    <a:pt x="148" y="186"/>
                  </a:lnTo>
                  <a:lnTo>
                    <a:pt x="194" y="318"/>
                  </a:lnTo>
                  <a:lnTo>
                    <a:pt x="218" y="418"/>
                  </a:lnTo>
                  <a:lnTo>
                    <a:pt x="236" y="466"/>
                  </a:lnTo>
                  <a:lnTo>
                    <a:pt x="262" y="494"/>
                  </a:lnTo>
                  <a:lnTo>
                    <a:pt x="304" y="468"/>
                  </a:lnTo>
                  <a:lnTo>
                    <a:pt x="344" y="426"/>
                  </a:lnTo>
                  <a:lnTo>
                    <a:pt x="452" y="304"/>
                  </a:lnTo>
                  <a:lnTo>
                    <a:pt x="512" y="218"/>
                  </a:lnTo>
                  <a:lnTo>
                    <a:pt x="576" y="142"/>
                  </a:lnTo>
                  <a:lnTo>
                    <a:pt x="608" y="86"/>
                  </a:lnTo>
                  <a:lnTo>
                    <a:pt x="618" y="0"/>
                  </a:lnTo>
                  <a:lnTo>
                    <a:pt x="660" y="226"/>
                  </a:lnTo>
                  <a:lnTo>
                    <a:pt x="608" y="166"/>
                  </a:lnTo>
                  <a:lnTo>
                    <a:pt x="568" y="210"/>
                  </a:lnTo>
                  <a:lnTo>
                    <a:pt x="504" y="294"/>
                  </a:lnTo>
                  <a:lnTo>
                    <a:pt x="424" y="394"/>
                  </a:lnTo>
                  <a:lnTo>
                    <a:pt x="362" y="472"/>
                  </a:lnTo>
                  <a:lnTo>
                    <a:pt x="290" y="548"/>
                  </a:lnTo>
                  <a:lnTo>
                    <a:pt x="256" y="644"/>
                  </a:lnTo>
                  <a:lnTo>
                    <a:pt x="250" y="698"/>
                  </a:lnTo>
                  <a:lnTo>
                    <a:pt x="246" y="778"/>
                  </a:lnTo>
                  <a:lnTo>
                    <a:pt x="260" y="890"/>
                  </a:lnTo>
                  <a:lnTo>
                    <a:pt x="276" y="982"/>
                  </a:lnTo>
                  <a:lnTo>
                    <a:pt x="284" y="1054"/>
                  </a:lnTo>
                  <a:lnTo>
                    <a:pt x="290" y="1090"/>
                  </a:lnTo>
                  <a:lnTo>
                    <a:pt x="292" y="1146"/>
                  </a:lnTo>
                  <a:lnTo>
                    <a:pt x="300" y="1198"/>
                  </a:lnTo>
                  <a:lnTo>
                    <a:pt x="304" y="1254"/>
                  </a:lnTo>
                  <a:lnTo>
                    <a:pt x="304" y="1302"/>
                  </a:lnTo>
                  <a:lnTo>
                    <a:pt x="300" y="1394"/>
                  </a:lnTo>
                  <a:lnTo>
                    <a:pt x="290" y="1564"/>
                  </a:lnTo>
                  <a:lnTo>
                    <a:pt x="286" y="1926"/>
                  </a:lnTo>
                  <a:lnTo>
                    <a:pt x="276" y="1948"/>
                  </a:lnTo>
                  <a:lnTo>
                    <a:pt x="234" y="1962"/>
                  </a:lnTo>
                  <a:lnTo>
                    <a:pt x="176" y="1970"/>
                  </a:lnTo>
                  <a:lnTo>
                    <a:pt x="116" y="1972"/>
                  </a:lnTo>
                  <a:lnTo>
                    <a:pt x="58" y="1964"/>
                  </a:lnTo>
                  <a:lnTo>
                    <a:pt x="10" y="1950"/>
                  </a:lnTo>
                </a:path>
              </a:pathLst>
            </a:custGeom>
            <a:solidFill>
              <a:srgbClr val="A5A5A5"/>
            </a:solidFill>
            <a:ln w="12700" cap="rnd" cmpd="sng">
              <a:noFill/>
              <a:prstDash val="solid"/>
              <a:round/>
              <a:headEnd type="none" w="med" len="med"/>
              <a:tailEnd type="none" w="med" len="med"/>
            </a:ln>
          </p:spPr>
          <p:txBody>
            <a:bodyPr/>
            <a:lstStyle/>
            <a:p>
              <a:endParaRPr lang="nb-NO"/>
            </a:p>
          </p:txBody>
        </p:sp>
        <p:sp>
          <p:nvSpPr>
            <p:cNvPr id="10" name="Rectangle 11"/>
            <p:cNvSpPr>
              <a:spLocks noChangeArrowheads="1"/>
            </p:cNvSpPr>
            <p:nvPr/>
          </p:nvSpPr>
          <p:spPr bwMode="auto">
            <a:xfrm>
              <a:off x="2286" y="3093"/>
              <a:ext cx="242" cy="286"/>
            </a:xfrm>
            <a:prstGeom prst="rect">
              <a:avLst/>
            </a:prstGeom>
            <a:noFill/>
            <a:ln w="12700">
              <a:noFill/>
              <a:miter lim="800000"/>
              <a:headEnd/>
              <a:tailEnd/>
            </a:ln>
          </p:spPr>
          <p:txBody>
            <a:bodyPr wrap="none" lIns="90488" tIns="44450" rIns="90488" bIns="44450">
              <a:spAutoFit/>
            </a:bodyPr>
            <a:lstStyle/>
            <a:p>
              <a:pPr defTabSz="762000" eaLnBrk="0" hangingPunct="0"/>
              <a:r>
                <a:rPr lang="nb-NO" sz="2400" b="1">
                  <a:solidFill>
                    <a:srgbClr val="003366"/>
                  </a:solidFill>
                </a:rPr>
                <a:t>P</a:t>
              </a:r>
            </a:p>
          </p:txBody>
        </p:sp>
        <p:sp>
          <p:nvSpPr>
            <p:cNvPr id="11" name="Line 12"/>
            <p:cNvSpPr>
              <a:spLocks noChangeShapeType="1"/>
            </p:cNvSpPr>
            <p:nvPr/>
          </p:nvSpPr>
          <p:spPr bwMode="auto">
            <a:xfrm>
              <a:off x="2242" y="2008"/>
              <a:ext cx="138" cy="114"/>
            </a:xfrm>
            <a:prstGeom prst="line">
              <a:avLst/>
            </a:prstGeom>
            <a:noFill/>
            <a:ln w="9525">
              <a:solidFill>
                <a:schemeClr val="tx1"/>
              </a:solidFill>
              <a:prstDash val="sysDot"/>
              <a:round/>
              <a:headEnd/>
              <a:tailEnd/>
            </a:ln>
          </p:spPr>
          <p:txBody>
            <a:bodyPr/>
            <a:lstStyle/>
            <a:p>
              <a:endParaRPr lang="nb-NO"/>
            </a:p>
          </p:txBody>
        </p:sp>
        <p:sp>
          <p:nvSpPr>
            <p:cNvPr id="12" name="Line 13"/>
            <p:cNvSpPr>
              <a:spLocks noChangeShapeType="1"/>
            </p:cNvSpPr>
            <p:nvPr/>
          </p:nvSpPr>
          <p:spPr bwMode="auto">
            <a:xfrm>
              <a:off x="2214" y="2040"/>
              <a:ext cx="180" cy="112"/>
            </a:xfrm>
            <a:prstGeom prst="line">
              <a:avLst/>
            </a:prstGeom>
            <a:noFill/>
            <a:ln w="9525">
              <a:solidFill>
                <a:schemeClr val="tx1"/>
              </a:solidFill>
              <a:prstDash val="sysDot"/>
              <a:round/>
              <a:headEnd/>
              <a:tailEnd/>
            </a:ln>
          </p:spPr>
          <p:txBody>
            <a:bodyPr/>
            <a:lstStyle/>
            <a:p>
              <a:endParaRPr lang="nb-NO"/>
            </a:p>
          </p:txBody>
        </p:sp>
        <p:sp>
          <p:nvSpPr>
            <p:cNvPr id="13" name="Line 14"/>
            <p:cNvSpPr>
              <a:spLocks noChangeShapeType="1"/>
            </p:cNvSpPr>
            <p:nvPr/>
          </p:nvSpPr>
          <p:spPr bwMode="auto">
            <a:xfrm>
              <a:off x="2192" y="2070"/>
              <a:ext cx="214" cy="118"/>
            </a:xfrm>
            <a:prstGeom prst="line">
              <a:avLst/>
            </a:prstGeom>
            <a:noFill/>
            <a:ln w="9525">
              <a:solidFill>
                <a:schemeClr val="tx1"/>
              </a:solidFill>
              <a:prstDash val="sysDot"/>
              <a:round/>
              <a:headEnd/>
              <a:tailEnd/>
            </a:ln>
          </p:spPr>
          <p:txBody>
            <a:bodyPr/>
            <a:lstStyle/>
            <a:p>
              <a:endParaRPr lang="nb-NO"/>
            </a:p>
          </p:txBody>
        </p:sp>
        <p:sp>
          <p:nvSpPr>
            <p:cNvPr id="14" name="Line 15"/>
            <p:cNvSpPr>
              <a:spLocks noChangeShapeType="1"/>
            </p:cNvSpPr>
            <p:nvPr/>
          </p:nvSpPr>
          <p:spPr bwMode="auto">
            <a:xfrm>
              <a:off x="2174" y="2094"/>
              <a:ext cx="248" cy="128"/>
            </a:xfrm>
            <a:prstGeom prst="line">
              <a:avLst/>
            </a:prstGeom>
            <a:noFill/>
            <a:ln w="9525">
              <a:solidFill>
                <a:schemeClr val="tx1"/>
              </a:solidFill>
              <a:prstDash val="sysDot"/>
              <a:round/>
              <a:headEnd/>
              <a:tailEnd/>
            </a:ln>
          </p:spPr>
          <p:txBody>
            <a:bodyPr/>
            <a:lstStyle/>
            <a:p>
              <a:endParaRPr lang="nb-NO"/>
            </a:p>
          </p:txBody>
        </p:sp>
        <p:sp>
          <p:nvSpPr>
            <p:cNvPr id="15" name="Line 16"/>
            <p:cNvSpPr>
              <a:spLocks noChangeShapeType="1"/>
            </p:cNvSpPr>
            <p:nvPr/>
          </p:nvSpPr>
          <p:spPr bwMode="auto">
            <a:xfrm>
              <a:off x="2158" y="2124"/>
              <a:ext cx="270" cy="128"/>
            </a:xfrm>
            <a:prstGeom prst="line">
              <a:avLst/>
            </a:prstGeom>
            <a:noFill/>
            <a:ln w="9525">
              <a:solidFill>
                <a:schemeClr val="tx1"/>
              </a:solidFill>
              <a:prstDash val="sysDot"/>
              <a:round/>
              <a:headEnd/>
              <a:tailEnd/>
            </a:ln>
          </p:spPr>
          <p:txBody>
            <a:bodyPr/>
            <a:lstStyle/>
            <a:p>
              <a:endParaRPr lang="nb-NO"/>
            </a:p>
          </p:txBody>
        </p:sp>
        <p:sp>
          <p:nvSpPr>
            <p:cNvPr id="16" name="Line 17"/>
            <p:cNvSpPr>
              <a:spLocks noChangeShapeType="1"/>
            </p:cNvSpPr>
            <p:nvPr/>
          </p:nvSpPr>
          <p:spPr bwMode="auto">
            <a:xfrm>
              <a:off x="2260" y="1982"/>
              <a:ext cx="98" cy="86"/>
            </a:xfrm>
            <a:prstGeom prst="line">
              <a:avLst/>
            </a:prstGeom>
            <a:noFill/>
            <a:ln w="9525">
              <a:solidFill>
                <a:schemeClr val="tx1"/>
              </a:solidFill>
              <a:prstDash val="sysDot"/>
              <a:round/>
              <a:headEnd/>
              <a:tailEnd/>
            </a:ln>
          </p:spPr>
          <p:txBody>
            <a:bodyPr/>
            <a:lstStyle/>
            <a:p>
              <a:endParaRPr lang="nb-NO"/>
            </a:p>
          </p:txBody>
        </p:sp>
        <p:sp>
          <p:nvSpPr>
            <p:cNvPr id="17" name="Line 18"/>
            <p:cNvSpPr>
              <a:spLocks noChangeShapeType="1"/>
            </p:cNvSpPr>
            <p:nvPr/>
          </p:nvSpPr>
          <p:spPr bwMode="auto">
            <a:xfrm flipH="1">
              <a:off x="2716" y="2020"/>
              <a:ext cx="148" cy="100"/>
            </a:xfrm>
            <a:prstGeom prst="line">
              <a:avLst/>
            </a:prstGeom>
            <a:noFill/>
            <a:ln w="9525">
              <a:solidFill>
                <a:schemeClr val="tx1"/>
              </a:solidFill>
              <a:prstDash val="sysDot"/>
              <a:round/>
              <a:headEnd/>
              <a:tailEnd/>
            </a:ln>
          </p:spPr>
          <p:txBody>
            <a:bodyPr/>
            <a:lstStyle/>
            <a:p>
              <a:endParaRPr lang="nb-NO"/>
            </a:p>
          </p:txBody>
        </p:sp>
        <p:sp>
          <p:nvSpPr>
            <p:cNvPr id="18" name="Line 19"/>
            <p:cNvSpPr>
              <a:spLocks noChangeShapeType="1"/>
            </p:cNvSpPr>
            <p:nvPr/>
          </p:nvSpPr>
          <p:spPr bwMode="auto">
            <a:xfrm flipH="1">
              <a:off x="2692" y="2052"/>
              <a:ext cx="174" cy="98"/>
            </a:xfrm>
            <a:prstGeom prst="line">
              <a:avLst/>
            </a:prstGeom>
            <a:noFill/>
            <a:ln w="9525">
              <a:solidFill>
                <a:schemeClr val="tx1"/>
              </a:solidFill>
              <a:prstDash val="sysDot"/>
              <a:round/>
              <a:headEnd/>
              <a:tailEnd/>
            </a:ln>
          </p:spPr>
          <p:txBody>
            <a:bodyPr/>
            <a:lstStyle/>
            <a:p>
              <a:endParaRPr lang="nb-NO"/>
            </a:p>
          </p:txBody>
        </p:sp>
        <p:sp>
          <p:nvSpPr>
            <p:cNvPr id="19" name="Line 20"/>
            <p:cNvSpPr>
              <a:spLocks noChangeShapeType="1"/>
            </p:cNvSpPr>
            <p:nvPr/>
          </p:nvSpPr>
          <p:spPr bwMode="auto">
            <a:xfrm flipH="1">
              <a:off x="2672" y="2088"/>
              <a:ext cx="200" cy="88"/>
            </a:xfrm>
            <a:prstGeom prst="line">
              <a:avLst/>
            </a:prstGeom>
            <a:noFill/>
            <a:ln w="9525">
              <a:solidFill>
                <a:schemeClr val="tx1"/>
              </a:solidFill>
              <a:prstDash val="sysDot"/>
              <a:round/>
              <a:headEnd/>
              <a:tailEnd/>
            </a:ln>
          </p:spPr>
          <p:txBody>
            <a:bodyPr/>
            <a:lstStyle/>
            <a:p>
              <a:endParaRPr lang="nb-NO"/>
            </a:p>
          </p:txBody>
        </p:sp>
        <p:sp>
          <p:nvSpPr>
            <p:cNvPr id="20" name="Line 21"/>
            <p:cNvSpPr>
              <a:spLocks noChangeShapeType="1"/>
            </p:cNvSpPr>
            <p:nvPr/>
          </p:nvSpPr>
          <p:spPr bwMode="auto">
            <a:xfrm flipH="1">
              <a:off x="2648" y="2116"/>
              <a:ext cx="224" cy="88"/>
            </a:xfrm>
            <a:prstGeom prst="line">
              <a:avLst/>
            </a:prstGeom>
            <a:noFill/>
            <a:ln w="9525">
              <a:solidFill>
                <a:schemeClr val="tx1"/>
              </a:solidFill>
              <a:prstDash val="sysDot"/>
              <a:round/>
              <a:headEnd/>
              <a:tailEnd/>
            </a:ln>
          </p:spPr>
          <p:txBody>
            <a:bodyPr/>
            <a:lstStyle/>
            <a:p>
              <a:endParaRPr lang="nb-NO"/>
            </a:p>
          </p:txBody>
        </p:sp>
        <p:sp>
          <p:nvSpPr>
            <p:cNvPr id="21" name="Line 22"/>
            <p:cNvSpPr>
              <a:spLocks noChangeShapeType="1"/>
            </p:cNvSpPr>
            <p:nvPr/>
          </p:nvSpPr>
          <p:spPr bwMode="auto">
            <a:xfrm flipH="1">
              <a:off x="2618" y="2144"/>
              <a:ext cx="258" cy="98"/>
            </a:xfrm>
            <a:prstGeom prst="line">
              <a:avLst/>
            </a:prstGeom>
            <a:noFill/>
            <a:ln w="9525">
              <a:solidFill>
                <a:schemeClr val="tx1"/>
              </a:solidFill>
              <a:prstDash val="sysDot"/>
              <a:round/>
              <a:headEnd/>
              <a:tailEnd/>
            </a:ln>
          </p:spPr>
          <p:txBody>
            <a:bodyPr/>
            <a:lstStyle/>
            <a:p>
              <a:endParaRPr lang="nb-NO"/>
            </a:p>
          </p:txBody>
        </p:sp>
        <p:sp>
          <p:nvSpPr>
            <p:cNvPr id="22" name="Line 23"/>
            <p:cNvSpPr>
              <a:spLocks noChangeShapeType="1"/>
            </p:cNvSpPr>
            <p:nvPr/>
          </p:nvSpPr>
          <p:spPr bwMode="auto">
            <a:xfrm flipH="1">
              <a:off x="2748" y="1974"/>
              <a:ext cx="106" cy="102"/>
            </a:xfrm>
            <a:prstGeom prst="line">
              <a:avLst/>
            </a:prstGeom>
            <a:noFill/>
            <a:ln w="9525">
              <a:solidFill>
                <a:schemeClr val="tx1"/>
              </a:solidFill>
              <a:prstDash val="sysDot"/>
              <a:round/>
              <a:headEnd/>
              <a:tailEnd/>
            </a:ln>
          </p:spPr>
          <p:txBody>
            <a:bodyPr/>
            <a:lstStyle/>
            <a:p>
              <a:endParaRPr lang="nb-NO"/>
            </a:p>
          </p:txBody>
        </p:sp>
        <p:sp>
          <p:nvSpPr>
            <p:cNvPr id="23" name="Line 24"/>
            <p:cNvSpPr>
              <a:spLocks noChangeShapeType="1"/>
            </p:cNvSpPr>
            <p:nvPr/>
          </p:nvSpPr>
          <p:spPr bwMode="auto">
            <a:xfrm>
              <a:off x="2214" y="2188"/>
              <a:ext cx="234" cy="92"/>
            </a:xfrm>
            <a:prstGeom prst="line">
              <a:avLst/>
            </a:prstGeom>
            <a:noFill/>
            <a:ln w="9525">
              <a:solidFill>
                <a:schemeClr val="tx1"/>
              </a:solidFill>
              <a:prstDash val="sysDot"/>
              <a:round/>
              <a:headEnd/>
              <a:tailEnd/>
            </a:ln>
          </p:spPr>
          <p:txBody>
            <a:bodyPr/>
            <a:lstStyle/>
            <a:p>
              <a:endParaRPr lang="nb-NO"/>
            </a:p>
          </p:txBody>
        </p:sp>
        <p:sp>
          <p:nvSpPr>
            <p:cNvPr id="24" name="Line 25"/>
            <p:cNvSpPr>
              <a:spLocks noChangeShapeType="1"/>
            </p:cNvSpPr>
            <p:nvPr/>
          </p:nvSpPr>
          <p:spPr bwMode="auto">
            <a:xfrm flipV="1">
              <a:off x="2512" y="2338"/>
              <a:ext cx="138" cy="24"/>
            </a:xfrm>
            <a:prstGeom prst="line">
              <a:avLst/>
            </a:prstGeom>
            <a:noFill/>
            <a:ln w="9525">
              <a:solidFill>
                <a:schemeClr val="tx1"/>
              </a:solidFill>
              <a:prstDash val="sysDot"/>
              <a:round/>
              <a:headEnd/>
              <a:tailEnd/>
            </a:ln>
          </p:spPr>
          <p:txBody>
            <a:bodyPr/>
            <a:lstStyle/>
            <a:p>
              <a:endParaRPr lang="nb-NO"/>
            </a:p>
          </p:txBody>
        </p:sp>
        <p:sp>
          <p:nvSpPr>
            <p:cNvPr id="25" name="Line 26"/>
            <p:cNvSpPr>
              <a:spLocks noChangeShapeType="1"/>
            </p:cNvSpPr>
            <p:nvPr/>
          </p:nvSpPr>
          <p:spPr bwMode="auto">
            <a:xfrm flipV="1">
              <a:off x="2526" y="2312"/>
              <a:ext cx="158" cy="28"/>
            </a:xfrm>
            <a:prstGeom prst="line">
              <a:avLst/>
            </a:prstGeom>
            <a:noFill/>
            <a:ln w="9525">
              <a:solidFill>
                <a:schemeClr val="tx1"/>
              </a:solidFill>
              <a:prstDash val="sysDot"/>
              <a:round/>
              <a:headEnd/>
              <a:tailEnd/>
            </a:ln>
          </p:spPr>
          <p:txBody>
            <a:bodyPr/>
            <a:lstStyle/>
            <a:p>
              <a:endParaRPr lang="nb-NO"/>
            </a:p>
          </p:txBody>
        </p:sp>
        <p:sp>
          <p:nvSpPr>
            <p:cNvPr id="26" name="Line 27"/>
            <p:cNvSpPr>
              <a:spLocks noChangeShapeType="1"/>
            </p:cNvSpPr>
            <p:nvPr/>
          </p:nvSpPr>
          <p:spPr bwMode="auto">
            <a:xfrm flipV="1">
              <a:off x="2546" y="2278"/>
              <a:ext cx="188" cy="42"/>
            </a:xfrm>
            <a:prstGeom prst="line">
              <a:avLst/>
            </a:prstGeom>
            <a:noFill/>
            <a:ln w="9525">
              <a:solidFill>
                <a:schemeClr val="tx1"/>
              </a:solidFill>
              <a:prstDash val="sysDot"/>
              <a:round/>
              <a:headEnd/>
              <a:tailEnd/>
            </a:ln>
          </p:spPr>
          <p:txBody>
            <a:bodyPr/>
            <a:lstStyle/>
            <a:p>
              <a:endParaRPr lang="nb-NO"/>
            </a:p>
          </p:txBody>
        </p:sp>
        <p:sp>
          <p:nvSpPr>
            <p:cNvPr id="27" name="Line 28"/>
            <p:cNvSpPr>
              <a:spLocks noChangeShapeType="1"/>
            </p:cNvSpPr>
            <p:nvPr/>
          </p:nvSpPr>
          <p:spPr bwMode="auto">
            <a:xfrm flipV="1">
              <a:off x="2560" y="2236"/>
              <a:ext cx="224" cy="62"/>
            </a:xfrm>
            <a:prstGeom prst="line">
              <a:avLst/>
            </a:prstGeom>
            <a:noFill/>
            <a:ln w="9525">
              <a:solidFill>
                <a:schemeClr val="tx1"/>
              </a:solidFill>
              <a:prstDash val="sysDot"/>
              <a:round/>
              <a:headEnd/>
              <a:tailEnd/>
            </a:ln>
          </p:spPr>
          <p:txBody>
            <a:bodyPr/>
            <a:lstStyle/>
            <a:p>
              <a:endParaRPr lang="nb-NO"/>
            </a:p>
          </p:txBody>
        </p:sp>
        <p:sp>
          <p:nvSpPr>
            <p:cNvPr id="28" name="Line 29"/>
            <p:cNvSpPr>
              <a:spLocks noChangeShapeType="1"/>
            </p:cNvSpPr>
            <p:nvPr/>
          </p:nvSpPr>
          <p:spPr bwMode="auto">
            <a:xfrm flipV="1">
              <a:off x="2590" y="2192"/>
              <a:ext cx="238" cy="80"/>
            </a:xfrm>
            <a:prstGeom prst="line">
              <a:avLst/>
            </a:prstGeom>
            <a:noFill/>
            <a:ln w="9525">
              <a:solidFill>
                <a:schemeClr val="tx1"/>
              </a:solidFill>
              <a:prstDash val="sysDot"/>
              <a:round/>
              <a:headEnd/>
              <a:tailEnd/>
            </a:ln>
          </p:spPr>
          <p:txBody>
            <a:bodyPr/>
            <a:lstStyle/>
            <a:p>
              <a:endParaRPr lang="nb-NO"/>
            </a:p>
          </p:txBody>
        </p:sp>
        <p:sp>
          <p:nvSpPr>
            <p:cNvPr id="29" name="Line 30"/>
            <p:cNvSpPr>
              <a:spLocks noChangeShapeType="1"/>
            </p:cNvSpPr>
            <p:nvPr/>
          </p:nvSpPr>
          <p:spPr bwMode="auto">
            <a:xfrm flipV="1">
              <a:off x="2510" y="2366"/>
              <a:ext cx="108" cy="16"/>
            </a:xfrm>
            <a:prstGeom prst="line">
              <a:avLst/>
            </a:prstGeom>
            <a:noFill/>
            <a:ln w="9525">
              <a:solidFill>
                <a:schemeClr val="tx1"/>
              </a:solidFill>
              <a:prstDash val="sysDot"/>
              <a:round/>
              <a:headEnd/>
              <a:tailEnd/>
            </a:ln>
          </p:spPr>
          <p:txBody>
            <a:bodyPr/>
            <a:lstStyle/>
            <a:p>
              <a:endParaRPr lang="nb-NO"/>
            </a:p>
          </p:txBody>
        </p:sp>
        <p:sp>
          <p:nvSpPr>
            <p:cNvPr id="30" name="Line 31"/>
            <p:cNvSpPr>
              <a:spLocks noChangeShapeType="1"/>
            </p:cNvSpPr>
            <p:nvPr/>
          </p:nvSpPr>
          <p:spPr bwMode="auto">
            <a:xfrm>
              <a:off x="2254" y="2224"/>
              <a:ext cx="196" cy="80"/>
            </a:xfrm>
            <a:prstGeom prst="line">
              <a:avLst/>
            </a:prstGeom>
            <a:noFill/>
            <a:ln w="9525">
              <a:solidFill>
                <a:schemeClr val="tx1"/>
              </a:solidFill>
              <a:prstDash val="sysDot"/>
              <a:round/>
              <a:headEnd/>
              <a:tailEnd/>
            </a:ln>
          </p:spPr>
          <p:txBody>
            <a:bodyPr/>
            <a:lstStyle/>
            <a:p>
              <a:endParaRPr lang="nb-NO"/>
            </a:p>
          </p:txBody>
        </p:sp>
        <p:sp>
          <p:nvSpPr>
            <p:cNvPr id="31" name="Line 32"/>
            <p:cNvSpPr>
              <a:spLocks noChangeShapeType="1"/>
            </p:cNvSpPr>
            <p:nvPr/>
          </p:nvSpPr>
          <p:spPr bwMode="auto">
            <a:xfrm>
              <a:off x="2296" y="2270"/>
              <a:ext cx="160" cy="66"/>
            </a:xfrm>
            <a:prstGeom prst="line">
              <a:avLst/>
            </a:prstGeom>
            <a:noFill/>
            <a:ln w="9525">
              <a:solidFill>
                <a:schemeClr val="tx1"/>
              </a:solidFill>
              <a:prstDash val="sysDot"/>
              <a:round/>
              <a:headEnd/>
              <a:tailEnd/>
            </a:ln>
          </p:spPr>
          <p:txBody>
            <a:bodyPr/>
            <a:lstStyle/>
            <a:p>
              <a:endParaRPr lang="nb-NO"/>
            </a:p>
          </p:txBody>
        </p:sp>
        <p:sp>
          <p:nvSpPr>
            <p:cNvPr id="32" name="Line 33"/>
            <p:cNvSpPr>
              <a:spLocks noChangeShapeType="1"/>
            </p:cNvSpPr>
            <p:nvPr/>
          </p:nvSpPr>
          <p:spPr bwMode="auto">
            <a:xfrm>
              <a:off x="2322" y="2310"/>
              <a:ext cx="134" cy="56"/>
            </a:xfrm>
            <a:prstGeom prst="line">
              <a:avLst/>
            </a:prstGeom>
            <a:noFill/>
            <a:ln w="9525">
              <a:solidFill>
                <a:schemeClr val="tx1"/>
              </a:solidFill>
              <a:prstDash val="sysDot"/>
              <a:round/>
              <a:headEnd/>
              <a:tailEnd/>
            </a:ln>
          </p:spPr>
          <p:txBody>
            <a:bodyPr/>
            <a:lstStyle/>
            <a:p>
              <a:endParaRPr lang="nb-NO"/>
            </a:p>
          </p:txBody>
        </p:sp>
        <p:sp>
          <p:nvSpPr>
            <p:cNvPr id="33" name="Line 34"/>
            <p:cNvSpPr>
              <a:spLocks noChangeShapeType="1"/>
            </p:cNvSpPr>
            <p:nvPr/>
          </p:nvSpPr>
          <p:spPr bwMode="auto">
            <a:xfrm>
              <a:off x="2427" y="1834"/>
              <a:ext cx="279" cy="204"/>
            </a:xfrm>
            <a:prstGeom prst="line">
              <a:avLst/>
            </a:prstGeom>
            <a:noFill/>
            <a:ln w="9525">
              <a:solidFill>
                <a:schemeClr val="tx1"/>
              </a:solidFill>
              <a:prstDash val="sysDot"/>
              <a:round/>
              <a:headEnd/>
              <a:tailEnd/>
            </a:ln>
          </p:spPr>
          <p:txBody>
            <a:bodyPr/>
            <a:lstStyle/>
            <a:p>
              <a:endParaRPr lang="nb-NO"/>
            </a:p>
          </p:txBody>
        </p:sp>
        <p:sp>
          <p:nvSpPr>
            <p:cNvPr id="34" name="Line 35"/>
            <p:cNvSpPr>
              <a:spLocks noChangeShapeType="1"/>
            </p:cNvSpPr>
            <p:nvPr/>
          </p:nvSpPr>
          <p:spPr bwMode="auto">
            <a:xfrm>
              <a:off x="2384" y="1866"/>
              <a:ext cx="303" cy="193"/>
            </a:xfrm>
            <a:prstGeom prst="line">
              <a:avLst/>
            </a:prstGeom>
            <a:noFill/>
            <a:ln w="9525">
              <a:solidFill>
                <a:schemeClr val="tx1"/>
              </a:solidFill>
              <a:prstDash val="sysDot"/>
              <a:round/>
              <a:headEnd/>
              <a:tailEnd/>
            </a:ln>
          </p:spPr>
          <p:txBody>
            <a:bodyPr/>
            <a:lstStyle/>
            <a:p>
              <a:endParaRPr lang="nb-NO"/>
            </a:p>
          </p:txBody>
        </p:sp>
        <p:sp>
          <p:nvSpPr>
            <p:cNvPr id="35" name="Line 36"/>
            <p:cNvSpPr>
              <a:spLocks noChangeShapeType="1"/>
            </p:cNvSpPr>
            <p:nvPr/>
          </p:nvSpPr>
          <p:spPr bwMode="auto">
            <a:xfrm>
              <a:off x="2386" y="1914"/>
              <a:ext cx="283" cy="166"/>
            </a:xfrm>
            <a:prstGeom prst="line">
              <a:avLst/>
            </a:prstGeom>
            <a:noFill/>
            <a:ln w="9525">
              <a:solidFill>
                <a:schemeClr val="tx1"/>
              </a:solidFill>
              <a:prstDash val="sysDot"/>
              <a:round/>
              <a:headEnd/>
              <a:tailEnd/>
            </a:ln>
          </p:spPr>
          <p:txBody>
            <a:bodyPr/>
            <a:lstStyle/>
            <a:p>
              <a:endParaRPr lang="nb-NO"/>
            </a:p>
          </p:txBody>
        </p:sp>
        <p:sp>
          <p:nvSpPr>
            <p:cNvPr id="36" name="Line 37"/>
            <p:cNvSpPr>
              <a:spLocks noChangeShapeType="1"/>
            </p:cNvSpPr>
            <p:nvPr/>
          </p:nvSpPr>
          <p:spPr bwMode="auto">
            <a:xfrm>
              <a:off x="2386" y="1962"/>
              <a:ext cx="269" cy="143"/>
            </a:xfrm>
            <a:prstGeom prst="line">
              <a:avLst/>
            </a:prstGeom>
            <a:noFill/>
            <a:ln w="9525">
              <a:solidFill>
                <a:schemeClr val="tx1"/>
              </a:solidFill>
              <a:prstDash val="sysDot"/>
              <a:round/>
              <a:headEnd/>
              <a:tailEnd/>
            </a:ln>
          </p:spPr>
          <p:txBody>
            <a:bodyPr/>
            <a:lstStyle/>
            <a:p>
              <a:endParaRPr lang="nb-NO"/>
            </a:p>
          </p:txBody>
        </p:sp>
        <p:sp>
          <p:nvSpPr>
            <p:cNvPr id="37" name="Line 38"/>
            <p:cNvSpPr>
              <a:spLocks noChangeShapeType="1"/>
            </p:cNvSpPr>
            <p:nvPr/>
          </p:nvSpPr>
          <p:spPr bwMode="auto">
            <a:xfrm>
              <a:off x="2388" y="2004"/>
              <a:ext cx="270" cy="128"/>
            </a:xfrm>
            <a:prstGeom prst="line">
              <a:avLst/>
            </a:prstGeom>
            <a:noFill/>
            <a:ln w="9525">
              <a:solidFill>
                <a:schemeClr val="tx1"/>
              </a:solidFill>
              <a:prstDash val="sysDot"/>
              <a:round/>
              <a:headEnd/>
              <a:tailEnd/>
            </a:ln>
          </p:spPr>
          <p:txBody>
            <a:bodyPr/>
            <a:lstStyle/>
            <a:p>
              <a:endParaRPr lang="nb-NO"/>
            </a:p>
          </p:txBody>
        </p:sp>
        <p:sp>
          <p:nvSpPr>
            <p:cNvPr id="38" name="Line 39"/>
            <p:cNvSpPr>
              <a:spLocks noChangeShapeType="1"/>
            </p:cNvSpPr>
            <p:nvPr/>
          </p:nvSpPr>
          <p:spPr bwMode="auto">
            <a:xfrm>
              <a:off x="2460" y="1805"/>
              <a:ext cx="260" cy="215"/>
            </a:xfrm>
            <a:prstGeom prst="line">
              <a:avLst/>
            </a:prstGeom>
            <a:noFill/>
            <a:ln w="9525">
              <a:solidFill>
                <a:schemeClr val="tx1"/>
              </a:solidFill>
              <a:prstDash val="sysDot"/>
              <a:round/>
              <a:headEnd/>
              <a:tailEnd/>
            </a:ln>
          </p:spPr>
          <p:txBody>
            <a:bodyPr/>
            <a:lstStyle/>
            <a:p>
              <a:endParaRPr lang="nb-NO"/>
            </a:p>
          </p:txBody>
        </p:sp>
        <p:sp>
          <p:nvSpPr>
            <p:cNvPr id="39" name="Line 40"/>
            <p:cNvSpPr>
              <a:spLocks noChangeShapeType="1"/>
            </p:cNvSpPr>
            <p:nvPr/>
          </p:nvSpPr>
          <p:spPr bwMode="auto">
            <a:xfrm>
              <a:off x="2408" y="2056"/>
              <a:ext cx="234" cy="92"/>
            </a:xfrm>
            <a:prstGeom prst="line">
              <a:avLst/>
            </a:prstGeom>
            <a:noFill/>
            <a:ln w="9525">
              <a:solidFill>
                <a:schemeClr val="tx1"/>
              </a:solidFill>
              <a:prstDash val="sysDot"/>
              <a:round/>
              <a:headEnd/>
              <a:tailEnd/>
            </a:ln>
          </p:spPr>
          <p:txBody>
            <a:bodyPr/>
            <a:lstStyle/>
            <a:p>
              <a:endParaRPr lang="nb-NO"/>
            </a:p>
          </p:txBody>
        </p:sp>
        <p:sp>
          <p:nvSpPr>
            <p:cNvPr id="40" name="Line 41"/>
            <p:cNvSpPr>
              <a:spLocks noChangeShapeType="1"/>
            </p:cNvSpPr>
            <p:nvPr/>
          </p:nvSpPr>
          <p:spPr bwMode="auto">
            <a:xfrm>
              <a:off x="2418" y="2089"/>
              <a:ext cx="196" cy="80"/>
            </a:xfrm>
            <a:prstGeom prst="line">
              <a:avLst/>
            </a:prstGeom>
            <a:noFill/>
            <a:ln w="9525">
              <a:solidFill>
                <a:schemeClr val="tx1"/>
              </a:solidFill>
              <a:prstDash val="sysDot"/>
              <a:round/>
              <a:headEnd/>
              <a:tailEnd/>
            </a:ln>
          </p:spPr>
          <p:txBody>
            <a:bodyPr/>
            <a:lstStyle/>
            <a:p>
              <a:endParaRPr lang="nb-NO"/>
            </a:p>
          </p:txBody>
        </p:sp>
        <p:sp>
          <p:nvSpPr>
            <p:cNvPr id="41" name="Line 42"/>
            <p:cNvSpPr>
              <a:spLocks noChangeShapeType="1"/>
            </p:cNvSpPr>
            <p:nvPr/>
          </p:nvSpPr>
          <p:spPr bwMode="auto">
            <a:xfrm>
              <a:off x="2436" y="2126"/>
              <a:ext cx="160" cy="66"/>
            </a:xfrm>
            <a:prstGeom prst="line">
              <a:avLst/>
            </a:prstGeom>
            <a:noFill/>
            <a:ln w="9525">
              <a:solidFill>
                <a:schemeClr val="tx1"/>
              </a:solidFill>
              <a:prstDash val="sysDot"/>
              <a:round/>
              <a:headEnd/>
              <a:tailEnd/>
            </a:ln>
          </p:spPr>
          <p:txBody>
            <a:bodyPr/>
            <a:lstStyle/>
            <a:p>
              <a:endParaRPr lang="nb-NO"/>
            </a:p>
          </p:txBody>
        </p:sp>
        <p:sp>
          <p:nvSpPr>
            <p:cNvPr id="42" name="Line 43"/>
            <p:cNvSpPr>
              <a:spLocks noChangeShapeType="1"/>
            </p:cNvSpPr>
            <p:nvPr/>
          </p:nvSpPr>
          <p:spPr bwMode="auto">
            <a:xfrm>
              <a:off x="2438" y="2157"/>
              <a:ext cx="134" cy="56"/>
            </a:xfrm>
            <a:prstGeom prst="line">
              <a:avLst/>
            </a:prstGeom>
            <a:noFill/>
            <a:ln w="9525">
              <a:solidFill>
                <a:schemeClr val="tx1"/>
              </a:solidFill>
              <a:prstDash val="sysDot"/>
              <a:round/>
              <a:headEnd/>
              <a:tailEnd/>
            </a:ln>
          </p:spPr>
          <p:txBody>
            <a:bodyPr/>
            <a:lstStyle/>
            <a:p>
              <a:endParaRPr lang="nb-NO"/>
            </a:p>
          </p:txBody>
        </p:sp>
        <p:sp>
          <p:nvSpPr>
            <p:cNvPr id="43" name="Line 44"/>
            <p:cNvSpPr>
              <a:spLocks noChangeShapeType="1"/>
            </p:cNvSpPr>
            <p:nvPr/>
          </p:nvSpPr>
          <p:spPr bwMode="auto">
            <a:xfrm>
              <a:off x="2680" y="1663"/>
              <a:ext cx="138" cy="114"/>
            </a:xfrm>
            <a:prstGeom prst="line">
              <a:avLst/>
            </a:prstGeom>
            <a:noFill/>
            <a:ln w="9525">
              <a:solidFill>
                <a:schemeClr val="tx1"/>
              </a:solidFill>
              <a:prstDash val="sysDot"/>
              <a:round/>
              <a:headEnd/>
              <a:tailEnd/>
            </a:ln>
          </p:spPr>
          <p:txBody>
            <a:bodyPr/>
            <a:lstStyle/>
            <a:p>
              <a:endParaRPr lang="nb-NO"/>
            </a:p>
          </p:txBody>
        </p:sp>
        <p:sp>
          <p:nvSpPr>
            <p:cNvPr id="44" name="Line 45"/>
            <p:cNvSpPr>
              <a:spLocks noChangeShapeType="1"/>
            </p:cNvSpPr>
            <p:nvPr/>
          </p:nvSpPr>
          <p:spPr bwMode="auto">
            <a:xfrm>
              <a:off x="2649" y="1674"/>
              <a:ext cx="180" cy="148"/>
            </a:xfrm>
            <a:prstGeom prst="line">
              <a:avLst/>
            </a:prstGeom>
            <a:noFill/>
            <a:ln w="9525">
              <a:solidFill>
                <a:schemeClr val="tx1"/>
              </a:solidFill>
              <a:prstDash val="sysDot"/>
              <a:round/>
              <a:headEnd/>
              <a:tailEnd/>
            </a:ln>
          </p:spPr>
          <p:txBody>
            <a:bodyPr/>
            <a:lstStyle/>
            <a:p>
              <a:endParaRPr lang="nb-NO"/>
            </a:p>
          </p:txBody>
        </p:sp>
        <p:sp>
          <p:nvSpPr>
            <p:cNvPr id="45" name="Line 46"/>
            <p:cNvSpPr>
              <a:spLocks noChangeShapeType="1"/>
            </p:cNvSpPr>
            <p:nvPr/>
          </p:nvSpPr>
          <p:spPr bwMode="auto">
            <a:xfrm>
              <a:off x="2621" y="1686"/>
              <a:ext cx="214" cy="193"/>
            </a:xfrm>
            <a:prstGeom prst="line">
              <a:avLst/>
            </a:prstGeom>
            <a:noFill/>
            <a:ln w="9525">
              <a:solidFill>
                <a:schemeClr val="tx1"/>
              </a:solidFill>
              <a:prstDash val="sysDot"/>
              <a:round/>
              <a:headEnd/>
              <a:tailEnd/>
            </a:ln>
          </p:spPr>
          <p:txBody>
            <a:bodyPr/>
            <a:lstStyle/>
            <a:p>
              <a:endParaRPr lang="nb-NO"/>
            </a:p>
          </p:txBody>
        </p:sp>
        <p:sp>
          <p:nvSpPr>
            <p:cNvPr id="46" name="Line 47"/>
            <p:cNvSpPr>
              <a:spLocks noChangeShapeType="1"/>
            </p:cNvSpPr>
            <p:nvPr/>
          </p:nvSpPr>
          <p:spPr bwMode="auto">
            <a:xfrm>
              <a:off x="2597" y="1707"/>
              <a:ext cx="218" cy="191"/>
            </a:xfrm>
            <a:prstGeom prst="line">
              <a:avLst/>
            </a:prstGeom>
            <a:noFill/>
            <a:ln w="9525">
              <a:solidFill>
                <a:schemeClr val="tx1"/>
              </a:solidFill>
              <a:prstDash val="sysDot"/>
              <a:round/>
              <a:headEnd/>
              <a:tailEnd/>
            </a:ln>
          </p:spPr>
          <p:txBody>
            <a:bodyPr/>
            <a:lstStyle/>
            <a:p>
              <a:endParaRPr lang="nb-NO"/>
            </a:p>
          </p:txBody>
        </p:sp>
        <p:sp>
          <p:nvSpPr>
            <p:cNvPr id="47" name="Line 48"/>
            <p:cNvSpPr>
              <a:spLocks noChangeShapeType="1"/>
            </p:cNvSpPr>
            <p:nvPr/>
          </p:nvSpPr>
          <p:spPr bwMode="auto">
            <a:xfrm>
              <a:off x="2569" y="1728"/>
              <a:ext cx="237" cy="200"/>
            </a:xfrm>
            <a:prstGeom prst="line">
              <a:avLst/>
            </a:prstGeom>
            <a:noFill/>
            <a:ln w="9525">
              <a:solidFill>
                <a:schemeClr val="tx1"/>
              </a:solidFill>
              <a:prstDash val="sysDot"/>
              <a:round/>
              <a:headEnd/>
              <a:tailEnd/>
            </a:ln>
          </p:spPr>
          <p:txBody>
            <a:bodyPr/>
            <a:lstStyle/>
            <a:p>
              <a:endParaRPr lang="nb-NO"/>
            </a:p>
          </p:txBody>
        </p:sp>
        <p:sp>
          <p:nvSpPr>
            <p:cNvPr id="48" name="Line 49"/>
            <p:cNvSpPr>
              <a:spLocks noChangeShapeType="1"/>
            </p:cNvSpPr>
            <p:nvPr/>
          </p:nvSpPr>
          <p:spPr bwMode="auto">
            <a:xfrm>
              <a:off x="2731" y="1664"/>
              <a:ext cx="62" cy="62"/>
            </a:xfrm>
            <a:prstGeom prst="line">
              <a:avLst/>
            </a:prstGeom>
            <a:noFill/>
            <a:ln w="9525">
              <a:solidFill>
                <a:schemeClr val="tx1"/>
              </a:solidFill>
              <a:prstDash val="sysDot"/>
              <a:round/>
              <a:headEnd/>
              <a:tailEnd/>
            </a:ln>
          </p:spPr>
          <p:txBody>
            <a:bodyPr/>
            <a:lstStyle/>
            <a:p>
              <a:endParaRPr lang="nb-NO"/>
            </a:p>
          </p:txBody>
        </p:sp>
        <p:sp>
          <p:nvSpPr>
            <p:cNvPr id="49" name="Line 50"/>
            <p:cNvSpPr>
              <a:spLocks noChangeShapeType="1"/>
            </p:cNvSpPr>
            <p:nvPr/>
          </p:nvSpPr>
          <p:spPr bwMode="auto">
            <a:xfrm>
              <a:off x="2541" y="1744"/>
              <a:ext cx="237" cy="215"/>
            </a:xfrm>
            <a:prstGeom prst="line">
              <a:avLst/>
            </a:prstGeom>
            <a:noFill/>
            <a:ln w="9525">
              <a:solidFill>
                <a:schemeClr val="tx1"/>
              </a:solidFill>
              <a:prstDash val="sysDot"/>
              <a:round/>
              <a:headEnd/>
              <a:tailEnd/>
            </a:ln>
          </p:spPr>
          <p:txBody>
            <a:bodyPr/>
            <a:lstStyle/>
            <a:p>
              <a:endParaRPr lang="nb-NO"/>
            </a:p>
          </p:txBody>
        </p:sp>
        <p:sp>
          <p:nvSpPr>
            <p:cNvPr id="50" name="Line 51"/>
            <p:cNvSpPr>
              <a:spLocks noChangeShapeType="1"/>
            </p:cNvSpPr>
            <p:nvPr/>
          </p:nvSpPr>
          <p:spPr bwMode="auto">
            <a:xfrm>
              <a:off x="2509" y="1759"/>
              <a:ext cx="247" cy="212"/>
            </a:xfrm>
            <a:prstGeom prst="line">
              <a:avLst/>
            </a:prstGeom>
            <a:noFill/>
            <a:ln w="9525">
              <a:solidFill>
                <a:schemeClr val="tx1"/>
              </a:solidFill>
              <a:prstDash val="sysDot"/>
              <a:round/>
              <a:headEnd/>
              <a:tailEnd/>
            </a:ln>
          </p:spPr>
          <p:txBody>
            <a:bodyPr/>
            <a:lstStyle/>
            <a:p>
              <a:endParaRPr lang="nb-NO"/>
            </a:p>
          </p:txBody>
        </p:sp>
        <p:sp>
          <p:nvSpPr>
            <p:cNvPr id="51" name="Line 52"/>
            <p:cNvSpPr>
              <a:spLocks noChangeShapeType="1"/>
            </p:cNvSpPr>
            <p:nvPr/>
          </p:nvSpPr>
          <p:spPr bwMode="auto">
            <a:xfrm>
              <a:off x="2488" y="1781"/>
              <a:ext cx="247" cy="210"/>
            </a:xfrm>
            <a:prstGeom prst="line">
              <a:avLst/>
            </a:prstGeom>
            <a:noFill/>
            <a:ln w="9525">
              <a:solidFill>
                <a:schemeClr val="tx1"/>
              </a:solidFill>
              <a:prstDash val="sysDot"/>
              <a:round/>
              <a:headEnd/>
              <a:tailEnd/>
            </a:ln>
          </p:spPr>
          <p:txBody>
            <a:bodyPr/>
            <a:lstStyle/>
            <a:p>
              <a:endParaRPr lang="nb-NO"/>
            </a:p>
          </p:txBody>
        </p:sp>
        <p:sp>
          <p:nvSpPr>
            <p:cNvPr id="52" name="Line 53"/>
            <p:cNvSpPr>
              <a:spLocks noChangeShapeType="1"/>
            </p:cNvSpPr>
            <p:nvPr/>
          </p:nvSpPr>
          <p:spPr bwMode="auto">
            <a:xfrm>
              <a:off x="2451" y="2202"/>
              <a:ext cx="86" cy="32"/>
            </a:xfrm>
            <a:prstGeom prst="line">
              <a:avLst/>
            </a:prstGeom>
            <a:noFill/>
            <a:ln w="9525">
              <a:solidFill>
                <a:schemeClr val="tx1"/>
              </a:solidFill>
              <a:prstDash val="sysDot"/>
              <a:round/>
              <a:headEnd/>
              <a:tailEnd/>
            </a:ln>
          </p:spPr>
          <p:txBody>
            <a:bodyPr/>
            <a:lstStyle/>
            <a:p>
              <a:endParaRPr lang="nb-NO"/>
            </a:p>
          </p:txBody>
        </p:sp>
        <p:sp>
          <p:nvSpPr>
            <p:cNvPr id="53" name="Oval 54"/>
            <p:cNvSpPr>
              <a:spLocks noChangeArrowheads="1"/>
            </p:cNvSpPr>
            <p:nvPr/>
          </p:nvSpPr>
          <p:spPr bwMode="auto">
            <a:xfrm>
              <a:off x="2401" y="2784"/>
              <a:ext cx="48" cy="48"/>
            </a:xfrm>
            <a:prstGeom prst="ellipse">
              <a:avLst/>
            </a:prstGeom>
            <a:solidFill>
              <a:schemeClr val="accent1"/>
            </a:solidFill>
            <a:ln w="9525">
              <a:solidFill>
                <a:schemeClr val="tx1"/>
              </a:solidFill>
              <a:round/>
              <a:headEnd/>
              <a:tailEnd/>
            </a:ln>
          </p:spPr>
          <p:txBody>
            <a:bodyPr wrap="none" anchor="ctr"/>
            <a:lstStyle/>
            <a:p>
              <a:endParaRPr lang="nb-NO"/>
            </a:p>
          </p:txBody>
        </p:sp>
        <p:sp>
          <p:nvSpPr>
            <p:cNvPr id="54" name="Oval 55"/>
            <p:cNvSpPr>
              <a:spLocks noChangeArrowheads="1"/>
            </p:cNvSpPr>
            <p:nvPr/>
          </p:nvSpPr>
          <p:spPr bwMode="auto">
            <a:xfrm>
              <a:off x="2689" y="1680"/>
              <a:ext cx="48" cy="48"/>
            </a:xfrm>
            <a:prstGeom prst="ellipse">
              <a:avLst/>
            </a:prstGeom>
            <a:solidFill>
              <a:schemeClr val="accent1"/>
            </a:solidFill>
            <a:ln w="9525">
              <a:solidFill>
                <a:schemeClr val="tx1"/>
              </a:solidFill>
              <a:round/>
              <a:headEnd/>
              <a:tailEnd/>
            </a:ln>
          </p:spPr>
          <p:txBody>
            <a:bodyPr wrap="none" anchor="ctr"/>
            <a:lstStyle/>
            <a:p>
              <a:endParaRPr lang="nb-NO"/>
            </a:p>
          </p:txBody>
        </p:sp>
        <p:sp>
          <p:nvSpPr>
            <p:cNvPr id="55" name="Oval 56"/>
            <p:cNvSpPr>
              <a:spLocks noChangeArrowheads="1"/>
            </p:cNvSpPr>
            <p:nvPr/>
          </p:nvSpPr>
          <p:spPr bwMode="auto">
            <a:xfrm>
              <a:off x="2785" y="1776"/>
              <a:ext cx="48" cy="48"/>
            </a:xfrm>
            <a:prstGeom prst="ellipse">
              <a:avLst/>
            </a:prstGeom>
            <a:solidFill>
              <a:schemeClr val="accent1"/>
            </a:solidFill>
            <a:ln w="9525">
              <a:solidFill>
                <a:schemeClr val="tx1"/>
              </a:solidFill>
              <a:round/>
              <a:headEnd/>
              <a:tailEnd/>
            </a:ln>
          </p:spPr>
          <p:txBody>
            <a:bodyPr wrap="none" anchor="ctr"/>
            <a:lstStyle/>
            <a:p>
              <a:endParaRPr lang="nb-NO"/>
            </a:p>
          </p:txBody>
        </p:sp>
        <p:sp>
          <p:nvSpPr>
            <p:cNvPr id="56" name="Oval 57"/>
            <p:cNvSpPr>
              <a:spLocks noChangeArrowheads="1"/>
            </p:cNvSpPr>
            <p:nvPr/>
          </p:nvSpPr>
          <p:spPr bwMode="auto">
            <a:xfrm>
              <a:off x="2737" y="2016"/>
              <a:ext cx="48" cy="48"/>
            </a:xfrm>
            <a:prstGeom prst="ellipse">
              <a:avLst/>
            </a:prstGeom>
            <a:solidFill>
              <a:schemeClr val="accent1"/>
            </a:solidFill>
            <a:ln w="9525">
              <a:solidFill>
                <a:schemeClr val="tx1"/>
              </a:solidFill>
              <a:round/>
              <a:headEnd/>
              <a:tailEnd/>
            </a:ln>
          </p:spPr>
          <p:txBody>
            <a:bodyPr wrap="none" anchor="ctr"/>
            <a:lstStyle/>
            <a:p>
              <a:endParaRPr lang="nb-NO"/>
            </a:p>
          </p:txBody>
        </p:sp>
        <p:sp>
          <p:nvSpPr>
            <p:cNvPr id="57" name="Oval 58"/>
            <p:cNvSpPr>
              <a:spLocks noChangeArrowheads="1"/>
            </p:cNvSpPr>
            <p:nvPr/>
          </p:nvSpPr>
          <p:spPr bwMode="auto">
            <a:xfrm>
              <a:off x="2833" y="1536"/>
              <a:ext cx="48" cy="48"/>
            </a:xfrm>
            <a:prstGeom prst="ellipse">
              <a:avLst/>
            </a:prstGeom>
            <a:solidFill>
              <a:schemeClr val="accent1"/>
            </a:solidFill>
            <a:ln w="9525">
              <a:solidFill>
                <a:schemeClr val="tx1"/>
              </a:solidFill>
              <a:round/>
              <a:headEnd/>
              <a:tailEnd/>
            </a:ln>
          </p:spPr>
          <p:txBody>
            <a:bodyPr wrap="none" anchor="ctr"/>
            <a:lstStyle/>
            <a:p>
              <a:endParaRPr lang="nb-NO"/>
            </a:p>
          </p:txBody>
        </p:sp>
        <p:sp>
          <p:nvSpPr>
            <p:cNvPr id="58" name="Oval 59"/>
            <p:cNvSpPr>
              <a:spLocks noChangeArrowheads="1"/>
            </p:cNvSpPr>
            <p:nvPr/>
          </p:nvSpPr>
          <p:spPr bwMode="auto">
            <a:xfrm>
              <a:off x="2401" y="1920"/>
              <a:ext cx="48" cy="48"/>
            </a:xfrm>
            <a:prstGeom prst="ellipse">
              <a:avLst/>
            </a:prstGeom>
            <a:solidFill>
              <a:schemeClr val="accent1"/>
            </a:solidFill>
            <a:ln w="9525">
              <a:solidFill>
                <a:schemeClr val="tx1"/>
              </a:solidFill>
              <a:round/>
              <a:headEnd/>
              <a:tailEnd/>
            </a:ln>
          </p:spPr>
          <p:txBody>
            <a:bodyPr wrap="none" anchor="ctr"/>
            <a:lstStyle/>
            <a:p>
              <a:endParaRPr lang="nb-NO"/>
            </a:p>
          </p:txBody>
        </p:sp>
        <p:sp>
          <p:nvSpPr>
            <p:cNvPr id="59" name="Oval 60"/>
            <p:cNvSpPr>
              <a:spLocks noChangeArrowheads="1"/>
            </p:cNvSpPr>
            <p:nvPr/>
          </p:nvSpPr>
          <p:spPr bwMode="auto">
            <a:xfrm>
              <a:off x="2257" y="2112"/>
              <a:ext cx="48" cy="48"/>
            </a:xfrm>
            <a:prstGeom prst="ellipse">
              <a:avLst/>
            </a:prstGeom>
            <a:solidFill>
              <a:schemeClr val="accent1"/>
            </a:solidFill>
            <a:ln w="9525">
              <a:solidFill>
                <a:schemeClr val="tx1"/>
              </a:solidFill>
              <a:round/>
              <a:headEnd/>
              <a:tailEnd/>
            </a:ln>
          </p:spPr>
          <p:txBody>
            <a:bodyPr wrap="none" anchor="ctr"/>
            <a:lstStyle/>
            <a:p>
              <a:endParaRPr lang="nb-NO"/>
            </a:p>
          </p:txBody>
        </p:sp>
        <p:sp>
          <p:nvSpPr>
            <p:cNvPr id="60" name="Oval 61"/>
            <p:cNvSpPr>
              <a:spLocks noChangeArrowheads="1"/>
            </p:cNvSpPr>
            <p:nvPr/>
          </p:nvSpPr>
          <p:spPr bwMode="auto">
            <a:xfrm>
              <a:off x="2545" y="2224"/>
              <a:ext cx="48" cy="48"/>
            </a:xfrm>
            <a:prstGeom prst="ellipse">
              <a:avLst/>
            </a:prstGeom>
            <a:solidFill>
              <a:schemeClr val="accent1"/>
            </a:solidFill>
            <a:ln w="9525">
              <a:solidFill>
                <a:schemeClr val="tx1"/>
              </a:solidFill>
              <a:round/>
              <a:headEnd/>
              <a:tailEnd/>
            </a:ln>
          </p:spPr>
          <p:txBody>
            <a:bodyPr wrap="none" anchor="ctr"/>
            <a:lstStyle/>
            <a:p>
              <a:endParaRPr lang="nb-NO"/>
            </a:p>
          </p:txBody>
        </p:sp>
        <p:sp>
          <p:nvSpPr>
            <p:cNvPr id="61" name="Oval 62"/>
            <p:cNvSpPr>
              <a:spLocks noChangeArrowheads="1"/>
            </p:cNvSpPr>
            <p:nvPr/>
          </p:nvSpPr>
          <p:spPr bwMode="auto">
            <a:xfrm>
              <a:off x="2401" y="1776"/>
              <a:ext cx="48" cy="48"/>
            </a:xfrm>
            <a:prstGeom prst="ellipse">
              <a:avLst/>
            </a:prstGeom>
            <a:solidFill>
              <a:schemeClr val="accent1"/>
            </a:solidFill>
            <a:ln w="9525">
              <a:solidFill>
                <a:schemeClr val="tx1"/>
              </a:solidFill>
              <a:round/>
              <a:headEnd/>
              <a:tailEnd/>
            </a:ln>
          </p:spPr>
          <p:txBody>
            <a:bodyPr wrap="none" anchor="ctr"/>
            <a:lstStyle/>
            <a:p>
              <a:endParaRPr lang="nb-NO"/>
            </a:p>
          </p:txBody>
        </p:sp>
        <p:sp>
          <p:nvSpPr>
            <p:cNvPr id="62" name="Oval 63"/>
            <p:cNvSpPr>
              <a:spLocks noChangeArrowheads="1"/>
            </p:cNvSpPr>
            <p:nvPr/>
          </p:nvSpPr>
          <p:spPr bwMode="auto">
            <a:xfrm>
              <a:off x="2449" y="1728"/>
              <a:ext cx="48" cy="48"/>
            </a:xfrm>
            <a:prstGeom prst="ellipse">
              <a:avLst/>
            </a:prstGeom>
            <a:solidFill>
              <a:schemeClr val="accent1"/>
            </a:solidFill>
            <a:ln w="9525">
              <a:solidFill>
                <a:schemeClr val="tx1"/>
              </a:solidFill>
              <a:round/>
              <a:headEnd/>
              <a:tailEnd/>
            </a:ln>
          </p:spPr>
          <p:txBody>
            <a:bodyPr wrap="none" anchor="ctr"/>
            <a:lstStyle/>
            <a:p>
              <a:endParaRPr lang="nb-NO"/>
            </a:p>
          </p:txBody>
        </p:sp>
        <p:sp>
          <p:nvSpPr>
            <p:cNvPr id="63" name="Oval 64"/>
            <p:cNvSpPr>
              <a:spLocks noChangeArrowheads="1"/>
            </p:cNvSpPr>
            <p:nvPr/>
          </p:nvSpPr>
          <p:spPr bwMode="auto">
            <a:xfrm>
              <a:off x="2497" y="1704"/>
              <a:ext cx="48" cy="48"/>
            </a:xfrm>
            <a:prstGeom prst="ellipse">
              <a:avLst/>
            </a:prstGeom>
            <a:solidFill>
              <a:schemeClr val="accent1"/>
            </a:solidFill>
            <a:ln w="9525">
              <a:solidFill>
                <a:schemeClr val="tx1"/>
              </a:solidFill>
              <a:round/>
              <a:headEnd/>
              <a:tailEnd/>
            </a:ln>
          </p:spPr>
          <p:txBody>
            <a:bodyPr wrap="none" anchor="ctr"/>
            <a:lstStyle/>
            <a:p>
              <a:endParaRPr lang="nb-NO"/>
            </a:p>
          </p:txBody>
        </p:sp>
        <p:sp>
          <p:nvSpPr>
            <p:cNvPr id="64" name="Oval 65"/>
            <p:cNvSpPr>
              <a:spLocks noChangeArrowheads="1"/>
            </p:cNvSpPr>
            <p:nvPr/>
          </p:nvSpPr>
          <p:spPr bwMode="auto">
            <a:xfrm>
              <a:off x="2449" y="3072"/>
              <a:ext cx="48" cy="48"/>
            </a:xfrm>
            <a:prstGeom prst="ellipse">
              <a:avLst/>
            </a:prstGeom>
            <a:solidFill>
              <a:schemeClr val="accent1"/>
            </a:solidFill>
            <a:ln w="9525">
              <a:solidFill>
                <a:schemeClr val="tx1"/>
              </a:solidFill>
              <a:round/>
              <a:headEnd/>
              <a:tailEnd/>
            </a:ln>
          </p:spPr>
          <p:txBody>
            <a:bodyPr wrap="none" anchor="ctr"/>
            <a:lstStyle/>
            <a:p>
              <a:endParaRPr lang="nb-NO"/>
            </a:p>
          </p:txBody>
        </p:sp>
        <p:sp>
          <p:nvSpPr>
            <p:cNvPr id="65" name="Oval 66"/>
            <p:cNvSpPr>
              <a:spLocks noChangeArrowheads="1"/>
            </p:cNvSpPr>
            <p:nvPr/>
          </p:nvSpPr>
          <p:spPr bwMode="auto">
            <a:xfrm>
              <a:off x="2449" y="2880"/>
              <a:ext cx="48" cy="48"/>
            </a:xfrm>
            <a:prstGeom prst="ellipse">
              <a:avLst/>
            </a:prstGeom>
            <a:solidFill>
              <a:schemeClr val="accent1"/>
            </a:solidFill>
            <a:ln w="9525">
              <a:solidFill>
                <a:schemeClr val="tx1"/>
              </a:solidFill>
              <a:round/>
              <a:headEnd/>
              <a:tailEnd/>
            </a:ln>
          </p:spPr>
          <p:txBody>
            <a:bodyPr wrap="none" anchor="ctr"/>
            <a:lstStyle/>
            <a:p>
              <a:endParaRPr lang="nb-NO"/>
            </a:p>
          </p:txBody>
        </p:sp>
        <p:sp>
          <p:nvSpPr>
            <p:cNvPr id="66" name="Oval 67"/>
            <p:cNvSpPr>
              <a:spLocks noChangeArrowheads="1"/>
            </p:cNvSpPr>
            <p:nvPr/>
          </p:nvSpPr>
          <p:spPr bwMode="auto">
            <a:xfrm>
              <a:off x="2401" y="2928"/>
              <a:ext cx="48" cy="48"/>
            </a:xfrm>
            <a:prstGeom prst="ellipse">
              <a:avLst/>
            </a:prstGeom>
            <a:solidFill>
              <a:schemeClr val="accent1"/>
            </a:solidFill>
            <a:ln w="9525">
              <a:solidFill>
                <a:schemeClr val="tx1"/>
              </a:solidFill>
              <a:round/>
              <a:headEnd/>
              <a:tailEnd/>
            </a:ln>
          </p:spPr>
          <p:txBody>
            <a:bodyPr wrap="none" anchor="ctr"/>
            <a:lstStyle/>
            <a:p>
              <a:endParaRPr lang="nb-NO"/>
            </a:p>
          </p:txBody>
        </p:sp>
        <p:sp>
          <p:nvSpPr>
            <p:cNvPr id="67" name="Oval 68"/>
            <p:cNvSpPr>
              <a:spLocks noChangeArrowheads="1"/>
            </p:cNvSpPr>
            <p:nvPr/>
          </p:nvSpPr>
          <p:spPr bwMode="auto">
            <a:xfrm>
              <a:off x="2353" y="3024"/>
              <a:ext cx="48" cy="48"/>
            </a:xfrm>
            <a:prstGeom prst="ellipse">
              <a:avLst/>
            </a:prstGeom>
            <a:solidFill>
              <a:schemeClr val="accent1"/>
            </a:solidFill>
            <a:ln w="9525">
              <a:solidFill>
                <a:schemeClr val="tx1"/>
              </a:solidFill>
              <a:round/>
              <a:headEnd/>
              <a:tailEnd/>
            </a:ln>
          </p:spPr>
          <p:txBody>
            <a:bodyPr wrap="none" anchor="ctr"/>
            <a:lstStyle/>
            <a:p>
              <a:endParaRPr lang="nb-NO"/>
            </a:p>
          </p:txBody>
        </p:sp>
        <p:sp>
          <p:nvSpPr>
            <p:cNvPr id="68" name="Oval 69"/>
            <p:cNvSpPr>
              <a:spLocks noChangeArrowheads="1"/>
            </p:cNvSpPr>
            <p:nvPr/>
          </p:nvSpPr>
          <p:spPr bwMode="auto">
            <a:xfrm>
              <a:off x="2353" y="3456"/>
              <a:ext cx="48" cy="48"/>
            </a:xfrm>
            <a:prstGeom prst="ellipse">
              <a:avLst/>
            </a:prstGeom>
            <a:solidFill>
              <a:schemeClr val="accent1"/>
            </a:solidFill>
            <a:ln w="9525">
              <a:solidFill>
                <a:schemeClr val="tx1"/>
              </a:solidFill>
              <a:round/>
              <a:headEnd/>
              <a:tailEnd/>
            </a:ln>
          </p:spPr>
          <p:txBody>
            <a:bodyPr wrap="none" anchor="ctr"/>
            <a:lstStyle/>
            <a:p>
              <a:endParaRPr lang="nb-NO"/>
            </a:p>
          </p:txBody>
        </p:sp>
        <p:sp>
          <p:nvSpPr>
            <p:cNvPr id="69" name="Oval 70"/>
            <p:cNvSpPr>
              <a:spLocks noChangeArrowheads="1"/>
            </p:cNvSpPr>
            <p:nvPr/>
          </p:nvSpPr>
          <p:spPr bwMode="auto">
            <a:xfrm>
              <a:off x="2401" y="3360"/>
              <a:ext cx="48" cy="48"/>
            </a:xfrm>
            <a:prstGeom prst="ellipse">
              <a:avLst/>
            </a:prstGeom>
            <a:solidFill>
              <a:schemeClr val="accent1"/>
            </a:solidFill>
            <a:ln w="9525">
              <a:solidFill>
                <a:schemeClr val="tx1"/>
              </a:solidFill>
              <a:round/>
              <a:headEnd/>
              <a:tailEnd/>
            </a:ln>
          </p:spPr>
          <p:txBody>
            <a:bodyPr wrap="none" anchor="ctr"/>
            <a:lstStyle/>
            <a:p>
              <a:endParaRPr lang="nb-NO"/>
            </a:p>
          </p:txBody>
        </p:sp>
        <p:sp>
          <p:nvSpPr>
            <p:cNvPr id="70" name="Oval 71"/>
            <p:cNvSpPr>
              <a:spLocks noChangeArrowheads="1"/>
            </p:cNvSpPr>
            <p:nvPr/>
          </p:nvSpPr>
          <p:spPr bwMode="auto">
            <a:xfrm>
              <a:off x="2977" y="1440"/>
              <a:ext cx="48" cy="48"/>
            </a:xfrm>
            <a:prstGeom prst="ellipse">
              <a:avLst/>
            </a:prstGeom>
            <a:solidFill>
              <a:schemeClr val="accent1"/>
            </a:solidFill>
            <a:ln w="9525">
              <a:solidFill>
                <a:schemeClr val="tx1"/>
              </a:solidFill>
              <a:round/>
              <a:headEnd/>
              <a:tailEnd/>
            </a:ln>
          </p:spPr>
          <p:txBody>
            <a:bodyPr wrap="none" anchor="ctr"/>
            <a:lstStyle/>
            <a:p>
              <a:endParaRPr lang="nb-NO"/>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z="2800" dirty="0" err="1" smtClean="0"/>
              <a:t>Pathogenesis</a:t>
            </a:r>
            <a:r>
              <a:rPr lang="nb-NO" sz="2800" dirty="0" smtClean="0"/>
              <a:t> </a:t>
            </a:r>
            <a:r>
              <a:rPr lang="nb-NO" sz="2800" dirty="0" err="1" smtClean="0"/>
              <a:t>affected</a:t>
            </a:r>
            <a:r>
              <a:rPr lang="nb-NO" sz="2800" dirty="0" smtClean="0"/>
              <a:t> by </a:t>
            </a:r>
            <a:r>
              <a:rPr lang="nb-NO" sz="2800" dirty="0" err="1" smtClean="0"/>
              <a:t>systemic</a:t>
            </a:r>
            <a:r>
              <a:rPr lang="nb-NO" sz="2800" dirty="0" smtClean="0"/>
              <a:t> </a:t>
            </a:r>
            <a:r>
              <a:rPr lang="nb-NO" sz="2800" dirty="0" err="1" smtClean="0"/>
              <a:t>conditions</a:t>
            </a:r>
            <a:r>
              <a:rPr lang="nb-NO" sz="2800" dirty="0" smtClean="0"/>
              <a:t>?</a:t>
            </a:r>
            <a:r>
              <a:rPr lang="nb-NO" sz="1800" dirty="0" smtClean="0"/>
              <a:t/>
            </a:r>
            <a:br>
              <a:rPr lang="nb-NO" sz="1800" dirty="0" smtClean="0"/>
            </a:br>
            <a:r>
              <a:rPr lang="nb-NO" sz="2000" dirty="0" err="1" smtClean="0"/>
              <a:t>Necrotizing</a:t>
            </a:r>
            <a:r>
              <a:rPr lang="nb-NO" sz="2000" dirty="0" smtClean="0"/>
              <a:t> </a:t>
            </a:r>
            <a:r>
              <a:rPr lang="nb-NO" sz="2000" dirty="0" err="1" smtClean="0"/>
              <a:t>Fasciitis</a:t>
            </a:r>
            <a:r>
              <a:rPr lang="nb-NO" sz="2000" dirty="0" smtClean="0"/>
              <a:t> </a:t>
            </a:r>
            <a:r>
              <a:rPr lang="nb-NO" sz="2000" dirty="0" err="1" smtClean="0"/>
              <a:t>of</a:t>
            </a:r>
            <a:r>
              <a:rPr lang="nb-NO" sz="2000" dirty="0" smtClean="0"/>
              <a:t> </a:t>
            </a:r>
            <a:r>
              <a:rPr lang="nb-NO" sz="2000" dirty="0" err="1" smtClean="0"/>
              <a:t>Cervical</a:t>
            </a:r>
            <a:r>
              <a:rPr lang="nb-NO" sz="2000" dirty="0" smtClean="0"/>
              <a:t> Region in AIDS. </a:t>
            </a:r>
            <a:r>
              <a:rPr lang="nb-NO" sz="1800" dirty="0" smtClean="0"/>
              <a:t/>
            </a:r>
            <a:br>
              <a:rPr lang="nb-NO" sz="1800" dirty="0" smtClean="0"/>
            </a:br>
            <a:r>
              <a:rPr lang="nb-NO" sz="1800" dirty="0" smtClean="0"/>
              <a:t> M.M. </a:t>
            </a:r>
            <a:r>
              <a:rPr lang="nb-NO" sz="1800" dirty="0" err="1" smtClean="0"/>
              <a:t>Chidzonga</a:t>
            </a:r>
            <a:r>
              <a:rPr lang="nb-NO" sz="1800" dirty="0" smtClean="0"/>
              <a:t>. J Oral </a:t>
            </a:r>
            <a:r>
              <a:rPr lang="nb-NO" sz="1800" dirty="0" err="1" smtClean="0"/>
              <a:t>Maxillofac</a:t>
            </a:r>
            <a:r>
              <a:rPr lang="nb-NO" sz="1800" dirty="0" smtClean="0"/>
              <a:t> </a:t>
            </a:r>
            <a:r>
              <a:rPr lang="nb-NO" sz="1800" dirty="0" err="1" smtClean="0"/>
              <a:t>Surg</a:t>
            </a:r>
            <a:r>
              <a:rPr lang="nb-NO" sz="1800" dirty="0" smtClean="0"/>
              <a:t> 2005. </a:t>
            </a:r>
            <a:endParaRPr lang="nb-NO" sz="1800" dirty="0"/>
          </a:p>
        </p:txBody>
      </p:sp>
      <p:sp>
        <p:nvSpPr>
          <p:cNvPr id="3" name="Content Placeholder 2"/>
          <p:cNvSpPr>
            <a:spLocks noGrp="1"/>
          </p:cNvSpPr>
          <p:nvPr>
            <p:ph idx="1"/>
          </p:nvPr>
        </p:nvSpPr>
        <p:spPr/>
        <p:txBody>
          <a:bodyPr/>
          <a:lstStyle/>
          <a:p>
            <a:r>
              <a:rPr lang="nb-NO" sz="2000" dirty="0" smtClean="0"/>
              <a:t> </a:t>
            </a:r>
            <a:r>
              <a:rPr lang="nb-NO" sz="2000" dirty="0" err="1" smtClean="0"/>
              <a:t>Appearance</a:t>
            </a:r>
            <a:r>
              <a:rPr lang="nb-NO" sz="2000" dirty="0" smtClean="0"/>
              <a:t> </a:t>
            </a:r>
            <a:r>
              <a:rPr lang="nb-NO" sz="2000" dirty="0" err="1" smtClean="0"/>
              <a:t>after</a:t>
            </a:r>
            <a:r>
              <a:rPr lang="nb-NO" sz="2000" dirty="0" smtClean="0"/>
              <a:t> total </a:t>
            </a:r>
            <a:r>
              <a:rPr lang="nb-NO" sz="2000" dirty="0" err="1" smtClean="0"/>
              <a:t>debridement</a:t>
            </a:r>
            <a:r>
              <a:rPr lang="nb-NO" sz="2000" dirty="0" smtClean="0"/>
              <a:t>.</a:t>
            </a:r>
          </a:p>
          <a:p>
            <a:endParaRPr lang="nb-NO" dirty="0" smtClean="0"/>
          </a:p>
          <a:p>
            <a:endParaRPr lang="nb-NO" dirty="0" smtClean="0"/>
          </a:p>
          <a:p>
            <a:endParaRPr lang="nb-NO" dirty="0" smtClean="0"/>
          </a:p>
          <a:p>
            <a:endParaRPr lang="nb-NO" dirty="0" smtClean="0"/>
          </a:p>
          <a:p>
            <a:endParaRPr lang="nb-NO" dirty="0" smtClean="0"/>
          </a:p>
          <a:p>
            <a:endParaRPr lang="nb-NO" dirty="0" smtClean="0"/>
          </a:p>
          <a:p>
            <a:r>
              <a:rPr lang="nb-NO" sz="2000" dirty="0" err="1" smtClean="0"/>
              <a:t>Generally</a:t>
            </a:r>
            <a:r>
              <a:rPr lang="nb-NO" sz="2000" dirty="0" smtClean="0"/>
              <a:t>, </a:t>
            </a:r>
            <a:r>
              <a:rPr lang="nb-NO" sz="2000" dirty="0" err="1" smtClean="0"/>
              <a:t>there</a:t>
            </a:r>
            <a:r>
              <a:rPr lang="nb-NO" sz="2000" dirty="0" smtClean="0"/>
              <a:t> </a:t>
            </a:r>
            <a:r>
              <a:rPr lang="nb-NO" sz="2000" dirty="0" err="1" smtClean="0"/>
              <a:t>are</a:t>
            </a:r>
            <a:r>
              <a:rPr lang="nb-NO" sz="2000" dirty="0" smtClean="0"/>
              <a:t> </a:t>
            </a:r>
            <a:r>
              <a:rPr lang="nb-NO" sz="2000" dirty="0" err="1" smtClean="0"/>
              <a:t>no</a:t>
            </a:r>
            <a:r>
              <a:rPr lang="nb-NO" sz="2000" dirty="0" smtClean="0"/>
              <a:t> </a:t>
            </a:r>
            <a:r>
              <a:rPr lang="nb-NO" sz="2000" dirty="0" err="1" smtClean="0"/>
              <a:t>clinical</a:t>
            </a:r>
            <a:r>
              <a:rPr lang="nb-NO" sz="2000" dirty="0" smtClean="0"/>
              <a:t> </a:t>
            </a:r>
            <a:r>
              <a:rPr lang="nb-NO" sz="2000" dirty="0" err="1" smtClean="0"/>
              <a:t>differences</a:t>
            </a:r>
            <a:r>
              <a:rPr lang="nb-NO" sz="2000" dirty="0" smtClean="0"/>
              <a:t> in </a:t>
            </a:r>
            <a:r>
              <a:rPr lang="nb-NO" sz="2000" dirty="0" err="1" smtClean="0"/>
              <a:t>response</a:t>
            </a:r>
            <a:r>
              <a:rPr lang="nb-NO" sz="2000" dirty="0" smtClean="0"/>
              <a:t> to </a:t>
            </a:r>
            <a:r>
              <a:rPr lang="nb-NO" sz="2000" dirty="0" err="1" smtClean="0"/>
              <a:t>treatment</a:t>
            </a:r>
            <a:r>
              <a:rPr lang="nb-NO" sz="2000" dirty="0" smtClean="0"/>
              <a:t> in </a:t>
            </a:r>
            <a:r>
              <a:rPr lang="nb-NO" sz="2000" dirty="0" err="1" smtClean="0"/>
              <a:t>immunosuppressed</a:t>
            </a:r>
            <a:r>
              <a:rPr lang="nb-NO" sz="2000" dirty="0" smtClean="0"/>
              <a:t> </a:t>
            </a:r>
            <a:r>
              <a:rPr lang="nb-NO" sz="2000" dirty="0" err="1" smtClean="0"/>
              <a:t>patients</a:t>
            </a:r>
            <a:endParaRPr lang="nb-NO" sz="2000" dirty="0"/>
          </a:p>
        </p:txBody>
      </p:sp>
      <p:sp>
        <p:nvSpPr>
          <p:cNvPr id="78849"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nb-NO" sz="600" b="0" i="0" u="none" strike="noStrike" cap="none" normalizeH="0" baseline="0" smtClean="0">
                <a:ln>
                  <a:noFill/>
                </a:ln>
                <a:solidFill>
                  <a:schemeClr val="tx1"/>
                </a:solidFill>
                <a:effectLst/>
                <a:latin typeface="Arial" pitchFamily="34" charset="0"/>
                <a:cs typeface="Arial" pitchFamily="34" charset="0"/>
              </a:rPr>
              <a:t/>
            </a:r>
            <a:br>
              <a:rPr kumimoji="0" lang="nb-NO" sz="600" b="0" i="0" u="none" strike="noStrike" cap="none" normalizeH="0" baseline="0" smtClean="0">
                <a:ln>
                  <a:noFill/>
                </a:ln>
                <a:solidFill>
                  <a:schemeClr val="tx1"/>
                </a:solidFill>
                <a:effectLst/>
                <a:latin typeface="Arial" pitchFamily="34" charset="0"/>
                <a:cs typeface="Arial" pitchFamily="34" charset="0"/>
              </a:rPr>
            </a:br>
            <a:r>
              <a:rPr kumimoji="0" lang="nb-NO" sz="600" b="0" i="0" u="none" strike="noStrike" cap="none" normalizeH="0" baseline="0" smtClean="0">
                <a:ln>
                  <a:noFill/>
                </a:ln>
                <a:solidFill>
                  <a:schemeClr val="tx1"/>
                </a:solidFill>
                <a:effectLst/>
                <a:latin typeface="Arial" pitchFamily="34" charset="0"/>
                <a:cs typeface="Arial" pitchFamily="34" charset="0"/>
              </a:rPr>
              <a:t>  </a:t>
            </a:r>
            <a:r>
              <a:rPr kumimoji="0" lang="nb-NO" sz="13900" b="0" i="0" u="none" strike="noStrike" cap="none" normalizeH="0" baseline="0" smtClean="0">
                <a:ln>
                  <a:noFill/>
                </a:ln>
                <a:solidFill>
                  <a:schemeClr val="tx1"/>
                </a:solidFill>
                <a:effectLst/>
                <a:latin typeface="Arial" pitchFamily="34" charset="0"/>
                <a:cs typeface="Arial" pitchFamily="34" charset="0"/>
              </a:rPr>
              <a:t/>
            </a:r>
            <a:br>
              <a:rPr kumimoji="0" lang="nb-NO" sz="13900" b="0" i="0" u="none" strike="noStrike" cap="none" normalizeH="0" baseline="0" smtClean="0">
                <a:ln>
                  <a:noFill/>
                </a:ln>
                <a:solidFill>
                  <a:schemeClr val="tx1"/>
                </a:solidFill>
                <a:effectLst/>
                <a:latin typeface="Arial" pitchFamily="34" charset="0"/>
                <a:cs typeface="Arial" pitchFamily="34" charset="0"/>
              </a:rPr>
            </a:br>
            <a:r>
              <a:rPr kumimoji="0" lang="nb-NO" sz="600" b="0" i="0" u="none" strike="noStrike" cap="none" normalizeH="0" baseline="0" smtClean="0">
                <a:ln>
                  <a:noFill/>
                </a:ln>
                <a:solidFill>
                  <a:schemeClr val="tx1"/>
                </a:solidFill>
                <a:effectLst/>
                <a:latin typeface="Arial" pitchFamily="34" charset="0"/>
                <a:cs typeface="Arial" pitchFamily="34" charset="0"/>
              </a:rPr>
              <a:t/>
            </a:r>
            <a:br>
              <a:rPr kumimoji="0" lang="nb-NO" sz="600" b="0" i="0" u="none" strike="noStrike" cap="none" normalizeH="0" baseline="0" smtClean="0">
                <a:ln>
                  <a:noFill/>
                </a:ln>
                <a:solidFill>
                  <a:schemeClr val="tx1"/>
                </a:solidFill>
                <a:effectLst/>
                <a:latin typeface="Arial" pitchFamily="34" charset="0"/>
                <a:cs typeface="Arial" pitchFamily="34" charset="0"/>
              </a:rPr>
            </a:br>
            <a:r>
              <a:rPr kumimoji="0" lang="nb-NO" sz="600" b="0" i="0" u="none" strike="noStrike" cap="none" normalizeH="0" baseline="0" smtClean="0">
                <a:ln>
                  <a:noFill/>
                </a:ln>
                <a:solidFill>
                  <a:schemeClr val="tx1"/>
                </a:solidFill>
                <a:effectLst/>
                <a:latin typeface="Arial" pitchFamily="34" charset="0"/>
                <a:cs typeface="Arial" pitchFamily="34" charset="0"/>
              </a:rPr>
              <a:t>FIGURE 2. Appearance after total debridement.M.M. Chidzonga. Necrotizing Fasciitis of Cervical Region in AIDS. J Oral Maxillofac Surg 2005. </a:t>
            </a:r>
            <a:br>
              <a:rPr kumimoji="0" lang="nb-NO" sz="600" b="0" i="0" u="none" strike="noStrike" cap="none" normalizeH="0" baseline="0" smtClean="0">
                <a:ln>
                  <a:noFill/>
                </a:ln>
                <a:solidFill>
                  <a:schemeClr val="tx1"/>
                </a:solidFill>
                <a:effectLst/>
                <a:latin typeface="Arial" pitchFamily="34" charset="0"/>
                <a:cs typeface="Arial" pitchFamily="34" charset="0"/>
              </a:rPr>
            </a:br>
            <a:endParaRPr kumimoji="0" lang="nb-NO" sz="600" b="0" i="0" u="none" strike="noStrike" cap="none" normalizeH="0" baseline="0" smtClean="0">
              <a:ln>
                <a:noFill/>
              </a:ln>
              <a:solidFill>
                <a:schemeClr val="tx1"/>
              </a:solidFill>
              <a:effectLst/>
              <a:latin typeface="Arial" pitchFamily="34" charset="0"/>
              <a:cs typeface="Arial" pitchFamily="34" charset="0"/>
            </a:endParaRPr>
          </a:p>
        </p:txBody>
      </p:sp>
      <p:pic>
        <p:nvPicPr>
          <p:cNvPr id="78850" name="Picture 2" descr="Image"/>
          <p:cNvPicPr>
            <a:picLocks noChangeAspect="1" noChangeArrowheads="1"/>
          </p:cNvPicPr>
          <p:nvPr/>
        </p:nvPicPr>
        <p:blipFill>
          <a:blip r:embed="rId2" cstate="print"/>
          <a:srcRect/>
          <a:stretch>
            <a:fillRect/>
          </a:stretch>
        </p:blipFill>
        <p:spPr bwMode="auto">
          <a:xfrm>
            <a:off x="2477876" y="2276872"/>
            <a:ext cx="4633852" cy="3024336"/>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1143000"/>
          </a:xfrm>
        </p:spPr>
        <p:txBody>
          <a:bodyPr/>
          <a:lstStyle/>
          <a:p>
            <a:r>
              <a:rPr lang="nb-NO" sz="3200" dirty="0" err="1" smtClean="0"/>
              <a:t>High</a:t>
            </a:r>
            <a:r>
              <a:rPr lang="nb-NO" sz="3200" dirty="0" smtClean="0"/>
              <a:t> </a:t>
            </a:r>
            <a:r>
              <a:rPr lang="nb-NO" sz="3200" dirty="0" err="1" smtClean="0"/>
              <a:t>prevalence</a:t>
            </a:r>
            <a:r>
              <a:rPr lang="nb-NO" sz="3200" dirty="0" smtClean="0"/>
              <a:t> </a:t>
            </a:r>
            <a:r>
              <a:rPr lang="nb-NO" sz="3200" dirty="0" err="1" smtClean="0"/>
              <a:t>of</a:t>
            </a:r>
            <a:r>
              <a:rPr lang="nb-NO" sz="3200" dirty="0" smtClean="0"/>
              <a:t> </a:t>
            </a:r>
            <a:r>
              <a:rPr lang="nb-NO" sz="3200" dirty="0" err="1" smtClean="0"/>
              <a:t>apical</a:t>
            </a:r>
            <a:r>
              <a:rPr lang="nb-NO" sz="3200" dirty="0" smtClean="0"/>
              <a:t> </a:t>
            </a:r>
            <a:r>
              <a:rPr lang="nb-NO" sz="3200" dirty="0" err="1" smtClean="0"/>
              <a:t>periodontitis</a:t>
            </a:r>
            <a:r>
              <a:rPr lang="nb-NO" sz="3200" dirty="0" smtClean="0"/>
              <a:t> </a:t>
            </a:r>
            <a:r>
              <a:rPr lang="nb-NO" sz="3200" dirty="0" err="1" smtClean="0"/>
              <a:t>amongst</a:t>
            </a:r>
            <a:r>
              <a:rPr lang="nb-NO" sz="3200" dirty="0" smtClean="0"/>
              <a:t> type 2 </a:t>
            </a:r>
            <a:r>
              <a:rPr lang="nb-NO" sz="3200" dirty="0" err="1" smtClean="0"/>
              <a:t>diabetic</a:t>
            </a:r>
            <a:r>
              <a:rPr lang="nb-NO" sz="3200" dirty="0" smtClean="0"/>
              <a:t> </a:t>
            </a:r>
            <a:r>
              <a:rPr lang="nb-NO" sz="3200" dirty="0" err="1" smtClean="0"/>
              <a:t>patients</a:t>
            </a:r>
            <a:r>
              <a:rPr lang="nb-NO" sz="3200" dirty="0" smtClean="0"/>
              <a:t>.</a:t>
            </a:r>
            <a:r>
              <a:rPr lang="nb-NO" sz="1400" dirty="0" smtClean="0"/>
              <a:t/>
            </a:r>
            <a:br>
              <a:rPr lang="nb-NO" sz="1400" dirty="0" smtClean="0"/>
            </a:br>
            <a:r>
              <a:rPr lang="nb-NO" sz="1400" dirty="0" err="1" smtClean="0"/>
              <a:t>Segura-Egea</a:t>
            </a:r>
            <a:r>
              <a:rPr lang="nb-NO" sz="1400" dirty="0" smtClean="0"/>
              <a:t> JJ, </a:t>
            </a:r>
            <a:r>
              <a:rPr lang="nb-NO" sz="1400" dirty="0" err="1" smtClean="0"/>
              <a:t>Jiménez-Pinzón</a:t>
            </a:r>
            <a:r>
              <a:rPr lang="nb-NO" sz="1400" dirty="0" smtClean="0"/>
              <a:t> A, </a:t>
            </a:r>
            <a:r>
              <a:rPr lang="nb-NO" sz="1400" dirty="0" err="1" smtClean="0"/>
              <a:t>Ríos-Santos</a:t>
            </a:r>
            <a:r>
              <a:rPr lang="nb-NO" sz="1400" dirty="0" smtClean="0"/>
              <a:t> JV, </a:t>
            </a:r>
            <a:r>
              <a:rPr lang="nb-NO" sz="1400" dirty="0" err="1" smtClean="0"/>
              <a:t>Velasco-Ortega</a:t>
            </a:r>
            <a:r>
              <a:rPr lang="nb-NO" sz="1400" dirty="0" smtClean="0"/>
              <a:t> E, </a:t>
            </a:r>
            <a:r>
              <a:rPr lang="nb-NO" sz="1400" dirty="0" err="1" smtClean="0"/>
              <a:t>Cisneros-Cabello</a:t>
            </a:r>
            <a:r>
              <a:rPr lang="nb-NO" sz="1400" dirty="0" smtClean="0"/>
              <a:t> R, </a:t>
            </a:r>
            <a:r>
              <a:rPr lang="nb-NO" sz="1400" dirty="0" err="1" smtClean="0"/>
              <a:t>Poyato-Ferrera</a:t>
            </a:r>
            <a:r>
              <a:rPr lang="nb-NO" sz="1400" dirty="0" smtClean="0"/>
              <a:t> M.</a:t>
            </a:r>
            <a:br>
              <a:rPr lang="nb-NO" sz="1400" dirty="0" smtClean="0"/>
            </a:br>
            <a:r>
              <a:rPr lang="nb-NO" sz="1400" dirty="0" err="1" smtClean="0"/>
              <a:t>Int</a:t>
            </a:r>
            <a:r>
              <a:rPr lang="nb-NO" sz="1400" dirty="0" smtClean="0"/>
              <a:t> </a:t>
            </a:r>
            <a:r>
              <a:rPr lang="nb-NO" sz="1400" dirty="0" err="1" smtClean="0"/>
              <a:t>Endod</a:t>
            </a:r>
            <a:r>
              <a:rPr lang="nb-NO" sz="1400" dirty="0" smtClean="0"/>
              <a:t> J. 2005 Aug;38(8):564-9.</a:t>
            </a:r>
            <a:endParaRPr lang="nb-NO" sz="1400" dirty="0"/>
          </a:p>
        </p:txBody>
      </p:sp>
      <p:graphicFrame>
        <p:nvGraphicFramePr>
          <p:cNvPr id="4" name="Content Placeholder 3"/>
          <p:cNvGraphicFramePr>
            <a:graphicFrameLocks noGrp="1"/>
          </p:cNvGraphicFramePr>
          <p:nvPr>
            <p:ph idx="1"/>
          </p:nvPr>
        </p:nvGraphicFramePr>
        <p:xfrm>
          <a:off x="457200" y="1999381"/>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Curved Down Arrow 4"/>
          <p:cNvSpPr/>
          <p:nvPr/>
        </p:nvSpPr>
        <p:spPr>
          <a:xfrm rot="12722640" flipV="1">
            <a:off x="2012281" y="2396275"/>
            <a:ext cx="2016224" cy="727646"/>
          </a:xfrm>
          <a:prstGeom prst="curved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nb-NO" dirty="0" err="1" smtClean="0"/>
              <a:t>Pathogenesis</a:t>
            </a:r>
            <a:endParaRPr lang="nb-NO" dirty="0"/>
          </a:p>
        </p:txBody>
      </p:sp>
      <p:sp>
        <p:nvSpPr>
          <p:cNvPr id="3" name="Content Placeholder 2"/>
          <p:cNvSpPr>
            <a:spLocks noGrp="1"/>
          </p:cNvSpPr>
          <p:nvPr>
            <p:ph idx="1"/>
          </p:nvPr>
        </p:nvSpPr>
        <p:spPr>
          <a:xfrm>
            <a:off x="457200" y="1442194"/>
            <a:ext cx="8229600" cy="4525963"/>
          </a:xfrm>
        </p:spPr>
        <p:txBody>
          <a:bodyPr/>
          <a:lstStyle/>
          <a:p>
            <a:pPr>
              <a:spcAft>
                <a:spcPts val="600"/>
              </a:spcAft>
            </a:pPr>
            <a:r>
              <a:rPr lang="nb-NO" sz="2800" dirty="0" smtClean="0"/>
              <a:t>Research </a:t>
            </a:r>
            <a:r>
              <a:rPr lang="nb-NO" sz="2800" dirty="0" err="1" smtClean="0"/>
              <a:t>on</a:t>
            </a:r>
            <a:r>
              <a:rPr lang="nb-NO" sz="2800" dirty="0" smtClean="0"/>
              <a:t> </a:t>
            </a:r>
            <a:r>
              <a:rPr lang="nb-NO" sz="2800" dirty="0" err="1" smtClean="0"/>
              <a:t>the</a:t>
            </a:r>
            <a:r>
              <a:rPr lang="nb-NO" sz="2800" dirty="0" smtClean="0"/>
              <a:t> </a:t>
            </a:r>
            <a:r>
              <a:rPr lang="nb-NO" sz="2800" dirty="0" err="1" smtClean="0"/>
              <a:t>pathogenesis</a:t>
            </a:r>
            <a:r>
              <a:rPr lang="nb-NO" sz="2800" dirty="0" smtClean="0"/>
              <a:t> from </a:t>
            </a:r>
            <a:r>
              <a:rPr lang="nb-NO" sz="2800" dirty="0" err="1" smtClean="0"/>
              <a:t>dentin</a:t>
            </a:r>
            <a:r>
              <a:rPr lang="nb-NO" sz="2800" dirty="0" smtClean="0"/>
              <a:t> </a:t>
            </a:r>
            <a:r>
              <a:rPr lang="nb-NO" sz="2800" dirty="0" err="1" smtClean="0"/>
              <a:t>infection</a:t>
            </a:r>
            <a:r>
              <a:rPr lang="nb-NO" sz="2800" dirty="0" smtClean="0"/>
              <a:t> to </a:t>
            </a:r>
            <a:r>
              <a:rPr lang="nb-NO" sz="2800" dirty="0" err="1" smtClean="0"/>
              <a:t>pulpitis</a:t>
            </a:r>
            <a:r>
              <a:rPr lang="nb-NO" sz="2800" dirty="0" smtClean="0"/>
              <a:t> to </a:t>
            </a:r>
            <a:r>
              <a:rPr lang="nb-NO" sz="2800" dirty="0" err="1" smtClean="0"/>
              <a:t>pulpal</a:t>
            </a:r>
            <a:r>
              <a:rPr lang="nb-NO" sz="2800" dirty="0" smtClean="0"/>
              <a:t> </a:t>
            </a:r>
            <a:r>
              <a:rPr lang="nb-NO" sz="2800" dirty="0" err="1" smtClean="0"/>
              <a:t>disintegration</a:t>
            </a:r>
            <a:r>
              <a:rPr lang="nb-NO" sz="2800" dirty="0" smtClean="0"/>
              <a:t> to </a:t>
            </a:r>
            <a:r>
              <a:rPr lang="nb-NO" sz="2800" dirty="0" err="1" smtClean="0"/>
              <a:t>periapical</a:t>
            </a:r>
            <a:r>
              <a:rPr lang="nb-NO" sz="2800" dirty="0" smtClean="0"/>
              <a:t> </a:t>
            </a:r>
            <a:r>
              <a:rPr lang="nb-NO" sz="2800" dirty="0" err="1" smtClean="0"/>
              <a:t>inflammation</a:t>
            </a:r>
            <a:r>
              <a:rPr lang="nb-NO" sz="2800" dirty="0" smtClean="0"/>
              <a:t> and bone </a:t>
            </a:r>
            <a:r>
              <a:rPr lang="nb-NO" sz="2800" dirty="0" err="1" smtClean="0"/>
              <a:t>resorption</a:t>
            </a:r>
            <a:r>
              <a:rPr lang="nb-NO" sz="2800" dirty="0" smtClean="0"/>
              <a:t> reveals an </a:t>
            </a:r>
            <a:r>
              <a:rPr lang="nb-NO" sz="2800" dirty="0" err="1" smtClean="0"/>
              <a:t>increasing</a:t>
            </a:r>
            <a:r>
              <a:rPr lang="nb-NO" sz="2800" dirty="0" smtClean="0"/>
              <a:t> </a:t>
            </a:r>
            <a:r>
              <a:rPr lang="nb-NO" sz="2800" dirty="0" err="1" smtClean="0"/>
              <a:t>amount</a:t>
            </a:r>
            <a:r>
              <a:rPr lang="nb-NO" sz="2800" dirty="0" smtClean="0"/>
              <a:t> </a:t>
            </a:r>
            <a:r>
              <a:rPr lang="nb-NO" sz="2800" dirty="0" err="1" smtClean="0"/>
              <a:t>of</a:t>
            </a:r>
            <a:r>
              <a:rPr lang="nb-NO" sz="2800" dirty="0" smtClean="0"/>
              <a:t> </a:t>
            </a:r>
            <a:r>
              <a:rPr lang="nb-NO" sz="2800" dirty="0" err="1" smtClean="0"/>
              <a:t>cytokines</a:t>
            </a:r>
            <a:r>
              <a:rPr lang="nb-NO" sz="2800" dirty="0" smtClean="0"/>
              <a:t> </a:t>
            </a:r>
            <a:r>
              <a:rPr lang="nb-NO" sz="2800" dirty="0" err="1" smtClean="0"/>
              <a:t>potentially</a:t>
            </a:r>
            <a:r>
              <a:rPr lang="nb-NO" sz="2800" dirty="0" smtClean="0"/>
              <a:t> susceptible to </a:t>
            </a:r>
            <a:r>
              <a:rPr lang="nb-NO" sz="2800" dirty="0" err="1" smtClean="0"/>
              <a:t>pharmaceutical</a:t>
            </a:r>
            <a:r>
              <a:rPr lang="nb-NO" sz="2800" dirty="0" smtClean="0"/>
              <a:t> </a:t>
            </a:r>
            <a:r>
              <a:rPr lang="nb-NO" sz="2800" dirty="0" err="1" smtClean="0"/>
              <a:t>regulation</a:t>
            </a:r>
            <a:endParaRPr lang="nb-NO" sz="2800" dirty="0" smtClean="0"/>
          </a:p>
          <a:p>
            <a:pPr>
              <a:spcAft>
                <a:spcPts val="600"/>
              </a:spcAft>
            </a:pPr>
            <a:r>
              <a:rPr lang="nb-NO" sz="2800" dirty="0" smtClean="0"/>
              <a:t>Diabetes is a prime </a:t>
            </a:r>
            <a:r>
              <a:rPr lang="nb-NO" sz="2800" dirty="0" err="1" smtClean="0"/>
              <a:t>example</a:t>
            </a:r>
            <a:r>
              <a:rPr lang="nb-NO" sz="2800" dirty="0" smtClean="0"/>
              <a:t> </a:t>
            </a:r>
            <a:r>
              <a:rPr lang="nb-NO" sz="2800" dirty="0" err="1" smtClean="0"/>
              <a:t>of</a:t>
            </a:r>
            <a:r>
              <a:rPr lang="nb-NO" sz="2800" dirty="0" smtClean="0"/>
              <a:t> </a:t>
            </a:r>
            <a:r>
              <a:rPr lang="nb-NO" sz="2800" dirty="0" err="1" smtClean="0"/>
              <a:t>the</a:t>
            </a:r>
            <a:r>
              <a:rPr lang="nb-NO" sz="2800" dirty="0" smtClean="0"/>
              <a:t> </a:t>
            </a:r>
            <a:r>
              <a:rPr lang="nb-NO" sz="2800" dirty="0" err="1" smtClean="0"/>
              <a:t>modification</a:t>
            </a:r>
            <a:r>
              <a:rPr lang="nb-NO" sz="2800" dirty="0" smtClean="0"/>
              <a:t> </a:t>
            </a:r>
            <a:r>
              <a:rPr lang="nb-NO" sz="2800" dirty="0" err="1" smtClean="0"/>
              <a:t>of</a:t>
            </a:r>
            <a:r>
              <a:rPr lang="nb-NO" sz="2800" dirty="0" smtClean="0"/>
              <a:t> </a:t>
            </a:r>
            <a:r>
              <a:rPr lang="nb-NO" sz="2800" dirty="0" err="1" smtClean="0"/>
              <a:t>pathogenic</a:t>
            </a:r>
            <a:r>
              <a:rPr lang="nb-NO" sz="2800" dirty="0" smtClean="0"/>
              <a:t> </a:t>
            </a:r>
            <a:r>
              <a:rPr lang="nb-NO" sz="2800" dirty="0" err="1" smtClean="0"/>
              <a:t>processes</a:t>
            </a:r>
            <a:r>
              <a:rPr lang="nb-NO" sz="2800" dirty="0" smtClean="0"/>
              <a:t> by </a:t>
            </a:r>
            <a:r>
              <a:rPr lang="nb-NO" sz="2800" dirty="0" err="1" smtClean="0"/>
              <a:t>geno-</a:t>
            </a:r>
            <a:r>
              <a:rPr lang="nb-NO" sz="2800" dirty="0" smtClean="0"/>
              <a:t> or </a:t>
            </a:r>
            <a:r>
              <a:rPr lang="nb-NO" sz="2800" dirty="0" err="1" smtClean="0"/>
              <a:t>phenotypic</a:t>
            </a:r>
            <a:r>
              <a:rPr lang="nb-NO" sz="2800" dirty="0" smtClean="0"/>
              <a:t> </a:t>
            </a:r>
            <a:r>
              <a:rPr lang="nb-NO" sz="2800" dirty="0" err="1" smtClean="0"/>
              <a:t>variations</a:t>
            </a:r>
            <a:r>
              <a:rPr lang="nb-NO" sz="2800" dirty="0" smtClean="0"/>
              <a:t> in </a:t>
            </a:r>
            <a:r>
              <a:rPr lang="nb-NO" sz="2800" dirty="0" err="1" smtClean="0"/>
              <a:t>protective</a:t>
            </a:r>
            <a:r>
              <a:rPr lang="nb-NO" sz="2800" dirty="0" smtClean="0"/>
              <a:t> </a:t>
            </a:r>
            <a:r>
              <a:rPr lang="nb-NO" sz="2800" dirty="0" err="1" smtClean="0"/>
              <a:t>mechanisms</a:t>
            </a:r>
            <a:r>
              <a:rPr lang="nb-NO" sz="2800" dirty="0" smtClean="0"/>
              <a:t> for </a:t>
            </a:r>
            <a:r>
              <a:rPr lang="nb-NO" sz="2800" dirty="0" err="1" smtClean="0"/>
              <a:t>infection</a:t>
            </a:r>
            <a:r>
              <a:rPr lang="nb-NO" sz="2800" dirty="0" smtClean="0"/>
              <a:t> </a:t>
            </a:r>
            <a:r>
              <a:rPr lang="nb-NO" sz="2800" dirty="0" err="1" smtClean="0"/>
              <a:t>defenses</a:t>
            </a:r>
            <a:r>
              <a:rPr lang="nb-NO" sz="2800" dirty="0" smtClean="0"/>
              <a:t>: </a:t>
            </a:r>
            <a:r>
              <a:rPr lang="nb-NO" sz="2800" dirty="0" err="1" smtClean="0"/>
              <a:t>generally</a:t>
            </a:r>
            <a:r>
              <a:rPr lang="nb-NO" sz="2800" dirty="0" smtClean="0"/>
              <a:t>, </a:t>
            </a:r>
            <a:r>
              <a:rPr lang="nb-NO" sz="2800" dirty="0" err="1" smtClean="0"/>
              <a:t>this</a:t>
            </a:r>
            <a:r>
              <a:rPr lang="nb-NO" sz="2800" dirty="0" smtClean="0"/>
              <a:t> is </a:t>
            </a:r>
            <a:r>
              <a:rPr lang="nb-NO" sz="2800" dirty="0" err="1" smtClean="0"/>
              <a:t>the</a:t>
            </a:r>
            <a:r>
              <a:rPr lang="nb-NO" sz="2800" dirty="0" smtClean="0"/>
              <a:t> </a:t>
            </a:r>
            <a:r>
              <a:rPr lang="nb-NO" sz="2800" dirty="0" err="1" smtClean="0"/>
              <a:t>only</a:t>
            </a:r>
            <a:r>
              <a:rPr lang="nb-NO" sz="2800" dirty="0" smtClean="0"/>
              <a:t> </a:t>
            </a:r>
            <a:r>
              <a:rPr lang="nb-NO" sz="2800" dirty="0" err="1" smtClean="0"/>
              <a:t>disease</a:t>
            </a:r>
            <a:r>
              <a:rPr lang="nb-NO" sz="2800" dirty="0" smtClean="0"/>
              <a:t> for </a:t>
            </a:r>
            <a:r>
              <a:rPr lang="nb-NO" sz="2800" dirty="0" err="1" smtClean="0"/>
              <a:t>which</a:t>
            </a:r>
            <a:r>
              <a:rPr lang="nb-NO" sz="2800" dirty="0" smtClean="0"/>
              <a:t> an </a:t>
            </a:r>
            <a:r>
              <a:rPr lang="nb-NO" sz="2800" dirty="0" err="1" smtClean="0"/>
              <a:t>association</a:t>
            </a:r>
            <a:r>
              <a:rPr lang="nb-NO" sz="2800" dirty="0" smtClean="0"/>
              <a:t> </a:t>
            </a:r>
            <a:r>
              <a:rPr lang="nb-NO" sz="2800" dirty="0" err="1" smtClean="0"/>
              <a:t>with</a:t>
            </a:r>
            <a:r>
              <a:rPr lang="nb-NO" sz="2800" dirty="0" smtClean="0"/>
              <a:t> </a:t>
            </a:r>
            <a:r>
              <a:rPr lang="nb-NO" sz="2800" dirty="0" err="1" smtClean="0"/>
              <a:t>increased</a:t>
            </a:r>
            <a:r>
              <a:rPr lang="nb-NO" sz="2800" dirty="0" smtClean="0"/>
              <a:t> </a:t>
            </a:r>
            <a:r>
              <a:rPr lang="nb-NO" sz="2800" dirty="0" err="1" smtClean="0"/>
              <a:t>prevalence</a:t>
            </a:r>
            <a:r>
              <a:rPr lang="nb-NO" sz="2800" dirty="0" smtClean="0"/>
              <a:t> </a:t>
            </a:r>
            <a:r>
              <a:rPr lang="nb-NO" sz="2800" dirty="0" err="1" smtClean="0"/>
              <a:t>of</a:t>
            </a:r>
            <a:r>
              <a:rPr lang="nb-NO" sz="2800" dirty="0" smtClean="0"/>
              <a:t> </a:t>
            </a:r>
            <a:r>
              <a:rPr lang="nb-NO" sz="2800" dirty="0" err="1" smtClean="0"/>
              <a:t>apical</a:t>
            </a:r>
            <a:r>
              <a:rPr lang="nb-NO" sz="2800" dirty="0" smtClean="0"/>
              <a:t> </a:t>
            </a:r>
            <a:r>
              <a:rPr lang="nb-NO" sz="2800" dirty="0" err="1" smtClean="0"/>
              <a:t>periodontitis</a:t>
            </a:r>
            <a:r>
              <a:rPr lang="nb-NO" sz="2800" dirty="0" smtClean="0"/>
              <a:t> is </a:t>
            </a:r>
            <a:r>
              <a:rPr lang="nb-NO" sz="2800" dirty="0" err="1" smtClean="0"/>
              <a:t>shown</a:t>
            </a:r>
            <a:endParaRPr lang="nb-NO" sz="28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0112" y="3140968"/>
            <a:ext cx="3322712" cy="1143000"/>
          </a:xfrm>
        </p:spPr>
        <p:txBody>
          <a:bodyPr/>
          <a:lstStyle/>
          <a:p>
            <a:r>
              <a:rPr lang="nb-NO" sz="2800" dirty="0" smtClean="0"/>
              <a:t>Are dental </a:t>
            </a:r>
            <a:r>
              <a:rPr lang="nb-NO" sz="2800" dirty="0" err="1" smtClean="0"/>
              <a:t>responses</a:t>
            </a:r>
            <a:r>
              <a:rPr lang="nb-NO" sz="2800" dirty="0" smtClean="0"/>
              <a:t> to </a:t>
            </a:r>
            <a:r>
              <a:rPr lang="nb-NO" sz="2800" dirty="0" err="1" smtClean="0"/>
              <a:t>infections</a:t>
            </a:r>
            <a:r>
              <a:rPr lang="nb-NO" sz="2800" dirty="0" smtClean="0"/>
              <a:t> </a:t>
            </a:r>
            <a:r>
              <a:rPr lang="nb-NO" sz="2800" dirty="0" err="1" smtClean="0"/>
              <a:t>of</a:t>
            </a:r>
            <a:r>
              <a:rPr lang="nb-NO" sz="2800" dirty="0" smtClean="0"/>
              <a:t> </a:t>
            </a:r>
            <a:r>
              <a:rPr lang="nb-NO" sz="2800" dirty="0" err="1" smtClean="0"/>
              <a:t>the</a:t>
            </a:r>
            <a:r>
              <a:rPr lang="nb-NO" sz="2800" dirty="0" smtClean="0"/>
              <a:t> </a:t>
            </a:r>
            <a:r>
              <a:rPr lang="nb-NO" sz="2800" dirty="0" err="1" smtClean="0"/>
              <a:t>primordial</a:t>
            </a:r>
            <a:r>
              <a:rPr lang="nb-NO" sz="2800" dirty="0" smtClean="0"/>
              <a:t> </a:t>
            </a:r>
            <a:r>
              <a:rPr lang="nb-NO" sz="2800" dirty="0" err="1" smtClean="0"/>
              <a:t>kind</a:t>
            </a:r>
            <a:r>
              <a:rPr lang="nb-NO" sz="2800" dirty="0" smtClean="0"/>
              <a:t>?</a:t>
            </a:r>
            <a:r>
              <a:rPr lang="nb-NO" sz="3200" dirty="0" smtClean="0"/>
              <a:t/>
            </a:r>
            <a:br>
              <a:rPr lang="nb-NO" sz="3200" dirty="0" smtClean="0"/>
            </a:br>
            <a:r>
              <a:rPr lang="nb-NO" sz="3200" dirty="0" smtClean="0"/>
              <a:t/>
            </a:r>
            <a:br>
              <a:rPr lang="nb-NO" sz="3200" dirty="0" smtClean="0"/>
            </a:br>
            <a:r>
              <a:rPr lang="nb-NO" sz="2400" dirty="0" err="1" smtClean="0"/>
              <a:t>Cell</a:t>
            </a:r>
            <a:r>
              <a:rPr lang="nb-NO" sz="2400" dirty="0" smtClean="0"/>
              <a:t> </a:t>
            </a:r>
            <a:r>
              <a:rPr lang="nb-NO" sz="2400" dirty="0" err="1" smtClean="0"/>
              <a:t>death</a:t>
            </a:r>
            <a:r>
              <a:rPr lang="nb-NO" sz="2400" dirty="0" smtClean="0"/>
              <a:t> and </a:t>
            </a:r>
            <a:r>
              <a:rPr lang="nb-NO" sz="2400" dirty="0" err="1" smtClean="0"/>
              <a:t>apoptosis</a:t>
            </a:r>
            <a:r>
              <a:rPr lang="nb-NO" sz="2400" dirty="0" smtClean="0"/>
              <a:t> MAY </a:t>
            </a:r>
            <a:r>
              <a:rPr lang="nb-NO" sz="2400" dirty="0" err="1" smtClean="0"/>
              <a:t>induce</a:t>
            </a:r>
            <a:r>
              <a:rPr lang="nb-NO" sz="2400" dirty="0" smtClean="0"/>
              <a:t> and </a:t>
            </a:r>
            <a:r>
              <a:rPr lang="nb-NO" sz="2400" dirty="0" err="1" smtClean="0"/>
              <a:t>sustain</a:t>
            </a:r>
            <a:r>
              <a:rPr lang="nb-NO" sz="2400" dirty="0" smtClean="0"/>
              <a:t> </a:t>
            </a:r>
            <a:r>
              <a:rPr lang="nb-NO" sz="2400" dirty="0" err="1" smtClean="0"/>
              <a:t>inlammation</a:t>
            </a:r>
            <a:r>
              <a:rPr lang="nb-NO" sz="2400" dirty="0" smtClean="0"/>
              <a:t> </a:t>
            </a:r>
            <a:r>
              <a:rPr lang="nb-NO" sz="2400" dirty="0" err="1" smtClean="0"/>
              <a:t>bypassing</a:t>
            </a:r>
            <a:r>
              <a:rPr lang="nb-NO" sz="2400" dirty="0" smtClean="0"/>
              <a:t> immune </a:t>
            </a:r>
            <a:r>
              <a:rPr lang="nb-NO" sz="2400" dirty="0" err="1" smtClean="0"/>
              <a:t>recognition</a:t>
            </a:r>
            <a:r>
              <a:rPr lang="nb-NO" sz="2400" dirty="0" smtClean="0"/>
              <a:t> </a:t>
            </a:r>
            <a:r>
              <a:rPr lang="nb-NO" sz="2400" dirty="0" err="1" smtClean="0"/>
              <a:t>mechamnisms</a:t>
            </a:r>
            <a:r>
              <a:rPr lang="nb-NO" sz="2400" dirty="0" smtClean="0"/>
              <a:t/>
            </a:r>
            <a:br>
              <a:rPr lang="nb-NO" sz="2400" dirty="0" smtClean="0"/>
            </a:br>
            <a:r>
              <a:rPr lang="nb-NO" sz="2400" dirty="0" err="1" smtClean="0"/>
              <a:t>Damage-associated</a:t>
            </a:r>
            <a:r>
              <a:rPr lang="nb-NO" sz="2400" dirty="0" smtClean="0"/>
              <a:t> </a:t>
            </a:r>
            <a:r>
              <a:rPr lang="nb-NO" sz="2400" dirty="0" err="1" smtClean="0"/>
              <a:t>molecular</a:t>
            </a:r>
            <a:r>
              <a:rPr lang="nb-NO" sz="2400" dirty="0" smtClean="0"/>
              <a:t> </a:t>
            </a:r>
            <a:r>
              <a:rPr lang="nb-NO" sz="2400" dirty="0" err="1" smtClean="0"/>
              <a:t>patterns</a:t>
            </a:r>
            <a:r>
              <a:rPr lang="nb-NO" sz="2400" dirty="0" smtClean="0"/>
              <a:t> (</a:t>
            </a:r>
            <a:r>
              <a:rPr lang="nb-NO" sz="2400" dirty="0" err="1" smtClean="0"/>
              <a:t>DAMPs</a:t>
            </a:r>
            <a:r>
              <a:rPr lang="nb-NO" sz="2400" dirty="0" smtClean="0"/>
              <a:t>), </a:t>
            </a:r>
            <a:r>
              <a:rPr lang="nb-NO" sz="2400" dirty="0" err="1" smtClean="0"/>
              <a:t>pathogen-associated</a:t>
            </a:r>
            <a:r>
              <a:rPr lang="nb-NO" sz="2400" dirty="0" smtClean="0"/>
              <a:t> </a:t>
            </a:r>
            <a:r>
              <a:rPr lang="nb-NO" sz="2400" dirty="0" err="1" smtClean="0"/>
              <a:t>molecular</a:t>
            </a:r>
            <a:r>
              <a:rPr lang="nb-NO" sz="2400" dirty="0" smtClean="0"/>
              <a:t> </a:t>
            </a:r>
            <a:r>
              <a:rPr lang="nb-NO" sz="2400" dirty="0" err="1" smtClean="0"/>
              <a:t>patterns</a:t>
            </a:r>
            <a:r>
              <a:rPr lang="nb-NO" sz="2400" dirty="0" smtClean="0"/>
              <a:t> (</a:t>
            </a:r>
            <a:r>
              <a:rPr lang="nb-NO" sz="2400" dirty="0" err="1" smtClean="0"/>
              <a:t>PAMPs</a:t>
            </a:r>
            <a:r>
              <a:rPr lang="nb-NO" sz="2400" dirty="0" smtClean="0"/>
              <a:t>), </a:t>
            </a:r>
            <a:r>
              <a:rPr lang="nb-NO" sz="3200" dirty="0" smtClean="0"/>
              <a:t/>
            </a:r>
            <a:br>
              <a:rPr lang="nb-NO" sz="3200" dirty="0" smtClean="0"/>
            </a:br>
            <a:r>
              <a:rPr lang="nb-NO" sz="3200" dirty="0" smtClean="0"/>
              <a:t/>
            </a:r>
            <a:br>
              <a:rPr lang="nb-NO" sz="3200" dirty="0" smtClean="0"/>
            </a:br>
            <a:endParaRPr lang="nb-NO" sz="3200" dirty="0"/>
          </a:p>
        </p:txBody>
      </p:sp>
      <p:pic>
        <p:nvPicPr>
          <p:cNvPr id="4" name="Picture 77" descr="nri2215-f1"/>
          <p:cNvPicPr>
            <a:picLocks noGrp="1" noChangeAspect="1" noChangeArrowheads="1"/>
          </p:cNvPicPr>
          <p:nvPr>
            <p:ph idx="1"/>
          </p:nvPr>
        </p:nvPicPr>
        <p:blipFill>
          <a:blip r:embed="rId2" cstate="print"/>
          <a:srcRect/>
          <a:stretch>
            <a:fillRect/>
          </a:stretch>
        </p:blipFill>
        <p:spPr bwMode="auto">
          <a:xfrm>
            <a:off x="611560" y="404664"/>
            <a:ext cx="4824536" cy="6028282"/>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nb-NO" smtClean="0"/>
              <a:t>Toxicity – necrosis – infections</a:t>
            </a:r>
          </a:p>
        </p:txBody>
      </p:sp>
      <p:sp>
        <p:nvSpPr>
          <p:cNvPr id="10243" name="Content Placeholder 2"/>
          <p:cNvSpPr>
            <a:spLocks noGrp="1"/>
          </p:cNvSpPr>
          <p:nvPr>
            <p:ph sz="half" idx="1"/>
          </p:nvPr>
        </p:nvSpPr>
        <p:spPr/>
        <p:txBody>
          <a:bodyPr/>
          <a:lstStyle/>
          <a:p>
            <a:pPr eaLnBrk="1" hangingPunct="1"/>
            <a:r>
              <a:rPr lang="nb-NO" dirty="0" err="1" smtClean="0"/>
              <a:t>Toxicity</a:t>
            </a:r>
            <a:r>
              <a:rPr lang="nb-NO" dirty="0" smtClean="0"/>
              <a:t> </a:t>
            </a:r>
            <a:r>
              <a:rPr lang="nb-NO" dirty="0" err="1" smtClean="0"/>
              <a:t>alone</a:t>
            </a:r>
            <a:r>
              <a:rPr lang="nb-NO" dirty="0" smtClean="0"/>
              <a:t> is </a:t>
            </a:r>
            <a:r>
              <a:rPr lang="nb-NO" dirty="0" err="1" smtClean="0"/>
              <a:t>insufficient</a:t>
            </a:r>
            <a:r>
              <a:rPr lang="nb-NO" dirty="0" smtClean="0"/>
              <a:t> to </a:t>
            </a:r>
            <a:r>
              <a:rPr lang="nb-NO" dirty="0" err="1" smtClean="0"/>
              <a:t>cause</a:t>
            </a:r>
            <a:r>
              <a:rPr lang="nb-NO" dirty="0" smtClean="0"/>
              <a:t> permanent </a:t>
            </a:r>
            <a:r>
              <a:rPr lang="nb-NO" dirty="0" err="1" smtClean="0"/>
              <a:t>damage</a:t>
            </a:r>
            <a:endParaRPr lang="nb-NO" dirty="0" smtClean="0"/>
          </a:p>
          <a:p>
            <a:pPr eaLnBrk="1" hangingPunct="1"/>
            <a:endParaRPr lang="nb-NO" dirty="0" smtClean="0"/>
          </a:p>
          <a:p>
            <a:pPr eaLnBrk="1" hangingPunct="1"/>
            <a:r>
              <a:rPr lang="nb-NO" dirty="0" err="1" smtClean="0"/>
              <a:t>Pulpal</a:t>
            </a:r>
            <a:r>
              <a:rPr lang="nb-NO" dirty="0" smtClean="0"/>
              <a:t> </a:t>
            </a:r>
            <a:r>
              <a:rPr lang="nb-NO" dirty="0" err="1" smtClean="0"/>
              <a:t>necrosis</a:t>
            </a:r>
            <a:r>
              <a:rPr lang="nb-NO" dirty="0" smtClean="0"/>
              <a:t> </a:t>
            </a:r>
            <a:r>
              <a:rPr lang="nb-NO" dirty="0" err="1" smtClean="0"/>
              <a:t>alone</a:t>
            </a:r>
            <a:r>
              <a:rPr lang="nb-NO" dirty="0" smtClean="0"/>
              <a:t> has </a:t>
            </a:r>
            <a:r>
              <a:rPr lang="nb-NO" dirty="0" err="1" smtClean="0"/>
              <a:t>no</a:t>
            </a:r>
            <a:r>
              <a:rPr lang="nb-NO" dirty="0" smtClean="0"/>
              <a:t> </a:t>
            </a:r>
            <a:r>
              <a:rPr lang="nb-NO" dirty="0" err="1" smtClean="0"/>
              <a:t>impact</a:t>
            </a:r>
            <a:r>
              <a:rPr lang="nb-NO" dirty="0" smtClean="0"/>
              <a:t> </a:t>
            </a:r>
            <a:r>
              <a:rPr lang="nb-NO" dirty="0" err="1" smtClean="0"/>
              <a:t>on</a:t>
            </a:r>
            <a:r>
              <a:rPr lang="nb-NO" dirty="0" smtClean="0"/>
              <a:t> </a:t>
            </a:r>
            <a:r>
              <a:rPr lang="nb-NO" dirty="0" err="1" smtClean="0"/>
              <a:t>periapical</a:t>
            </a:r>
            <a:r>
              <a:rPr lang="nb-NO" dirty="0" smtClean="0"/>
              <a:t> </a:t>
            </a:r>
            <a:r>
              <a:rPr lang="nb-NO" dirty="0" err="1" smtClean="0"/>
              <a:t>conditions</a:t>
            </a:r>
            <a:endParaRPr lang="nb-NO" dirty="0" smtClean="0"/>
          </a:p>
        </p:txBody>
      </p:sp>
      <p:sp>
        <p:nvSpPr>
          <p:cNvPr id="10244" name="Content Placeholder 3"/>
          <p:cNvSpPr>
            <a:spLocks noGrp="1"/>
          </p:cNvSpPr>
          <p:nvPr>
            <p:ph sz="half" idx="2"/>
          </p:nvPr>
        </p:nvSpPr>
        <p:spPr/>
        <p:txBody>
          <a:bodyPr/>
          <a:lstStyle/>
          <a:p>
            <a:pPr eaLnBrk="1" hangingPunct="1"/>
            <a:r>
              <a:rPr lang="nb-NO" dirty="0" err="1" smtClean="0"/>
              <a:t>Infection</a:t>
            </a:r>
            <a:r>
              <a:rPr lang="nb-NO" dirty="0" smtClean="0"/>
              <a:t> at </a:t>
            </a:r>
            <a:r>
              <a:rPr lang="nb-NO" dirty="0" err="1" smtClean="0"/>
              <a:t>any</a:t>
            </a:r>
            <a:r>
              <a:rPr lang="nb-NO" dirty="0" smtClean="0"/>
              <a:t> </a:t>
            </a:r>
            <a:r>
              <a:rPr lang="nb-NO" dirty="0" err="1" smtClean="0"/>
              <a:t>level</a:t>
            </a:r>
            <a:r>
              <a:rPr lang="nb-NO" dirty="0" smtClean="0"/>
              <a:t> </a:t>
            </a:r>
            <a:r>
              <a:rPr lang="nb-NO" dirty="0" err="1" smtClean="0"/>
              <a:t>of</a:t>
            </a:r>
            <a:r>
              <a:rPr lang="nb-NO" dirty="0" smtClean="0"/>
              <a:t> </a:t>
            </a:r>
            <a:r>
              <a:rPr lang="nb-NO" dirty="0" err="1" smtClean="0"/>
              <a:t>the</a:t>
            </a:r>
            <a:r>
              <a:rPr lang="nb-NO" dirty="0" smtClean="0"/>
              <a:t> pulp </a:t>
            </a:r>
            <a:r>
              <a:rPr lang="nb-NO" dirty="0" err="1" smtClean="0"/>
              <a:t>canal</a:t>
            </a:r>
            <a:r>
              <a:rPr lang="nb-NO" dirty="0" smtClean="0"/>
              <a:t> system is </a:t>
            </a:r>
            <a:r>
              <a:rPr lang="nb-NO" dirty="0" err="1" smtClean="0"/>
              <a:t>essential</a:t>
            </a:r>
            <a:endParaRPr lang="nb-NO" dirty="0" smtClean="0"/>
          </a:p>
          <a:p>
            <a:pPr eaLnBrk="1" hangingPunct="1"/>
            <a:endParaRPr lang="nb-NO" dirty="0" smtClean="0"/>
          </a:p>
          <a:p>
            <a:pPr eaLnBrk="1" hangingPunct="1"/>
            <a:r>
              <a:rPr lang="nb-NO" dirty="0" err="1" smtClean="0"/>
              <a:t>Infection</a:t>
            </a:r>
            <a:r>
              <a:rPr lang="nb-NO" dirty="0" smtClean="0"/>
              <a:t> </a:t>
            </a:r>
            <a:r>
              <a:rPr lang="nb-NO" i="1" dirty="0" err="1" smtClean="0"/>
              <a:t>may</a:t>
            </a:r>
            <a:r>
              <a:rPr lang="nb-NO" dirty="0" smtClean="0"/>
              <a:t> be </a:t>
            </a:r>
            <a:r>
              <a:rPr lang="nb-NO" dirty="0" err="1" smtClean="0"/>
              <a:t>unrelated</a:t>
            </a:r>
            <a:r>
              <a:rPr lang="nb-NO" dirty="0" smtClean="0"/>
              <a:t> to </a:t>
            </a:r>
            <a:r>
              <a:rPr lang="nb-NO" dirty="0" err="1" smtClean="0"/>
              <a:t>toxic</a:t>
            </a:r>
            <a:r>
              <a:rPr lang="nb-NO" dirty="0" smtClean="0"/>
              <a:t> </a:t>
            </a:r>
            <a:r>
              <a:rPr lang="nb-NO" dirty="0" err="1" smtClean="0"/>
              <a:t>effects</a:t>
            </a:r>
            <a:r>
              <a:rPr lang="nb-NO" dirty="0" smtClean="0"/>
              <a:t> (</a:t>
            </a:r>
            <a:r>
              <a:rPr lang="nb-NO" dirty="0" err="1" smtClean="0"/>
              <a:t>of</a:t>
            </a:r>
            <a:r>
              <a:rPr lang="nb-NO" dirty="0" smtClean="0"/>
              <a:t> materials) or </a:t>
            </a:r>
            <a:r>
              <a:rPr lang="nb-NO" dirty="0" err="1" smtClean="0"/>
              <a:t>pulpal</a:t>
            </a:r>
            <a:r>
              <a:rPr lang="nb-NO" dirty="0" smtClean="0"/>
              <a:t> </a:t>
            </a:r>
            <a:r>
              <a:rPr lang="nb-NO" dirty="0" err="1" smtClean="0"/>
              <a:t>necrosis</a:t>
            </a:r>
            <a:endParaRPr lang="nb-NO" dirty="0" smtClean="0"/>
          </a:p>
        </p:txBody>
      </p:sp>
      <p:sp>
        <p:nvSpPr>
          <p:cNvPr id="5" name="TextBox 4"/>
          <p:cNvSpPr txBox="1"/>
          <p:nvPr/>
        </p:nvSpPr>
        <p:spPr>
          <a:xfrm>
            <a:off x="3419872" y="5661248"/>
            <a:ext cx="2125325" cy="369332"/>
          </a:xfrm>
          <a:prstGeom prst="rect">
            <a:avLst/>
          </a:prstGeom>
          <a:noFill/>
        </p:spPr>
        <p:txBody>
          <a:bodyPr wrap="none" rtlCol="0">
            <a:spAutoFit/>
          </a:bodyPr>
          <a:lstStyle/>
          <a:p>
            <a:r>
              <a:rPr lang="nb-NO" dirty="0" err="1" smtClean="0">
                <a:solidFill>
                  <a:srgbClr val="FFFF00"/>
                </a:solidFill>
              </a:rPr>
              <a:t>Traditional</a:t>
            </a:r>
            <a:r>
              <a:rPr lang="nb-NO" dirty="0" smtClean="0">
                <a:solidFill>
                  <a:srgbClr val="FFFF00"/>
                </a:solidFill>
              </a:rPr>
              <a:t> </a:t>
            </a:r>
            <a:r>
              <a:rPr lang="nb-NO" dirty="0" err="1" smtClean="0">
                <a:solidFill>
                  <a:srgbClr val="FFFF00"/>
                </a:solidFill>
              </a:rPr>
              <a:t>concept</a:t>
            </a:r>
            <a:endParaRPr lang="nb-NO" dirty="0" smtClean="0">
              <a:solidFill>
                <a:srgbClr val="FFFF0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9803"/>
            <a:ext cx="8229600" cy="1143000"/>
          </a:xfrm>
        </p:spPr>
        <p:txBody>
          <a:bodyPr/>
          <a:lstStyle/>
          <a:p>
            <a:r>
              <a:rPr lang="nb-NO" dirty="0" err="1" smtClean="0"/>
              <a:t>Modern</a:t>
            </a:r>
            <a:r>
              <a:rPr lang="nb-NO" dirty="0" smtClean="0"/>
              <a:t> </a:t>
            </a:r>
            <a:r>
              <a:rPr lang="nb-NO" dirty="0" err="1" smtClean="0"/>
              <a:t>concepts</a:t>
            </a:r>
            <a:r>
              <a:rPr lang="nb-NO" dirty="0" smtClean="0"/>
              <a:t> – a </a:t>
            </a:r>
            <a:r>
              <a:rPr lang="nb-NO" dirty="0" err="1" smtClean="0"/>
              <a:t>paradigm</a:t>
            </a:r>
            <a:r>
              <a:rPr lang="nb-NO" dirty="0" smtClean="0"/>
              <a:t> </a:t>
            </a:r>
            <a:r>
              <a:rPr lang="nb-NO" dirty="0" err="1" smtClean="0"/>
              <a:t>change</a:t>
            </a:r>
            <a:r>
              <a:rPr lang="nb-NO" dirty="0" smtClean="0"/>
              <a:t>?</a:t>
            </a:r>
            <a:endParaRPr lang="nb-NO" dirty="0"/>
          </a:p>
        </p:txBody>
      </p:sp>
      <p:sp>
        <p:nvSpPr>
          <p:cNvPr id="3" name="Content Placeholder 2"/>
          <p:cNvSpPr>
            <a:spLocks noGrp="1"/>
          </p:cNvSpPr>
          <p:nvPr>
            <p:ph sz="half" idx="1"/>
          </p:nvPr>
        </p:nvSpPr>
        <p:spPr>
          <a:xfrm>
            <a:off x="457200" y="1855365"/>
            <a:ext cx="4038600" cy="4525963"/>
          </a:xfrm>
        </p:spPr>
        <p:txBody>
          <a:bodyPr/>
          <a:lstStyle/>
          <a:p>
            <a:r>
              <a:rPr lang="nb-NO" dirty="0" err="1" smtClean="0"/>
              <a:t>Composites</a:t>
            </a:r>
            <a:r>
              <a:rPr lang="nb-NO" dirty="0" smtClean="0"/>
              <a:t> and glass </a:t>
            </a:r>
            <a:r>
              <a:rPr lang="nb-NO" dirty="0" err="1" smtClean="0"/>
              <a:t>ionomers</a:t>
            </a:r>
            <a:endParaRPr lang="nb-NO" dirty="0" smtClean="0"/>
          </a:p>
          <a:p>
            <a:r>
              <a:rPr lang="nb-NO" dirty="0" err="1" smtClean="0"/>
              <a:t>Insufficient</a:t>
            </a:r>
            <a:r>
              <a:rPr lang="nb-NO" dirty="0" smtClean="0"/>
              <a:t> </a:t>
            </a:r>
            <a:r>
              <a:rPr lang="nb-NO" dirty="0" err="1" smtClean="0"/>
              <a:t>curing</a:t>
            </a:r>
            <a:r>
              <a:rPr lang="nb-NO" dirty="0" smtClean="0"/>
              <a:t> </a:t>
            </a:r>
            <a:r>
              <a:rPr lang="nb-NO" dirty="0" err="1" smtClean="0"/>
              <a:t>common</a:t>
            </a:r>
            <a:endParaRPr lang="nb-NO" dirty="0" smtClean="0"/>
          </a:p>
          <a:p>
            <a:r>
              <a:rPr lang="nb-NO" dirty="0" err="1" smtClean="0"/>
              <a:t>Leakage</a:t>
            </a:r>
            <a:r>
              <a:rPr lang="nb-NO" dirty="0" smtClean="0"/>
              <a:t> </a:t>
            </a:r>
            <a:r>
              <a:rPr lang="nb-NO" dirty="0" err="1" smtClean="0"/>
              <a:t>of</a:t>
            </a:r>
            <a:r>
              <a:rPr lang="nb-NO" dirty="0" smtClean="0"/>
              <a:t> </a:t>
            </a:r>
            <a:r>
              <a:rPr lang="nb-NO" dirty="0" err="1" smtClean="0"/>
              <a:t>unreacted</a:t>
            </a:r>
            <a:r>
              <a:rPr lang="nb-NO" dirty="0" smtClean="0"/>
              <a:t> monomers </a:t>
            </a:r>
            <a:endParaRPr lang="nb-NO" dirty="0"/>
          </a:p>
        </p:txBody>
      </p:sp>
      <p:sp>
        <p:nvSpPr>
          <p:cNvPr id="4" name="Content Placeholder 3"/>
          <p:cNvSpPr>
            <a:spLocks noGrp="1"/>
          </p:cNvSpPr>
          <p:nvPr>
            <p:ph sz="half" idx="2"/>
          </p:nvPr>
        </p:nvSpPr>
        <p:spPr>
          <a:xfrm>
            <a:off x="4648200" y="1855365"/>
            <a:ext cx="4038600" cy="4525963"/>
          </a:xfrm>
        </p:spPr>
        <p:txBody>
          <a:bodyPr/>
          <a:lstStyle/>
          <a:p>
            <a:r>
              <a:rPr lang="nb-NO" dirty="0" err="1" smtClean="0"/>
              <a:t>Modifies</a:t>
            </a:r>
            <a:r>
              <a:rPr lang="nb-NO" dirty="0" smtClean="0"/>
              <a:t> </a:t>
            </a:r>
            <a:r>
              <a:rPr lang="nb-NO" dirty="0" err="1" smtClean="0"/>
              <a:t>cell</a:t>
            </a:r>
            <a:r>
              <a:rPr lang="nb-NO" dirty="0" smtClean="0"/>
              <a:t> </a:t>
            </a:r>
            <a:r>
              <a:rPr lang="nb-NO" dirty="0" err="1" smtClean="0"/>
              <a:t>metabolism</a:t>
            </a:r>
            <a:endParaRPr lang="nb-NO" dirty="0" smtClean="0"/>
          </a:p>
          <a:p>
            <a:r>
              <a:rPr lang="nb-NO" dirty="0" err="1" smtClean="0"/>
              <a:t>Induces</a:t>
            </a:r>
            <a:r>
              <a:rPr lang="nb-NO" dirty="0" smtClean="0"/>
              <a:t> </a:t>
            </a:r>
            <a:r>
              <a:rPr lang="nb-NO" dirty="0" err="1" smtClean="0"/>
              <a:t>cell</a:t>
            </a:r>
            <a:r>
              <a:rPr lang="nb-NO" dirty="0" smtClean="0"/>
              <a:t> </a:t>
            </a:r>
            <a:r>
              <a:rPr lang="nb-NO" dirty="0" err="1" smtClean="0"/>
              <a:t>apoptosis</a:t>
            </a:r>
            <a:endParaRPr lang="nb-NO" dirty="0" smtClean="0"/>
          </a:p>
          <a:p>
            <a:r>
              <a:rPr lang="nb-NO" dirty="0" err="1" smtClean="0"/>
              <a:t>Increases</a:t>
            </a:r>
            <a:r>
              <a:rPr lang="nb-NO" dirty="0" smtClean="0"/>
              <a:t> p53: </a:t>
            </a:r>
          </a:p>
          <a:p>
            <a:pPr lvl="1"/>
            <a:r>
              <a:rPr lang="en-US" dirty="0" smtClean="0"/>
              <a:t>p53 has been described as "the guardian of the genome", referring to its role in conserving stability by preventing genome mutation.</a:t>
            </a:r>
            <a:endParaRPr lang="nb-NO" dirty="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lumMod val="50000"/>
            <a:alpha val="0"/>
          </a:schemeClr>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95536" y="332656"/>
            <a:ext cx="8477250" cy="955675"/>
          </a:xfrm>
        </p:spPr>
        <p:txBody>
          <a:bodyPr/>
          <a:lstStyle/>
          <a:p>
            <a:pPr algn="ctr" eaLnBrk="1" hangingPunct="1"/>
            <a:r>
              <a:rPr lang="nb-NO" dirty="0" err="1" smtClean="0">
                <a:solidFill>
                  <a:schemeClr val="tx1"/>
                </a:solidFill>
              </a:rPr>
              <a:t>Traditional</a:t>
            </a:r>
            <a:r>
              <a:rPr lang="nb-NO" dirty="0" smtClean="0">
                <a:solidFill>
                  <a:schemeClr val="tx1"/>
                </a:solidFill>
              </a:rPr>
              <a:t> </a:t>
            </a:r>
            <a:r>
              <a:rPr lang="nb-NO" dirty="0" err="1" smtClean="0">
                <a:solidFill>
                  <a:schemeClr val="tx1"/>
                </a:solidFill>
              </a:rPr>
              <a:t>dimetacrylates</a:t>
            </a:r>
            <a:endParaRPr lang="nb-NO" dirty="0" smtClean="0">
              <a:solidFill>
                <a:schemeClr val="tx1"/>
              </a:solidFill>
            </a:endParaRPr>
          </a:p>
        </p:txBody>
      </p:sp>
      <p:sp>
        <p:nvSpPr>
          <p:cNvPr id="10243" name="Text Box 3"/>
          <p:cNvSpPr txBox="1">
            <a:spLocks noChangeArrowheads="1"/>
          </p:cNvSpPr>
          <p:nvPr/>
        </p:nvSpPr>
        <p:spPr bwMode="auto">
          <a:xfrm>
            <a:off x="2051050" y="1700213"/>
            <a:ext cx="2016125" cy="457200"/>
          </a:xfrm>
          <a:prstGeom prst="rect">
            <a:avLst/>
          </a:prstGeom>
          <a:noFill/>
          <a:ln w="9525" algn="ctr">
            <a:noFill/>
            <a:miter lim="800000"/>
            <a:headEnd/>
            <a:tailEnd/>
          </a:ln>
        </p:spPr>
        <p:txBody>
          <a:bodyPr>
            <a:spAutoFit/>
          </a:bodyPr>
          <a:lstStyle/>
          <a:p>
            <a:pPr>
              <a:spcBef>
                <a:spcPct val="50000"/>
              </a:spcBef>
            </a:pPr>
            <a:r>
              <a:rPr lang="nb-NO" sz="2400"/>
              <a:t>Bis-GMA</a:t>
            </a:r>
          </a:p>
        </p:txBody>
      </p:sp>
      <p:sp>
        <p:nvSpPr>
          <p:cNvPr id="10244" name="Text Box 4"/>
          <p:cNvSpPr txBox="1">
            <a:spLocks noChangeArrowheads="1"/>
          </p:cNvSpPr>
          <p:nvPr/>
        </p:nvSpPr>
        <p:spPr bwMode="auto">
          <a:xfrm>
            <a:off x="2124075" y="4292600"/>
            <a:ext cx="2447925" cy="457200"/>
          </a:xfrm>
          <a:prstGeom prst="rect">
            <a:avLst/>
          </a:prstGeom>
          <a:noFill/>
          <a:ln w="9525" algn="ctr">
            <a:noFill/>
            <a:miter lim="800000"/>
            <a:headEnd/>
            <a:tailEnd/>
          </a:ln>
        </p:spPr>
        <p:txBody>
          <a:bodyPr>
            <a:spAutoFit/>
          </a:bodyPr>
          <a:lstStyle/>
          <a:p>
            <a:pPr>
              <a:spcBef>
                <a:spcPct val="50000"/>
              </a:spcBef>
            </a:pPr>
            <a:r>
              <a:rPr lang="nb-NO" sz="2400"/>
              <a:t>TEGDMA</a:t>
            </a:r>
          </a:p>
        </p:txBody>
      </p:sp>
      <p:pic>
        <p:nvPicPr>
          <p:cNvPr id="10245" name="Picture 5" descr="bis-gma"/>
          <p:cNvPicPr>
            <a:picLocks noChangeAspect="1" noChangeArrowheads="1"/>
          </p:cNvPicPr>
          <p:nvPr/>
        </p:nvPicPr>
        <p:blipFill>
          <a:blip r:embed="rId3" cstate="print"/>
          <a:srcRect/>
          <a:stretch>
            <a:fillRect/>
          </a:stretch>
        </p:blipFill>
        <p:spPr bwMode="auto">
          <a:xfrm>
            <a:off x="561975" y="1955800"/>
            <a:ext cx="4751388" cy="1636713"/>
          </a:xfrm>
          <a:prstGeom prst="rect">
            <a:avLst/>
          </a:prstGeom>
          <a:noFill/>
          <a:ln w="9525">
            <a:noFill/>
            <a:miter lim="800000"/>
            <a:headEnd/>
            <a:tailEnd/>
          </a:ln>
        </p:spPr>
      </p:pic>
      <p:pic>
        <p:nvPicPr>
          <p:cNvPr id="10246" name="Picture 6" descr="tegdma"/>
          <p:cNvPicPr>
            <a:picLocks noChangeAspect="1" noChangeArrowheads="1"/>
          </p:cNvPicPr>
          <p:nvPr/>
        </p:nvPicPr>
        <p:blipFill>
          <a:blip r:embed="rId4" cstate="print"/>
          <a:srcRect/>
          <a:stretch>
            <a:fillRect/>
          </a:stretch>
        </p:blipFill>
        <p:spPr bwMode="auto">
          <a:xfrm>
            <a:off x="531813" y="4584700"/>
            <a:ext cx="4667250" cy="1212850"/>
          </a:xfrm>
          <a:prstGeom prst="rect">
            <a:avLst/>
          </a:prstGeom>
          <a:noFill/>
          <a:ln w="9525">
            <a:noFill/>
            <a:miter lim="800000"/>
            <a:headEnd/>
            <a:tailEnd/>
          </a:ln>
        </p:spPr>
      </p:pic>
      <p:sp>
        <p:nvSpPr>
          <p:cNvPr id="10247" name="Oval 7"/>
          <p:cNvSpPr>
            <a:spLocks noChangeArrowheads="1"/>
          </p:cNvSpPr>
          <p:nvPr/>
        </p:nvSpPr>
        <p:spPr bwMode="auto">
          <a:xfrm>
            <a:off x="201613" y="1668463"/>
            <a:ext cx="1368425" cy="1295400"/>
          </a:xfrm>
          <a:prstGeom prst="ellipse">
            <a:avLst/>
          </a:prstGeom>
          <a:noFill/>
          <a:ln w="28575" algn="ctr">
            <a:solidFill>
              <a:srgbClr val="FF3300"/>
            </a:solidFill>
            <a:round/>
            <a:headEnd/>
            <a:tailEnd/>
          </a:ln>
        </p:spPr>
        <p:txBody>
          <a:bodyPr wrap="none" anchor="ctr"/>
          <a:lstStyle/>
          <a:p>
            <a:endParaRPr lang="nb-NO"/>
          </a:p>
        </p:txBody>
      </p:sp>
      <p:sp>
        <p:nvSpPr>
          <p:cNvPr id="10248" name="Oval 8"/>
          <p:cNvSpPr>
            <a:spLocks noChangeArrowheads="1"/>
          </p:cNvSpPr>
          <p:nvPr/>
        </p:nvSpPr>
        <p:spPr bwMode="auto">
          <a:xfrm>
            <a:off x="4162425" y="1668463"/>
            <a:ext cx="1368425" cy="1295400"/>
          </a:xfrm>
          <a:prstGeom prst="ellipse">
            <a:avLst/>
          </a:prstGeom>
          <a:noFill/>
          <a:ln w="28575" algn="ctr">
            <a:solidFill>
              <a:srgbClr val="FF3300"/>
            </a:solidFill>
            <a:round/>
            <a:headEnd/>
            <a:tailEnd/>
          </a:ln>
        </p:spPr>
        <p:txBody>
          <a:bodyPr wrap="none" anchor="ctr"/>
          <a:lstStyle/>
          <a:p>
            <a:endParaRPr lang="nb-NO"/>
          </a:p>
        </p:txBody>
      </p:sp>
      <p:sp>
        <p:nvSpPr>
          <p:cNvPr id="10249" name="Oval 9"/>
          <p:cNvSpPr>
            <a:spLocks noChangeArrowheads="1"/>
          </p:cNvSpPr>
          <p:nvPr/>
        </p:nvSpPr>
        <p:spPr bwMode="auto">
          <a:xfrm>
            <a:off x="315913" y="4318000"/>
            <a:ext cx="1397000" cy="1295400"/>
          </a:xfrm>
          <a:prstGeom prst="ellipse">
            <a:avLst/>
          </a:prstGeom>
          <a:noFill/>
          <a:ln w="28575" algn="ctr">
            <a:solidFill>
              <a:srgbClr val="FF3300"/>
            </a:solidFill>
            <a:round/>
            <a:headEnd/>
            <a:tailEnd/>
          </a:ln>
        </p:spPr>
        <p:txBody>
          <a:bodyPr wrap="none" anchor="ctr"/>
          <a:lstStyle/>
          <a:p>
            <a:endParaRPr lang="nb-NO"/>
          </a:p>
        </p:txBody>
      </p:sp>
      <p:sp>
        <p:nvSpPr>
          <p:cNvPr id="10250" name="Oval 10"/>
          <p:cNvSpPr>
            <a:spLocks noChangeArrowheads="1"/>
          </p:cNvSpPr>
          <p:nvPr/>
        </p:nvSpPr>
        <p:spPr bwMode="auto">
          <a:xfrm>
            <a:off x="3916363" y="4595813"/>
            <a:ext cx="1408112" cy="1295400"/>
          </a:xfrm>
          <a:prstGeom prst="ellipse">
            <a:avLst/>
          </a:prstGeom>
          <a:noFill/>
          <a:ln w="28575" algn="ctr">
            <a:solidFill>
              <a:srgbClr val="FF3300"/>
            </a:solidFill>
            <a:round/>
            <a:headEnd/>
            <a:tailEnd/>
          </a:ln>
        </p:spPr>
        <p:txBody>
          <a:bodyPr wrap="none" anchor="ctr"/>
          <a:lstStyle/>
          <a:p>
            <a:endParaRPr lang="nb-NO"/>
          </a:p>
        </p:txBody>
      </p:sp>
      <p:sp>
        <p:nvSpPr>
          <p:cNvPr id="10251" name="Text Box 11"/>
          <p:cNvSpPr txBox="1">
            <a:spLocks noChangeArrowheads="1"/>
          </p:cNvSpPr>
          <p:nvPr/>
        </p:nvSpPr>
        <p:spPr bwMode="auto">
          <a:xfrm>
            <a:off x="6122988" y="1968500"/>
            <a:ext cx="2667000" cy="1066800"/>
          </a:xfrm>
          <a:prstGeom prst="rect">
            <a:avLst/>
          </a:prstGeom>
          <a:noFill/>
          <a:ln w="9525" algn="ctr">
            <a:noFill/>
            <a:miter lim="800000"/>
            <a:headEnd/>
            <a:tailEnd/>
          </a:ln>
        </p:spPr>
        <p:txBody>
          <a:bodyPr>
            <a:spAutoFit/>
          </a:bodyPr>
          <a:lstStyle/>
          <a:p>
            <a:pPr>
              <a:spcBef>
                <a:spcPct val="20000"/>
              </a:spcBef>
            </a:pPr>
            <a:r>
              <a:rPr lang="nb-NO" sz="2000" dirty="0" err="1" smtClean="0"/>
              <a:t>Bowen’s</a:t>
            </a:r>
            <a:r>
              <a:rPr lang="nb-NO" sz="2000" dirty="0" smtClean="0"/>
              <a:t> </a:t>
            </a:r>
            <a:r>
              <a:rPr lang="nb-NO" sz="2000" dirty="0"/>
              <a:t>monomer</a:t>
            </a:r>
          </a:p>
          <a:p>
            <a:pPr>
              <a:spcBef>
                <a:spcPct val="20000"/>
              </a:spcBef>
            </a:pPr>
            <a:r>
              <a:rPr lang="nb-NO" sz="2000" dirty="0" err="1"/>
              <a:t>Bisfenol</a:t>
            </a:r>
            <a:r>
              <a:rPr lang="nb-NO" sz="2000" dirty="0"/>
              <a:t> A - </a:t>
            </a:r>
            <a:r>
              <a:rPr lang="nb-NO" sz="2000" dirty="0" err="1" smtClean="0"/>
              <a:t>diglycidylmetacrylate</a:t>
            </a:r>
            <a:endParaRPr lang="nb-NO" sz="2000" dirty="0"/>
          </a:p>
        </p:txBody>
      </p:sp>
      <p:sp>
        <p:nvSpPr>
          <p:cNvPr id="10252" name="Text Box 12"/>
          <p:cNvSpPr txBox="1">
            <a:spLocks noChangeArrowheads="1"/>
          </p:cNvSpPr>
          <p:nvPr/>
        </p:nvSpPr>
        <p:spPr bwMode="auto">
          <a:xfrm>
            <a:off x="6292850" y="4518025"/>
            <a:ext cx="2528888" cy="701675"/>
          </a:xfrm>
          <a:prstGeom prst="rect">
            <a:avLst/>
          </a:prstGeom>
          <a:noFill/>
          <a:ln w="9525" algn="ctr">
            <a:noFill/>
            <a:miter lim="800000"/>
            <a:headEnd/>
            <a:tailEnd/>
          </a:ln>
        </p:spPr>
        <p:txBody>
          <a:bodyPr>
            <a:spAutoFit/>
          </a:bodyPr>
          <a:lstStyle/>
          <a:p>
            <a:pPr>
              <a:spcBef>
                <a:spcPct val="20000"/>
              </a:spcBef>
            </a:pPr>
            <a:r>
              <a:rPr lang="nb-NO" sz="2000" dirty="0" err="1" smtClean="0"/>
              <a:t>Triethylenglycol-dimetacrylate</a:t>
            </a:r>
            <a:endParaRPr lang="nb-NO" sz="20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50000"/>
            <a:alpha val="0"/>
          </a:schemeClr>
        </a:solidFill>
        <a:effectLst/>
      </p:bgPr>
    </p:bg>
    <p:spTree>
      <p:nvGrpSpPr>
        <p:cNvPr id="1" name=""/>
        <p:cNvGrpSpPr/>
        <p:nvPr/>
      </p:nvGrpSpPr>
      <p:grpSpPr>
        <a:xfrm>
          <a:off x="0" y="0"/>
          <a:ext cx="0" cy="0"/>
          <a:chOff x="0" y="0"/>
          <a:chExt cx="0" cy="0"/>
        </a:xfrm>
      </p:grpSpPr>
      <p:pic>
        <p:nvPicPr>
          <p:cNvPr id="11266" name="Picture 2" descr="uedma"/>
          <p:cNvPicPr>
            <a:picLocks noChangeAspect="1" noChangeArrowheads="1"/>
          </p:cNvPicPr>
          <p:nvPr/>
        </p:nvPicPr>
        <p:blipFill>
          <a:blip r:embed="rId2" cstate="print"/>
          <a:srcRect/>
          <a:stretch>
            <a:fillRect/>
          </a:stretch>
        </p:blipFill>
        <p:spPr bwMode="auto">
          <a:xfrm rot="-296900">
            <a:off x="468313" y="4475163"/>
            <a:ext cx="6475412" cy="1876425"/>
          </a:xfrm>
          <a:prstGeom prst="rect">
            <a:avLst/>
          </a:prstGeom>
          <a:noFill/>
          <a:ln w="9525">
            <a:noFill/>
            <a:miter lim="800000"/>
            <a:headEnd/>
            <a:tailEnd/>
          </a:ln>
        </p:spPr>
      </p:pic>
      <p:sp>
        <p:nvSpPr>
          <p:cNvPr id="11267" name="Text Box 3"/>
          <p:cNvSpPr txBox="1">
            <a:spLocks noChangeArrowheads="1"/>
          </p:cNvSpPr>
          <p:nvPr/>
        </p:nvSpPr>
        <p:spPr bwMode="auto">
          <a:xfrm>
            <a:off x="3635375" y="5661025"/>
            <a:ext cx="1584325" cy="457200"/>
          </a:xfrm>
          <a:prstGeom prst="rect">
            <a:avLst/>
          </a:prstGeom>
          <a:noFill/>
          <a:ln w="9525" algn="ctr">
            <a:noFill/>
            <a:miter lim="800000"/>
            <a:headEnd/>
            <a:tailEnd/>
          </a:ln>
        </p:spPr>
        <p:txBody>
          <a:bodyPr>
            <a:spAutoFit/>
          </a:bodyPr>
          <a:lstStyle/>
          <a:p>
            <a:pPr>
              <a:spcBef>
                <a:spcPct val="50000"/>
              </a:spcBef>
            </a:pPr>
            <a:r>
              <a:rPr lang="nb-NO" sz="2400"/>
              <a:t>UDMA</a:t>
            </a:r>
          </a:p>
        </p:txBody>
      </p:sp>
      <p:sp>
        <p:nvSpPr>
          <p:cNvPr id="11268" name="Oval 4"/>
          <p:cNvSpPr>
            <a:spLocks noChangeArrowheads="1"/>
          </p:cNvSpPr>
          <p:nvPr/>
        </p:nvSpPr>
        <p:spPr bwMode="auto">
          <a:xfrm>
            <a:off x="376238" y="5395913"/>
            <a:ext cx="1368425" cy="1295400"/>
          </a:xfrm>
          <a:prstGeom prst="ellipse">
            <a:avLst/>
          </a:prstGeom>
          <a:noFill/>
          <a:ln w="28575" algn="ctr">
            <a:solidFill>
              <a:srgbClr val="FF3300"/>
            </a:solidFill>
            <a:round/>
            <a:headEnd/>
            <a:tailEnd/>
          </a:ln>
        </p:spPr>
        <p:txBody>
          <a:bodyPr wrap="none" anchor="ctr"/>
          <a:lstStyle/>
          <a:p>
            <a:endParaRPr lang="nb-NO"/>
          </a:p>
        </p:txBody>
      </p:sp>
      <p:sp>
        <p:nvSpPr>
          <p:cNvPr id="11269" name="Oval 5"/>
          <p:cNvSpPr>
            <a:spLocks noChangeArrowheads="1"/>
          </p:cNvSpPr>
          <p:nvPr/>
        </p:nvSpPr>
        <p:spPr bwMode="auto">
          <a:xfrm>
            <a:off x="5670550" y="4076700"/>
            <a:ext cx="1390650" cy="1295400"/>
          </a:xfrm>
          <a:prstGeom prst="ellipse">
            <a:avLst/>
          </a:prstGeom>
          <a:noFill/>
          <a:ln w="28575" algn="ctr">
            <a:solidFill>
              <a:srgbClr val="FF3300"/>
            </a:solidFill>
            <a:round/>
            <a:headEnd/>
            <a:tailEnd/>
          </a:ln>
        </p:spPr>
        <p:txBody>
          <a:bodyPr wrap="none" anchor="ctr"/>
          <a:lstStyle/>
          <a:p>
            <a:endParaRPr lang="nb-NO"/>
          </a:p>
        </p:txBody>
      </p:sp>
      <p:sp>
        <p:nvSpPr>
          <p:cNvPr id="11270" name="Rectangle 6"/>
          <p:cNvSpPr>
            <a:spLocks noChangeArrowheads="1"/>
          </p:cNvSpPr>
          <p:nvPr/>
        </p:nvSpPr>
        <p:spPr bwMode="auto">
          <a:xfrm>
            <a:off x="415925" y="357188"/>
            <a:ext cx="8229600" cy="955675"/>
          </a:xfrm>
          <a:prstGeom prst="rect">
            <a:avLst/>
          </a:prstGeom>
          <a:noFill/>
          <a:ln w="9525">
            <a:noFill/>
            <a:miter lim="800000"/>
            <a:headEnd/>
            <a:tailEnd/>
          </a:ln>
        </p:spPr>
        <p:txBody>
          <a:bodyPr anchor="ctr"/>
          <a:lstStyle/>
          <a:p>
            <a:pPr algn="ctr"/>
            <a:r>
              <a:rPr lang="nb-NO" sz="3600" dirty="0"/>
              <a:t>”</a:t>
            </a:r>
            <a:r>
              <a:rPr lang="nb-NO" sz="3600" dirty="0" smtClean="0"/>
              <a:t>New” </a:t>
            </a:r>
            <a:r>
              <a:rPr lang="nb-NO" sz="3600" dirty="0" err="1" smtClean="0"/>
              <a:t>dimetacrylates</a:t>
            </a:r>
            <a:endParaRPr lang="nb-NO" sz="3600" dirty="0"/>
          </a:p>
        </p:txBody>
      </p:sp>
      <p:sp>
        <p:nvSpPr>
          <p:cNvPr id="11271" name="Text Box 7"/>
          <p:cNvSpPr txBox="1">
            <a:spLocks noChangeArrowheads="1"/>
          </p:cNvSpPr>
          <p:nvPr/>
        </p:nvSpPr>
        <p:spPr bwMode="auto">
          <a:xfrm>
            <a:off x="1476375" y="3141663"/>
            <a:ext cx="1584325" cy="457200"/>
          </a:xfrm>
          <a:prstGeom prst="rect">
            <a:avLst/>
          </a:prstGeom>
          <a:noFill/>
          <a:ln w="9525" algn="ctr">
            <a:noFill/>
            <a:miter lim="800000"/>
            <a:headEnd/>
            <a:tailEnd/>
          </a:ln>
        </p:spPr>
        <p:txBody>
          <a:bodyPr>
            <a:spAutoFit/>
          </a:bodyPr>
          <a:lstStyle/>
          <a:p>
            <a:pPr>
              <a:spcBef>
                <a:spcPct val="50000"/>
              </a:spcBef>
            </a:pPr>
            <a:r>
              <a:rPr lang="nb-NO" sz="2400"/>
              <a:t>Bis-EMA</a:t>
            </a:r>
          </a:p>
        </p:txBody>
      </p:sp>
      <p:sp>
        <p:nvSpPr>
          <p:cNvPr id="11272" name="Text Box 8"/>
          <p:cNvSpPr txBox="1">
            <a:spLocks noChangeArrowheads="1"/>
          </p:cNvSpPr>
          <p:nvPr/>
        </p:nvSpPr>
        <p:spPr bwMode="auto">
          <a:xfrm>
            <a:off x="6732240" y="5561013"/>
            <a:ext cx="1811685" cy="707886"/>
          </a:xfrm>
          <a:prstGeom prst="rect">
            <a:avLst/>
          </a:prstGeom>
          <a:noFill/>
          <a:ln w="9525" algn="ctr">
            <a:noFill/>
            <a:miter lim="800000"/>
            <a:headEnd/>
            <a:tailEnd/>
          </a:ln>
        </p:spPr>
        <p:txBody>
          <a:bodyPr wrap="square">
            <a:spAutoFit/>
          </a:bodyPr>
          <a:lstStyle/>
          <a:p>
            <a:pPr>
              <a:spcBef>
                <a:spcPct val="20000"/>
              </a:spcBef>
            </a:pPr>
            <a:r>
              <a:rPr lang="nb-NO" sz="2000" dirty="0" err="1" smtClean="0"/>
              <a:t>Uretan-dimetacrylate</a:t>
            </a:r>
            <a:endParaRPr lang="nb-NO" sz="2000" dirty="0"/>
          </a:p>
        </p:txBody>
      </p:sp>
      <p:sp>
        <p:nvSpPr>
          <p:cNvPr id="11273" name="Text Box 9"/>
          <p:cNvSpPr txBox="1">
            <a:spLocks noChangeArrowheads="1"/>
          </p:cNvSpPr>
          <p:nvPr/>
        </p:nvSpPr>
        <p:spPr bwMode="auto">
          <a:xfrm>
            <a:off x="6948488" y="1773238"/>
            <a:ext cx="1374775" cy="1015663"/>
          </a:xfrm>
          <a:prstGeom prst="rect">
            <a:avLst/>
          </a:prstGeom>
          <a:noFill/>
          <a:ln w="9525" algn="ctr">
            <a:noFill/>
            <a:miter lim="800000"/>
            <a:headEnd/>
            <a:tailEnd/>
          </a:ln>
        </p:spPr>
        <p:txBody>
          <a:bodyPr>
            <a:spAutoFit/>
          </a:bodyPr>
          <a:lstStyle/>
          <a:p>
            <a:pPr>
              <a:spcBef>
                <a:spcPct val="20000"/>
              </a:spcBef>
            </a:pPr>
            <a:r>
              <a:rPr lang="nb-NO" sz="2000" dirty="0" err="1" smtClean="0"/>
              <a:t>Ethoxylated</a:t>
            </a:r>
            <a:r>
              <a:rPr lang="nb-NO" sz="2000" dirty="0" smtClean="0"/>
              <a:t> </a:t>
            </a:r>
            <a:r>
              <a:rPr lang="nb-NO" sz="2000" dirty="0" err="1"/>
              <a:t>Bis-GMA</a:t>
            </a:r>
            <a:endParaRPr lang="nb-NO" sz="2000" dirty="0"/>
          </a:p>
        </p:txBody>
      </p:sp>
      <p:pic>
        <p:nvPicPr>
          <p:cNvPr id="11274" name="Picture 13" descr="X 970 0000"/>
          <p:cNvPicPr>
            <a:picLocks noChangeAspect="1" noChangeArrowheads="1"/>
          </p:cNvPicPr>
          <p:nvPr/>
        </p:nvPicPr>
        <p:blipFill>
          <a:blip r:embed="rId3" cstate="print"/>
          <a:srcRect/>
          <a:stretch>
            <a:fillRect/>
          </a:stretch>
        </p:blipFill>
        <p:spPr bwMode="auto">
          <a:xfrm>
            <a:off x="539750" y="1628775"/>
            <a:ext cx="5465763" cy="1482725"/>
          </a:xfrm>
          <a:prstGeom prst="rect">
            <a:avLst/>
          </a:prstGeom>
          <a:noFill/>
          <a:ln w="9525">
            <a:noFill/>
            <a:miter lim="800000"/>
            <a:headEnd/>
            <a:tailEnd/>
          </a:ln>
        </p:spPr>
      </p:pic>
      <p:sp>
        <p:nvSpPr>
          <p:cNvPr id="11275" name="Oval 14"/>
          <p:cNvSpPr>
            <a:spLocks noChangeArrowheads="1"/>
          </p:cNvSpPr>
          <p:nvPr/>
        </p:nvSpPr>
        <p:spPr bwMode="auto">
          <a:xfrm>
            <a:off x="4876800" y="1785938"/>
            <a:ext cx="1223963" cy="1295400"/>
          </a:xfrm>
          <a:prstGeom prst="ellipse">
            <a:avLst/>
          </a:prstGeom>
          <a:noFill/>
          <a:ln w="28575" algn="ctr">
            <a:solidFill>
              <a:srgbClr val="FF3300"/>
            </a:solidFill>
            <a:round/>
            <a:headEnd/>
            <a:tailEnd/>
          </a:ln>
        </p:spPr>
        <p:txBody>
          <a:bodyPr wrap="none" anchor="ctr"/>
          <a:lstStyle/>
          <a:p>
            <a:endParaRPr lang="nb-NO"/>
          </a:p>
        </p:txBody>
      </p:sp>
      <p:sp>
        <p:nvSpPr>
          <p:cNvPr id="11276" name="Oval 16"/>
          <p:cNvSpPr>
            <a:spLocks noChangeArrowheads="1"/>
          </p:cNvSpPr>
          <p:nvPr/>
        </p:nvSpPr>
        <p:spPr bwMode="auto">
          <a:xfrm>
            <a:off x="468313" y="1773238"/>
            <a:ext cx="1223962" cy="1295400"/>
          </a:xfrm>
          <a:prstGeom prst="ellipse">
            <a:avLst/>
          </a:prstGeom>
          <a:noFill/>
          <a:ln w="28575" algn="ctr">
            <a:solidFill>
              <a:srgbClr val="FF3300"/>
            </a:solidFill>
            <a:round/>
            <a:headEnd/>
            <a:tailEnd/>
          </a:ln>
        </p:spPr>
        <p:txBody>
          <a:bodyPr wrap="none" anchor="ctr"/>
          <a:lstStyle/>
          <a:p>
            <a:endParaRPr lang="nb-NO"/>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t>Modern</a:t>
            </a:r>
            <a:r>
              <a:rPr lang="nb-NO" dirty="0" smtClean="0"/>
              <a:t> </a:t>
            </a:r>
            <a:r>
              <a:rPr lang="nb-NO" dirty="0" err="1" smtClean="0"/>
              <a:t>concepts</a:t>
            </a:r>
            <a:r>
              <a:rPr lang="nb-NO" dirty="0" smtClean="0"/>
              <a:t> – </a:t>
            </a:r>
            <a:r>
              <a:rPr lang="nb-NO" dirty="0" err="1" smtClean="0"/>
              <a:t>paradigm</a:t>
            </a:r>
            <a:r>
              <a:rPr lang="nb-NO" dirty="0" smtClean="0"/>
              <a:t> </a:t>
            </a:r>
            <a:r>
              <a:rPr lang="nb-NO" dirty="0" err="1" smtClean="0"/>
              <a:t>change</a:t>
            </a:r>
            <a:endParaRPr lang="nb-NO" dirty="0"/>
          </a:p>
        </p:txBody>
      </p:sp>
      <p:pic>
        <p:nvPicPr>
          <p:cNvPr id="78849" name="Picture 1" descr="Image"/>
          <p:cNvPicPr>
            <a:picLocks noChangeAspect="1" noChangeArrowheads="1"/>
          </p:cNvPicPr>
          <p:nvPr/>
        </p:nvPicPr>
        <p:blipFill>
          <a:blip r:embed="rId2" cstate="print"/>
          <a:srcRect/>
          <a:stretch>
            <a:fillRect/>
          </a:stretch>
        </p:blipFill>
        <p:spPr bwMode="auto">
          <a:xfrm>
            <a:off x="601044" y="1700808"/>
            <a:ext cx="5694633" cy="2808312"/>
          </a:xfrm>
          <a:prstGeom prst="rect">
            <a:avLst/>
          </a:prstGeom>
          <a:noFill/>
        </p:spPr>
      </p:pic>
      <p:pic>
        <p:nvPicPr>
          <p:cNvPr id="78851" name="Picture 3"/>
          <p:cNvPicPr>
            <a:picLocks noChangeAspect="1" noChangeArrowheads="1"/>
          </p:cNvPicPr>
          <p:nvPr/>
        </p:nvPicPr>
        <p:blipFill>
          <a:blip r:embed="rId3" cstate="print"/>
          <a:srcRect/>
          <a:stretch>
            <a:fillRect/>
          </a:stretch>
        </p:blipFill>
        <p:spPr bwMode="auto">
          <a:xfrm>
            <a:off x="6516822" y="1700808"/>
            <a:ext cx="1943610" cy="2797450"/>
          </a:xfrm>
          <a:prstGeom prst="rect">
            <a:avLst/>
          </a:prstGeom>
          <a:noFill/>
          <a:ln w="9525">
            <a:noFill/>
            <a:miter lim="800000"/>
            <a:headEnd/>
            <a:tailEnd/>
          </a:ln>
        </p:spPr>
      </p:pic>
      <p:sp>
        <p:nvSpPr>
          <p:cNvPr id="8" name="TextBox 7"/>
          <p:cNvSpPr txBox="1"/>
          <p:nvPr/>
        </p:nvSpPr>
        <p:spPr>
          <a:xfrm>
            <a:off x="1475656" y="5013176"/>
            <a:ext cx="6336704" cy="1477328"/>
          </a:xfrm>
          <a:prstGeom prst="rect">
            <a:avLst/>
          </a:prstGeom>
          <a:noFill/>
        </p:spPr>
        <p:txBody>
          <a:bodyPr wrap="square" rtlCol="0">
            <a:spAutoFit/>
          </a:bodyPr>
          <a:lstStyle/>
          <a:p>
            <a:r>
              <a:rPr lang="en-US" dirty="0" smtClean="0">
                <a:solidFill>
                  <a:srgbClr val="FFFF00"/>
                </a:solidFill>
              </a:rPr>
              <a:t>Increased apoptosis and p53 levels in cell culture</a:t>
            </a:r>
          </a:p>
          <a:p>
            <a:r>
              <a:rPr lang="en-US" dirty="0" smtClean="0">
                <a:solidFill>
                  <a:srgbClr val="FFFF00"/>
                </a:solidFill>
              </a:rPr>
              <a:t>p53 has been described as "the guardian of the genome", the "guardian angel gene", and the "master watchman", referring to its role in conserving stability by preventing genome mutation.</a:t>
            </a:r>
            <a:endParaRPr lang="nb-NO" dirty="0">
              <a:solidFill>
                <a:srgbClr val="FFFF0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t>Modern</a:t>
            </a:r>
            <a:r>
              <a:rPr lang="nb-NO" dirty="0" smtClean="0"/>
              <a:t> </a:t>
            </a:r>
            <a:r>
              <a:rPr lang="nb-NO" dirty="0" err="1" smtClean="0"/>
              <a:t>concepts</a:t>
            </a:r>
            <a:r>
              <a:rPr lang="nb-NO" dirty="0" smtClean="0"/>
              <a:t> – </a:t>
            </a:r>
            <a:r>
              <a:rPr lang="nb-NO" dirty="0" err="1" smtClean="0"/>
              <a:t>paradigm</a:t>
            </a:r>
            <a:r>
              <a:rPr lang="nb-NO" dirty="0" smtClean="0"/>
              <a:t> </a:t>
            </a:r>
            <a:r>
              <a:rPr lang="nb-NO" dirty="0" err="1" smtClean="0"/>
              <a:t>change</a:t>
            </a:r>
            <a:endParaRPr lang="nb-NO" dirty="0"/>
          </a:p>
        </p:txBody>
      </p:sp>
      <p:sp>
        <p:nvSpPr>
          <p:cNvPr id="8" name="TextBox 7"/>
          <p:cNvSpPr txBox="1"/>
          <p:nvPr/>
        </p:nvSpPr>
        <p:spPr>
          <a:xfrm>
            <a:off x="1043608" y="5661248"/>
            <a:ext cx="6984776" cy="646331"/>
          </a:xfrm>
          <a:prstGeom prst="rect">
            <a:avLst/>
          </a:prstGeom>
          <a:noFill/>
        </p:spPr>
        <p:txBody>
          <a:bodyPr wrap="square" rtlCol="0">
            <a:spAutoFit/>
          </a:bodyPr>
          <a:lstStyle/>
          <a:p>
            <a:r>
              <a:rPr lang="en-US" dirty="0" smtClean="0">
                <a:solidFill>
                  <a:srgbClr val="FFFF00"/>
                </a:solidFill>
              </a:rPr>
              <a:t>Secretion of IL-8  from BEAS-2B cells exposed to 5–80 </a:t>
            </a:r>
            <a:r>
              <a:rPr lang="en-US" dirty="0" err="1" smtClean="0">
                <a:solidFill>
                  <a:srgbClr val="FFFF00"/>
                </a:solidFill>
              </a:rPr>
              <a:t>lg</a:t>
            </a:r>
            <a:r>
              <a:rPr lang="en-US" dirty="0" smtClean="0">
                <a:solidFill>
                  <a:srgbClr val="FFFF00"/>
                </a:solidFill>
              </a:rPr>
              <a:t>/cm2 of filler particles for 24 h. IL-8 attracts </a:t>
            </a:r>
            <a:r>
              <a:rPr lang="en-US" dirty="0" err="1" smtClean="0">
                <a:solidFill>
                  <a:srgbClr val="FFFF00"/>
                </a:solidFill>
              </a:rPr>
              <a:t>neutrophil</a:t>
            </a:r>
            <a:r>
              <a:rPr lang="en-US" dirty="0" smtClean="0">
                <a:solidFill>
                  <a:srgbClr val="FFFF00"/>
                </a:solidFill>
              </a:rPr>
              <a:t> granulocytes</a:t>
            </a:r>
            <a:endParaRPr lang="nb-NO" dirty="0">
              <a:solidFill>
                <a:srgbClr val="FFFF00"/>
              </a:solidFill>
            </a:endParaRPr>
          </a:p>
        </p:txBody>
      </p:sp>
      <p:pic>
        <p:nvPicPr>
          <p:cNvPr id="102402" name="Picture 2"/>
          <p:cNvPicPr>
            <a:picLocks noChangeAspect="1" noChangeArrowheads="1"/>
          </p:cNvPicPr>
          <p:nvPr/>
        </p:nvPicPr>
        <p:blipFill>
          <a:blip r:embed="rId2" cstate="print"/>
          <a:srcRect/>
          <a:stretch>
            <a:fillRect/>
          </a:stretch>
        </p:blipFill>
        <p:spPr bwMode="auto">
          <a:xfrm>
            <a:off x="1995488" y="1447800"/>
            <a:ext cx="5153025"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a:xfrm>
            <a:off x="677863" y="381000"/>
            <a:ext cx="7772400" cy="1143000"/>
          </a:xfrm>
        </p:spPr>
        <p:txBody>
          <a:bodyPr/>
          <a:lstStyle/>
          <a:p>
            <a:r>
              <a:rPr lang="en-GB" dirty="0" err="1">
                <a:cs typeface="Arial" charset="0"/>
              </a:rPr>
              <a:t>Endodontics</a:t>
            </a:r>
            <a:r>
              <a:rPr lang="en-GB" dirty="0">
                <a:cs typeface="Arial" charset="0"/>
              </a:rPr>
              <a:t> is:</a:t>
            </a:r>
            <a:endParaRPr lang="nb-NO" dirty="0">
              <a:cs typeface="Arial" charset="0"/>
            </a:endParaRPr>
          </a:p>
        </p:txBody>
      </p:sp>
      <p:sp>
        <p:nvSpPr>
          <p:cNvPr id="455683" name="Text Box 3"/>
          <p:cNvSpPr txBox="1">
            <a:spLocks noChangeArrowheads="1"/>
          </p:cNvSpPr>
          <p:nvPr/>
        </p:nvSpPr>
        <p:spPr bwMode="auto">
          <a:xfrm>
            <a:off x="323528" y="1556792"/>
            <a:ext cx="4737720" cy="3170099"/>
          </a:xfrm>
          <a:prstGeom prst="rect">
            <a:avLst/>
          </a:prstGeom>
          <a:noFill/>
          <a:ln w="9525">
            <a:noFill/>
            <a:miter lim="800000"/>
            <a:headEnd/>
            <a:tailEnd/>
          </a:ln>
          <a:effectLst/>
        </p:spPr>
        <p:txBody>
          <a:bodyPr wrap="square">
            <a:spAutoFit/>
          </a:bodyPr>
          <a:lstStyle/>
          <a:p>
            <a:pPr algn="ctr"/>
            <a:r>
              <a:rPr lang="nb-NO" sz="2800" dirty="0" err="1">
                <a:solidFill>
                  <a:srgbClr val="FFFF00"/>
                </a:solidFill>
                <a:latin typeface="Arial" charset="0"/>
              </a:rPr>
              <a:t>Prevention</a:t>
            </a:r>
            <a:r>
              <a:rPr lang="nb-NO" sz="2800" dirty="0">
                <a:solidFill>
                  <a:srgbClr val="FFFF00"/>
                </a:solidFill>
                <a:latin typeface="Arial" charset="0"/>
              </a:rPr>
              <a:t> or </a:t>
            </a:r>
            <a:r>
              <a:rPr lang="nb-NO" sz="2800" dirty="0" err="1">
                <a:solidFill>
                  <a:srgbClr val="FFFF00"/>
                </a:solidFill>
                <a:latin typeface="Arial" charset="0"/>
              </a:rPr>
              <a:t>treatment</a:t>
            </a:r>
            <a:r>
              <a:rPr lang="nb-NO" sz="2800" dirty="0">
                <a:solidFill>
                  <a:srgbClr val="FFFF00"/>
                </a:solidFill>
                <a:latin typeface="Arial" charset="0"/>
              </a:rPr>
              <a:t> </a:t>
            </a:r>
            <a:r>
              <a:rPr lang="nb-NO" sz="2800" dirty="0" err="1">
                <a:solidFill>
                  <a:srgbClr val="FFFF00"/>
                </a:solidFill>
                <a:latin typeface="Arial" charset="0"/>
              </a:rPr>
              <a:t>of</a:t>
            </a:r>
            <a:r>
              <a:rPr lang="nb-NO" sz="2800" dirty="0">
                <a:solidFill>
                  <a:srgbClr val="FFFF00"/>
                </a:solidFill>
                <a:latin typeface="Arial" charset="0"/>
              </a:rPr>
              <a:t> </a:t>
            </a:r>
            <a:r>
              <a:rPr lang="nb-NO" sz="2800" dirty="0" err="1">
                <a:solidFill>
                  <a:srgbClr val="FFFF00"/>
                </a:solidFill>
                <a:latin typeface="Arial" charset="0"/>
              </a:rPr>
              <a:t>apical</a:t>
            </a:r>
            <a:r>
              <a:rPr lang="nb-NO" sz="2800" dirty="0">
                <a:solidFill>
                  <a:srgbClr val="FFFF00"/>
                </a:solidFill>
                <a:latin typeface="Arial" charset="0"/>
              </a:rPr>
              <a:t> </a:t>
            </a:r>
            <a:r>
              <a:rPr lang="nb-NO" sz="2800" dirty="0" err="1">
                <a:solidFill>
                  <a:srgbClr val="FFFF00"/>
                </a:solidFill>
                <a:latin typeface="Arial" charset="0"/>
              </a:rPr>
              <a:t>periodontitis</a:t>
            </a:r>
            <a:r>
              <a:rPr lang="nb-NO" sz="2800" dirty="0">
                <a:solidFill>
                  <a:srgbClr val="FFFF00"/>
                </a:solidFill>
                <a:latin typeface="Arial" charset="0"/>
              </a:rPr>
              <a:t> </a:t>
            </a:r>
            <a:r>
              <a:rPr lang="nb-NO" sz="2000" dirty="0">
                <a:solidFill>
                  <a:srgbClr val="FFFF00"/>
                </a:solidFill>
                <a:latin typeface="Arial" charset="0"/>
              </a:rPr>
              <a:t/>
            </a:r>
            <a:br>
              <a:rPr lang="nb-NO" sz="2000" dirty="0">
                <a:solidFill>
                  <a:srgbClr val="FFFF00"/>
                </a:solidFill>
                <a:latin typeface="Arial" charset="0"/>
              </a:rPr>
            </a:br>
            <a:endParaRPr lang="nb-NO" sz="2000" dirty="0">
              <a:solidFill>
                <a:srgbClr val="FFFF00"/>
              </a:solidFill>
              <a:latin typeface="Arial" charset="0"/>
            </a:endParaRPr>
          </a:p>
          <a:p>
            <a:pPr algn="ctr"/>
            <a:r>
              <a:rPr lang="nb-NO" sz="2000" dirty="0" err="1">
                <a:solidFill>
                  <a:srgbClr val="FFFF00"/>
                </a:solidFill>
                <a:latin typeface="Arial" charset="0"/>
              </a:rPr>
              <a:t>which</a:t>
            </a:r>
            <a:r>
              <a:rPr lang="nb-NO" sz="2000" dirty="0">
                <a:solidFill>
                  <a:srgbClr val="FFFF00"/>
                </a:solidFill>
                <a:latin typeface="Arial" charset="0"/>
              </a:rPr>
              <a:t> in </a:t>
            </a:r>
            <a:r>
              <a:rPr lang="nb-NO" sz="2000" dirty="0" err="1">
                <a:solidFill>
                  <a:srgbClr val="FFFF00"/>
                </a:solidFill>
                <a:latin typeface="Arial" charset="0"/>
              </a:rPr>
              <a:t>practice</a:t>
            </a:r>
            <a:r>
              <a:rPr lang="nb-NO" sz="2000" dirty="0">
                <a:solidFill>
                  <a:srgbClr val="FFFF00"/>
                </a:solidFill>
                <a:latin typeface="Arial" charset="0"/>
              </a:rPr>
              <a:t> </a:t>
            </a:r>
            <a:r>
              <a:rPr lang="nb-NO" sz="2000" dirty="0" err="1">
                <a:solidFill>
                  <a:srgbClr val="FFFF00"/>
                </a:solidFill>
                <a:latin typeface="Arial" charset="0"/>
              </a:rPr>
              <a:t>means</a:t>
            </a:r>
            <a:r>
              <a:rPr lang="nb-NO" sz="2000" dirty="0">
                <a:solidFill>
                  <a:srgbClr val="FFFF00"/>
                </a:solidFill>
                <a:latin typeface="Arial" charset="0"/>
              </a:rPr>
              <a:t/>
            </a:r>
            <a:br>
              <a:rPr lang="nb-NO" sz="2000" dirty="0">
                <a:solidFill>
                  <a:srgbClr val="FFFF00"/>
                </a:solidFill>
                <a:latin typeface="Arial" charset="0"/>
              </a:rPr>
            </a:br>
            <a:endParaRPr lang="nb-NO" sz="2000" dirty="0">
              <a:solidFill>
                <a:srgbClr val="FFFF00"/>
              </a:solidFill>
              <a:latin typeface="Arial" charset="0"/>
            </a:endParaRPr>
          </a:p>
          <a:p>
            <a:pPr algn="ctr"/>
            <a:r>
              <a:rPr lang="nb-NO" sz="2800" dirty="0" err="1">
                <a:solidFill>
                  <a:srgbClr val="FFFF00"/>
                </a:solidFill>
                <a:latin typeface="Arial" charset="0"/>
              </a:rPr>
              <a:t>Protection</a:t>
            </a:r>
            <a:r>
              <a:rPr lang="nb-NO" sz="2800" dirty="0">
                <a:solidFill>
                  <a:srgbClr val="FFFF00"/>
                </a:solidFill>
                <a:latin typeface="Arial" charset="0"/>
              </a:rPr>
              <a:t> </a:t>
            </a:r>
            <a:r>
              <a:rPr lang="nb-NO" sz="2800" dirty="0" err="1">
                <a:solidFill>
                  <a:srgbClr val="FFFF00"/>
                </a:solidFill>
                <a:latin typeface="Arial" charset="0"/>
              </a:rPr>
              <a:t>against</a:t>
            </a:r>
            <a:r>
              <a:rPr lang="nb-NO" sz="2800" dirty="0">
                <a:solidFill>
                  <a:srgbClr val="FFFF00"/>
                </a:solidFill>
                <a:latin typeface="Arial" charset="0"/>
              </a:rPr>
              <a:t> or </a:t>
            </a:r>
            <a:r>
              <a:rPr lang="nb-NO" sz="2800" dirty="0" err="1">
                <a:solidFill>
                  <a:srgbClr val="FFFF00"/>
                </a:solidFill>
                <a:latin typeface="Arial" charset="0"/>
              </a:rPr>
              <a:t>elimination</a:t>
            </a:r>
            <a:r>
              <a:rPr lang="nb-NO" sz="2800" dirty="0">
                <a:solidFill>
                  <a:srgbClr val="FFFF00"/>
                </a:solidFill>
                <a:latin typeface="Arial" charset="0"/>
              </a:rPr>
              <a:t> </a:t>
            </a:r>
            <a:r>
              <a:rPr lang="nb-NO" sz="2800" dirty="0" err="1">
                <a:solidFill>
                  <a:srgbClr val="FFFF00"/>
                </a:solidFill>
                <a:latin typeface="Arial" charset="0"/>
              </a:rPr>
              <a:t>of</a:t>
            </a:r>
            <a:r>
              <a:rPr lang="nb-NO" sz="2800" dirty="0">
                <a:solidFill>
                  <a:srgbClr val="FFFF00"/>
                </a:solidFill>
                <a:latin typeface="Arial" charset="0"/>
              </a:rPr>
              <a:t> </a:t>
            </a:r>
            <a:r>
              <a:rPr lang="nb-NO" sz="2800" dirty="0" err="1">
                <a:solidFill>
                  <a:srgbClr val="FFFF00"/>
                </a:solidFill>
                <a:latin typeface="Arial" charset="0"/>
              </a:rPr>
              <a:t>root</a:t>
            </a:r>
            <a:r>
              <a:rPr lang="nb-NO" sz="2800" dirty="0">
                <a:solidFill>
                  <a:srgbClr val="FFFF00"/>
                </a:solidFill>
                <a:latin typeface="Arial" charset="0"/>
              </a:rPr>
              <a:t> </a:t>
            </a:r>
            <a:r>
              <a:rPr lang="nb-NO" sz="2800" dirty="0" err="1">
                <a:solidFill>
                  <a:srgbClr val="FFFF00"/>
                </a:solidFill>
                <a:latin typeface="Arial" charset="0"/>
              </a:rPr>
              <a:t>canal</a:t>
            </a:r>
            <a:r>
              <a:rPr lang="nb-NO" sz="2800" dirty="0">
                <a:solidFill>
                  <a:srgbClr val="FFFF00"/>
                </a:solidFill>
                <a:latin typeface="Arial" charset="0"/>
              </a:rPr>
              <a:t> </a:t>
            </a:r>
            <a:r>
              <a:rPr lang="nb-NO" sz="2800" dirty="0" err="1" smtClean="0">
                <a:solidFill>
                  <a:srgbClr val="FFFF00"/>
                </a:solidFill>
                <a:latin typeface="Arial" charset="0"/>
              </a:rPr>
              <a:t>infection</a:t>
            </a:r>
            <a:endParaRPr lang="nb-NO" sz="2800" dirty="0">
              <a:solidFill>
                <a:srgbClr val="FFFF00"/>
              </a:solidFill>
              <a:latin typeface="Arial" charset="0"/>
            </a:endParaRPr>
          </a:p>
        </p:txBody>
      </p:sp>
      <p:sp>
        <p:nvSpPr>
          <p:cNvPr id="455684" name="Freeform 4"/>
          <p:cNvSpPr>
            <a:spLocks/>
          </p:cNvSpPr>
          <p:nvPr/>
        </p:nvSpPr>
        <p:spPr bwMode="auto">
          <a:xfrm>
            <a:off x="5562600" y="1524000"/>
            <a:ext cx="2290763" cy="3960813"/>
          </a:xfrm>
          <a:custGeom>
            <a:avLst/>
            <a:gdLst/>
            <a:ahLst/>
            <a:cxnLst>
              <a:cxn ang="0">
                <a:pos x="0" y="2782"/>
              </a:cxn>
              <a:cxn ang="0">
                <a:pos x="95" y="2289"/>
              </a:cxn>
              <a:cxn ang="0">
                <a:pos x="169" y="1978"/>
              </a:cxn>
              <a:cxn ang="0">
                <a:pos x="217" y="1816"/>
              </a:cxn>
              <a:cxn ang="0">
                <a:pos x="255" y="1651"/>
              </a:cxn>
              <a:cxn ang="0">
                <a:pos x="283" y="1595"/>
              </a:cxn>
              <a:cxn ang="0">
                <a:pos x="316" y="1514"/>
              </a:cxn>
              <a:cxn ang="0">
                <a:pos x="352" y="1424"/>
              </a:cxn>
              <a:cxn ang="0">
                <a:pos x="352" y="1345"/>
              </a:cxn>
              <a:cxn ang="0">
                <a:pos x="325" y="1268"/>
              </a:cxn>
              <a:cxn ang="0">
                <a:pos x="266" y="1210"/>
              </a:cxn>
              <a:cxn ang="0">
                <a:pos x="244" y="1111"/>
              </a:cxn>
              <a:cxn ang="0">
                <a:pos x="231" y="1020"/>
              </a:cxn>
              <a:cxn ang="0">
                <a:pos x="222" y="890"/>
              </a:cxn>
              <a:cxn ang="0">
                <a:pos x="226" y="761"/>
              </a:cxn>
              <a:cxn ang="0">
                <a:pos x="253" y="653"/>
              </a:cxn>
              <a:cxn ang="0">
                <a:pos x="316" y="514"/>
              </a:cxn>
              <a:cxn ang="0">
                <a:pos x="445" y="334"/>
              </a:cxn>
              <a:cxn ang="0">
                <a:pos x="624" y="198"/>
              </a:cxn>
              <a:cxn ang="0">
                <a:pos x="748" y="122"/>
              </a:cxn>
              <a:cxn ang="0">
                <a:pos x="931" y="38"/>
              </a:cxn>
              <a:cxn ang="0">
                <a:pos x="1114" y="0"/>
              </a:cxn>
              <a:cxn ang="0">
                <a:pos x="1236" y="11"/>
              </a:cxn>
              <a:cxn ang="0">
                <a:pos x="1365" y="52"/>
              </a:cxn>
              <a:cxn ang="0">
                <a:pos x="1459" y="97"/>
              </a:cxn>
              <a:cxn ang="0">
                <a:pos x="1504" y="128"/>
              </a:cxn>
              <a:cxn ang="0">
                <a:pos x="1547" y="200"/>
              </a:cxn>
              <a:cxn ang="0">
                <a:pos x="1590" y="275"/>
              </a:cxn>
              <a:cxn ang="0">
                <a:pos x="1606" y="369"/>
              </a:cxn>
              <a:cxn ang="0">
                <a:pos x="1622" y="518"/>
              </a:cxn>
              <a:cxn ang="0">
                <a:pos x="1613" y="674"/>
              </a:cxn>
              <a:cxn ang="0">
                <a:pos x="1591" y="768"/>
              </a:cxn>
              <a:cxn ang="0">
                <a:pos x="1559" y="860"/>
              </a:cxn>
              <a:cxn ang="0">
                <a:pos x="1496" y="971"/>
              </a:cxn>
              <a:cxn ang="0">
                <a:pos x="1430" y="1048"/>
              </a:cxn>
              <a:cxn ang="0">
                <a:pos x="1340" y="1146"/>
              </a:cxn>
              <a:cxn ang="0">
                <a:pos x="1234" y="1264"/>
              </a:cxn>
              <a:cxn ang="0">
                <a:pos x="1213" y="1352"/>
              </a:cxn>
              <a:cxn ang="0">
                <a:pos x="1229" y="1581"/>
              </a:cxn>
              <a:cxn ang="0">
                <a:pos x="1238" y="1806"/>
              </a:cxn>
              <a:cxn ang="0">
                <a:pos x="1222" y="1908"/>
              </a:cxn>
              <a:cxn ang="0">
                <a:pos x="1208" y="2027"/>
              </a:cxn>
              <a:cxn ang="0">
                <a:pos x="1204" y="2131"/>
              </a:cxn>
              <a:cxn ang="0">
                <a:pos x="1218" y="2241"/>
              </a:cxn>
              <a:cxn ang="0">
                <a:pos x="1243" y="2451"/>
              </a:cxn>
              <a:cxn ang="0">
                <a:pos x="1272" y="2636"/>
              </a:cxn>
              <a:cxn ang="0">
                <a:pos x="1297" y="2782"/>
              </a:cxn>
              <a:cxn ang="0">
                <a:pos x="1181" y="2714"/>
              </a:cxn>
              <a:cxn ang="0">
                <a:pos x="1025" y="2665"/>
              </a:cxn>
              <a:cxn ang="0">
                <a:pos x="843" y="2635"/>
              </a:cxn>
              <a:cxn ang="0">
                <a:pos x="648" y="2624"/>
              </a:cxn>
              <a:cxn ang="0">
                <a:pos x="599" y="2624"/>
              </a:cxn>
              <a:cxn ang="0">
                <a:pos x="551" y="2626"/>
              </a:cxn>
              <a:cxn ang="0">
                <a:pos x="454" y="2633"/>
              </a:cxn>
              <a:cxn ang="0">
                <a:pos x="271" y="2663"/>
              </a:cxn>
              <a:cxn ang="0">
                <a:pos x="115" y="2714"/>
              </a:cxn>
              <a:cxn ang="0">
                <a:pos x="0" y="2782"/>
              </a:cxn>
            </a:cxnLst>
            <a:rect l="0" t="0" r="r" b="b"/>
            <a:pathLst>
              <a:path w="1623" h="2783">
                <a:moveTo>
                  <a:pt x="0" y="2782"/>
                </a:moveTo>
                <a:lnTo>
                  <a:pt x="95" y="2289"/>
                </a:lnTo>
                <a:lnTo>
                  <a:pt x="169" y="1978"/>
                </a:lnTo>
                <a:lnTo>
                  <a:pt x="217" y="1816"/>
                </a:lnTo>
                <a:lnTo>
                  <a:pt x="255" y="1651"/>
                </a:lnTo>
                <a:lnTo>
                  <a:pt x="283" y="1595"/>
                </a:lnTo>
                <a:lnTo>
                  <a:pt x="316" y="1514"/>
                </a:lnTo>
                <a:lnTo>
                  <a:pt x="352" y="1424"/>
                </a:lnTo>
                <a:lnTo>
                  <a:pt x="352" y="1345"/>
                </a:lnTo>
                <a:lnTo>
                  <a:pt x="325" y="1268"/>
                </a:lnTo>
                <a:lnTo>
                  <a:pt x="266" y="1210"/>
                </a:lnTo>
                <a:lnTo>
                  <a:pt x="244" y="1111"/>
                </a:lnTo>
                <a:lnTo>
                  <a:pt x="231" y="1020"/>
                </a:lnTo>
                <a:lnTo>
                  <a:pt x="222" y="890"/>
                </a:lnTo>
                <a:lnTo>
                  <a:pt x="226" y="761"/>
                </a:lnTo>
                <a:lnTo>
                  <a:pt x="253" y="653"/>
                </a:lnTo>
                <a:lnTo>
                  <a:pt x="316" y="514"/>
                </a:lnTo>
                <a:lnTo>
                  <a:pt x="445" y="334"/>
                </a:lnTo>
                <a:lnTo>
                  <a:pt x="624" y="198"/>
                </a:lnTo>
                <a:lnTo>
                  <a:pt x="748" y="122"/>
                </a:lnTo>
                <a:lnTo>
                  <a:pt x="931" y="38"/>
                </a:lnTo>
                <a:lnTo>
                  <a:pt x="1114" y="0"/>
                </a:lnTo>
                <a:lnTo>
                  <a:pt x="1236" y="11"/>
                </a:lnTo>
                <a:lnTo>
                  <a:pt x="1365" y="52"/>
                </a:lnTo>
                <a:lnTo>
                  <a:pt x="1459" y="97"/>
                </a:lnTo>
                <a:lnTo>
                  <a:pt x="1504" y="128"/>
                </a:lnTo>
                <a:lnTo>
                  <a:pt x="1547" y="200"/>
                </a:lnTo>
                <a:lnTo>
                  <a:pt x="1590" y="275"/>
                </a:lnTo>
                <a:lnTo>
                  <a:pt x="1606" y="369"/>
                </a:lnTo>
                <a:lnTo>
                  <a:pt x="1622" y="518"/>
                </a:lnTo>
                <a:lnTo>
                  <a:pt x="1613" y="674"/>
                </a:lnTo>
                <a:lnTo>
                  <a:pt x="1591" y="768"/>
                </a:lnTo>
                <a:lnTo>
                  <a:pt x="1559" y="860"/>
                </a:lnTo>
                <a:lnTo>
                  <a:pt x="1496" y="971"/>
                </a:lnTo>
                <a:lnTo>
                  <a:pt x="1430" y="1048"/>
                </a:lnTo>
                <a:lnTo>
                  <a:pt x="1340" y="1146"/>
                </a:lnTo>
                <a:lnTo>
                  <a:pt x="1234" y="1264"/>
                </a:lnTo>
                <a:lnTo>
                  <a:pt x="1213" y="1352"/>
                </a:lnTo>
                <a:lnTo>
                  <a:pt x="1229" y="1581"/>
                </a:lnTo>
                <a:lnTo>
                  <a:pt x="1238" y="1806"/>
                </a:lnTo>
                <a:lnTo>
                  <a:pt x="1222" y="1908"/>
                </a:lnTo>
                <a:lnTo>
                  <a:pt x="1208" y="2027"/>
                </a:lnTo>
                <a:lnTo>
                  <a:pt x="1204" y="2131"/>
                </a:lnTo>
                <a:lnTo>
                  <a:pt x="1218" y="2241"/>
                </a:lnTo>
                <a:lnTo>
                  <a:pt x="1243" y="2451"/>
                </a:lnTo>
                <a:lnTo>
                  <a:pt x="1272" y="2636"/>
                </a:lnTo>
                <a:lnTo>
                  <a:pt x="1297" y="2782"/>
                </a:lnTo>
                <a:lnTo>
                  <a:pt x="1181" y="2714"/>
                </a:lnTo>
                <a:lnTo>
                  <a:pt x="1025" y="2665"/>
                </a:lnTo>
                <a:lnTo>
                  <a:pt x="843" y="2635"/>
                </a:lnTo>
                <a:lnTo>
                  <a:pt x="648" y="2624"/>
                </a:lnTo>
                <a:lnTo>
                  <a:pt x="599" y="2624"/>
                </a:lnTo>
                <a:lnTo>
                  <a:pt x="551" y="2626"/>
                </a:lnTo>
                <a:lnTo>
                  <a:pt x="454" y="2633"/>
                </a:lnTo>
                <a:lnTo>
                  <a:pt x="271" y="2663"/>
                </a:lnTo>
                <a:lnTo>
                  <a:pt x="115" y="2714"/>
                </a:lnTo>
                <a:lnTo>
                  <a:pt x="0" y="2782"/>
                </a:lnTo>
              </a:path>
            </a:pathLst>
          </a:custGeom>
          <a:noFill/>
          <a:ln w="12700" cap="rnd" cmpd="sng">
            <a:solidFill>
              <a:srgbClr val="00FF00"/>
            </a:solidFill>
            <a:prstDash val="solid"/>
            <a:round/>
            <a:headEnd type="none" w="med" len="med"/>
            <a:tailEnd type="none" w="med" len="med"/>
          </a:ln>
          <a:effectLst/>
        </p:spPr>
        <p:txBody>
          <a:bodyPr/>
          <a:lstStyle/>
          <a:p>
            <a:endParaRPr lang="nb-NO"/>
          </a:p>
        </p:txBody>
      </p:sp>
      <p:sp>
        <p:nvSpPr>
          <p:cNvPr id="455685" name="Freeform 5"/>
          <p:cNvSpPr>
            <a:spLocks/>
          </p:cNvSpPr>
          <p:nvPr/>
        </p:nvSpPr>
        <p:spPr bwMode="auto">
          <a:xfrm>
            <a:off x="5657850" y="2971800"/>
            <a:ext cx="1644650" cy="2852738"/>
          </a:xfrm>
          <a:custGeom>
            <a:avLst/>
            <a:gdLst/>
            <a:ahLst/>
            <a:cxnLst>
              <a:cxn ang="0">
                <a:pos x="0" y="1864"/>
              </a:cxn>
              <a:cxn ang="0">
                <a:pos x="122" y="1231"/>
              </a:cxn>
              <a:cxn ang="0">
                <a:pos x="181" y="972"/>
              </a:cxn>
              <a:cxn ang="0">
                <a:pos x="254" y="718"/>
              </a:cxn>
              <a:cxn ang="0">
                <a:pos x="342" y="531"/>
              </a:cxn>
              <a:cxn ang="0">
                <a:pos x="449" y="353"/>
              </a:cxn>
              <a:cxn ang="0">
                <a:pos x="564" y="238"/>
              </a:cxn>
              <a:cxn ang="0">
                <a:pos x="691" y="133"/>
              </a:cxn>
              <a:cxn ang="0">
                <a:pos x="795" y="50"/>
              </a:cxn>
              <a:cxn ang="0">
                <a:pos x="854" y="13"/>
              </a:cxn>
              <a:cxn ang="0">
                <a:pos x="883" y="2"/>
              </a:cxn>
              <a:cxn ang="0">
                <a:pos x="908" y="0"/>
              </a:cxn>
              <a:cxn ang="0">
                <a:pos x="956" y="34"/>
              </a:cxn>
              <a:cxn ang="0">
                <a:pos x="994" y="85"/>
              </a:cxn>
              <a:cxn ang="0">
                <a:pos x="1021" y="164"/>
              </a:cxn>
              <a:cxn ang="0">
                <a:pos x="1040" y="263"/>
              </a:cxn>
              <a:cxn ang="0">
                <a:pos x="1066" y="452"/>
              </a:cxn>
              <a:cxn ang="0">
                <a:pos x="1114" y="767"/>
              </a:cxn>
              <a:cxn ang="0">
                <a:pos x="1114" y="803"/>
              </a:cxn>
              <a:cxn ang="0">
                <a:pos x="1114" y="822"/>
              </a:cxn>
              <a:cxn ang="0">
                <a:pos x="1112" y="844"/>
              </a:cxn>
              <a:cxn ang="0">
                <a:pos x="1103" y="938"/>
              </a:cxn>
              <a:cxn ang="0">
                <a:pos x="1091" y="1109"/>
              </a:cxn>
              <a:cxn ang="0">
                <a:pos x="1092" y="1249"/>
              </a:cxn>
              <a:cxn ang="0">
                <a:pos x="1101" y="1389"/>
              </a:cxn>
              <a:cxn ang="0">
                <a:pos x="1139" y="1657"/>
              </a:cxn>
              <a:cxn ang="0">
                <a:pos x="1148" y="1780"/>
              </a:cxn>
              <a:cxn ang="0">
                <a:pos x="1160" y="1845"/>
              </a:cxn>
              <a:cxn ang="0">
                <a:pos x="1164" y="1877"/>
              </a:cxn>
              <a:cxn ang="0">
                <a:pos x="1160" y="1917"/>
              </a:cxn>
              <a:cxn ang="0">
                <a:pos x="946" y="1981"/>
              </a:cxn>
              <a:cxn ang="0">
                <a:pos x="659" y="2003"/>
              </a:cxn>
              <a:cxn ang="0">
                <a:pos x="455" y="1996"/>
              </a:cxn>
              <a:cxn ang="0">
                <a:pos x="263" y="1967"/>
              </a:cxn>
              <a:cxn ang="0">
                <a:pos x="106" y="1933"/>
              </a:cxn>
              <a:cxn ang="0">
                <a:pos x="45" y="1902"/>
              </a:cxn>
              <a:cxn ang="0">
                <a:pos x="0" y="1864"/>
              </a:cxn>
            </a:cxnLst>
            <a:rect l="0" t="0" r="r" b="b"/>
            <a:pathLst>
              <a:path w="1165" h="2004">
                <a:moveTo>
                  <a:pt x="0" y="1864"/>
                </a:moveTo>
                <a:lnTo>
                  <a:pt x="122" y="1231"/>
                </a:lnTo>
                <a:lnTo>
                  <a:pt x="181" y="972"/>
                </a:lnTo>
                <a:lnTo>
                  <a:pt x="254" y="718"/>
                </a:lnTo>
                <a:lnTo>
                  <a:pt x="342" y="531"/>
                </a:lnTo>
                <a:lnTo>
                  <a:pt x="449" y="353"/>
                </a:lnTo>
                <a:lnTo>
                  <a:pt x="564" y="238"/>
                </a:lnTo>
                <a:lnTo>
                  <a:pt x="691" y="133"/>
                </a:lnTo>
                <a:lnTo>
                  <a:pt x="795" y="50"/>
                </a:lnTo>
                <a:lnTo>
                  <a:pt x="854" y="13"/>
                </a:lnTo>
                <a:lnTo>
                  <a:pt x="883" y="2"/>
                </a:lnTo>
                <a:lnTo>
                  <a:pt x="908" y="0"/>
                </a:lnTo>
                <a:lnTo>
                  <a:pt x="956" y="34"/>
                </a:lnTo>
                <a:lnTo>
                  <a:pt x="994" y="85"/>
                </a:lnTo>
                <a:lnTo>
                  <a:pt x="1021" y="164"/>
                </a:lnTo>
                <a:lnTo>
                  <a:pt x="1040" y="263"/>
                </a:lnTo>
                <a:lnTo>
                  <a:pt x="1066" y="452"/>
                </a:lnTo>
                <a:lnTo>
                  <a:pt x="1114" y="767"/>
                </a:lnTo>
                <a:lnTo>
                  <a:pt x="1114" y="803"/>
                </a:lnTo>
                <a:lnTo>
                  <a:pt x="1114" y="822"/>
                </a:lnTo>
                <a:lnTo>
                  <a:pt x="1112" y="844"/>
                </a:lnTo>
                <a:lnTo>
                  <a:pt x="1103" y="938"/>
                </a:lnTo>
                <a:lnTo>
                  <a:pt x="1091" y="1109"/>
                </a:lnTo>
                <a:lnTo>
                  <a:pt x="1092" y="1249"/>
                </a:lnTo>
                <a:lnTo>
                  <a:pt x="1101" y="1389"/>
                </a:lnTo>
                <a:lnTo>
                  <a:pt x="1139" y="1657"/>
                </a:lnTo>
                <a:lnTo>
                  <a:pt x="1148" y="1780"/>
                </a:lnTo>
                <a:lnTo>
                  <a:pt x="1160" y="1845"/>
                </a:lnTo>
                <a:lnTo>
                  <a:pt x="1164" y="1877"/>
                </a:lnTo>
                <a:lnTo>
                  <a:pt x="1160" y="1917"/>
                </a:lnTo>
                <a:lnTo>
                  <a:pt x="946" y="1981"/>
                </a:lnTo>
                <a:lnTo>
                  <a:pt x="659" y="2003"/>
                </a:lnTo>
                <a:lnTo>
                  <a:pt x="455" y="1996"/>
                </a:lnTo>
                <a:lnTo>
                  <a:pt x="263" y="1967"/>
                </a:lnTo>
                <a:lnTo>
                  <a:pt x="106" y="1933"/>
                </a:lnTo>
                <a:lnTo>
                  <a:pt x="45" y="1902"/>
                </a:lnTo>
                <a:lnTo>
                  <a:pt x="0" y="1864"/>
                </a:lnTo>
              </a:path>
            </a:pathLst>
          </a:custGeom>
          <a:solidFill>
            <a:srgbClr val="FFFF00"/>
          </a:solidFill>
          <a:ln w="12700" cap="rnd" cmpd="sng">
            <a:noFill/>
            <a:prstDash val="solid"/>
            <a:round/>
            <a:headEnd type="none" w="med" len="med"/>
            <a:tailEnd type="none" w="med" len="med"/>
          </a:ln>
          <a:effectLst/>
        </p:spPr>
        <p:txBody>
          <a:bodyPr/>
          <a:lstStyle/>
          <a:p>
            <a:endParaRPr lang="nb-NO"/>
          </a:p>
        </p:txBody>
      </p:sp>
      <p:sp>
        <p:nvSpPr>
          <p:cNvPr id="455686" name="Freeform 6"/>
          <p:cNvSpPr>
            <a:spLocks/>
          </p:cNvSpPr>
          <p:nvPr/>
        </p:nvSpPr>
        <p:spPr bwMode="auto">
          <a:xfrm>
            <a:off x="6229350" y="3140075"/>
            <a:ext cx="1020763" cy="2668588"/>
          </a:xfrm>
          <a:custGeom>
            <a:avLst/>
            <a:gdLst/>
            <a:ahLst/>
            <a:cxnLst>
              <a:cxn ang="0">
                <a:pos x="25" y="1610"/>
              </a:cxn>
              <a:cxn ang="0">
                <a:pos x="56" y="1315"/>
              </a:cxn>
              <a:cxn ang="0">
                <a:pos x="99" y="1065"/>
              </a:cxn>
              <a:cxn ang="0">
                <a:pos x="138" y="861"/>
              </a:cxn>
              <a:cxn ang="0">
                <a:pos x="186" y="726"/>
              </a:cxn>
              <a:cxn ang="0">
                <a:pos x="285" y="613"/>
              </a:cxn>
              <a:cxn ang="0">
                <a:pos x="290" y="537"/>
              </a:cxn>
              <a:cxn ang="0">
                <a:pos x="290" y="503"/>
              </a:cxn>
              <a:cxn ang="0">
                <a:pos x="288" y="473"/>
              </a:cxn>
              <a:cxn ang="0">
                <a:pos x="251" y="363"/>
              </a:cxn>
              <a:cxn ang="0">
                <a:pos x="222" y="235"/>
              </a:cxn>
              <a:cxn ang="0">
                <a:pos x="186" y="178"/>
              </a:cxn>
              <a:cxn ang="0">
                <a:pos x="168" y="138"/>
              </a:cxn>
              <a:cxn ang="0">
                <a:pos x="99" y="160"/>
              </a:cxn>
              <a:cxn ang="0">
                <a:pos x="231" y="25"/>
              </a:cxn>
              <a:cxn ang="0">
                <a:pos x="208" y="92"/>
              </a:cxn>
              <a:cxn ang="0">
                <a:pos x="208" y="129"/>
              </a:cxn>
              <a:cxn ang="0">
                <a:pos x="222" y="165"/>
              </a:cxn>
              <a:cxn ang="0">
                <a:pos x="253" y="226"/>
              </a:cxn>
              <a:cxn ang="0">
                <a:pos x="263" y="291"/>
              </a:cxn>
              <a:cxn ang="0">
                <a:pos x="285" y="381"/>
              </a:cxn>
              <a:cxn ang="0">
                <a:pos x="301" y="424"/>
              </a:cxn>
              <a:cxn ang="0">
                <a:pos x="324" y="449"/>
              </a:cxn>
              <a:cxn ang="0">
                <a:pos x="362" y="426"/>
              </a:cxn>
              <a:cxn ang="0">
                <a:pos x="398" y="388"/>
              </a:cxn>
              <a:cxn ang="0">
                <a:pos x="494" y="278"/>
              </a:cxn>
              <a:cxn ang="0">
                <a:pos x="554" y="169"/>
              </a:cxn>
              <a:cxn ang="0">
                <a:pos x="615" y="74"/>
              </a:cxn>
              <a:cxn ang="0">
                <a:pos x="632" y="0"/>
              </a:cxn>
              <a:cxn ang="0">
                <a:pos x="675" y="56"/>
              </a:cxn>
              <a:cxn ang="0">
                <a:pos x="722" y="74"/>
              </a:cxn>
              <a:cxn ang="0">
                <a:pos x="643" y="133"/>
              </a:cxn>
              <a:cxn ang="0">
                <a:pos x="640" y="144"/>
              </a:cxn>
              <a:cxn ang="0">
                <a:pos x="611" y="158"/>
              </a:cxn>
              <a:cxn ang="0">
                <a:pos x="584" y="187"/>
              </a:cxn>
              <a:cxn ang="0">
                <a:pos x="529" y="262"/>
              </a:cxn>
              <a:cxn ang="0">
                <a:pos x="469" y="359"/>
              </a:cxn>
              <a:cxn ang="0">
                <a:pos x="414" y="429"/>
              </a:cxn>
              <a:cxn ang="0">
                <a:pos x="349" y="498"/>
              </a:cxn>
              <a:cxn ang="0">
                <a:pos x="319" y="584"/>
              </a:cxn>
              <a:cxn ang="0">
                <a:pos x="314" y="632"/>
              </a:cxn>
              <a:cxn ang="0">
                <a:pos x="337" y="663"/>
              </a:cxn>
              <a:cxn ang="0">
                <a:pos x="385" y="722"/>
              </a:cxn>
              <a:cxn ang="0">
                <a:pos x="410" y="841"/>
              </a:cxn>
              <a:cxn ang="0">
                <a:pos x="410" y="995"/>
              </a:cxn>
              <a:cxn ang="0">
                <a:pos x="407" y="1146"/>
              </a:cxn>
              <a:cxn ang="0">
                <a:pos x="400" y="1254"/>
              </a:cxn>
              <a:cxn ang="0">
                <a:pos x="400" y="1400"/>
              </a:cxn>
              <a:cxn ang="0">
                <a:pos x="383" y="1728"/>
              </a:cxn>
              <a:cxn ang="0">
                <a:pos x="394" y="1863"/>
              </a:cxn>
              <a:cxn ang="0">
                <a:pos x="292" y="1874"/>
              </a:cxn>
              <a:cxn ang="0">
                <a:pos x="238" y="1869"/>
              </a:cxn>
              <a:cxn ang="0">
                <a:pos x="202" y="1865"/>
              </a:cxn>
              <a:cxn ang="0">
                <a:pos x="0" y="1849"/>
              </a:cxn>
              <a:cxn ang="0">
                <a:pos x="25" y="1610"/>
              </a:cxn>
            </a:cxnLst>
            <a:rect l="0" t="0" r="r" b="b"/>
            <a:pathLst>
              <a:path w="723" h="1875">
                <a:moveTo>
                  <a:pt x="25" y="1610"/>
                </a:moveTo>
                <a:lnTo>
                  <a:pt x="56" y="1315"/>
                </a:lnTo>
                <a:lnTo>
                  <a:pt x="99" y="1065"/>
                </a:lnTo>
                <a:lnTo>
                  <a:pt x="138" y="861"/>
                </a:lnTo>
                <a:lnTo>
                  <a:pt x="186" y="726"/>
                </a:lnTo>
                <a:lnTo>
                  <a:pt x="285" y="613"/>
                </a:lnTo>
                <a:lnTo>
                  <a:pt x="290" y="537"/>
                </a:lnTo>
                <a:lnTo>
                  <a:pt x="290" y="503"/>
                </a:lnTo>
                <a:lnTo>
                  <a:pt x="288" y="473"/>
                </a:lnTo>
                <a:lnTo>
                  <a:pt x="251" y="363"/>
                </a:lnTo>
                <a:lnTo>
                  <a:pt x="222" y="235"/>
                </a:lnTo>
                <a:lnTo>
                  <a:pt x="186" y="178"/>
                </a:lnTo>
                <a:lnTo>
                  <a:pt x="168" y="138"/>
                </a:lnTo>
                <a:lnTo>
                  <a:pt x="99" y="160"/>
                </a:lnTo>
                <a:lnTo>
                  <a:pt x="231" y="25"/>
                </a:lnTo>
                <a:lnTo>
                  <a:pt x="208" y="92"/>
                </a:lnTo>
                <a:lnTo>
                  <a:pt x="208" y="129"/>
                </a:lnTo>
                <a:lnTo>
                  <a:pt x="222" y="165"/>
                </a:lnTo>
                <a:lnTo>
                  <a:pt x="253" y="226"/>
                </a:lnTo>
                <a:lnTo>
                  <a:pt x="263" y="291"/>
                </a:lnTo>
                <a:lnTo>
                  <a:pt x="285" y="381"/>
                </a:lnTo>
                <a:lnTo>
                  <a:pt x="301" y="424"/>
                </a:lnTo>
                <a:lnTo>
                  <a:pt x="324" y="449"/>
                </a:lnTo>
                <a:lnTo>
                  <a:pt x="362" y="426"/>
                </a:lnTo>
                <a:lnTo>
                  <a:pt x="398" y="388"/>
                </a:lnTo>
                <a:lnTo>
                  <a:pt x="494" y="278"/>
                </a:lnTo>
                <a:lnTo>
                  <a:pt x="554" y="169"/>
                </a:lnTo>
                <a:lnTo>
                  <a:pt x="615" y="74"/>
                </a:lnTo>
                <a:lnTo>
                  <a:pt x="632" y="0"/>
                </a:lnTo>
                <a:lnTo>
                  <a:pt x="675" y="56"/>
                </a:lnTo>
                <a:lnTo>
                  <a:pt x="722" y="74"/>
                </a:lnTo>
                <a:lnTo>
                  <a:pt x="643" y="133"/>
                </a:lnTo>
                <a:lnTo>
                  <a:pt x="640" y="144"/>
                </a:lnTo>
                <a:lnTo>
                  <a:pt x="611" y="158"/>
                </a:lnTo>
                <a:lnTo>
                  <a:pt x="584" y="187"/>
                </a:lnTo>
                <a:lnTo>
                  <a:pt x="529" y="262"/>
                </a:lnTo>
                <a:lnTo>
                  <a:pt x="469" y="359"/>
                </a:lnTo>
                <a:lnTo>
                  <a:pt x="414" y="429"/>
                </a:lnTo>
                <a:lnTo>
                  <a:pt x="349" y="498"/>
                </a:lnTo>
                <a:lnTo>
                  <a:pt x="319" y="584"/>
                </a:lnTo>
                <a:lnTo>
                  <a:pt x="314" y="632"/>
                </a:lnTo>
                <a:lnTo>
                  <a:pt x="337" y="663"/>
                </a:lnTo>
                <a:lnTo>
                  <a:pt x="385" y="722"/>
                </a:lnTo>
                <a:lnTo>
                  <a:pt x="410" y="841"/>
                </a:lnTo>
                <a:lnTo>
                  <a:pt x="410" y="995"/>
                </a:lnTo>
                <a:lnTo>
                  <a:pt x="407" y="1146"/>
                </a:lnTo>
                <a:lnTo>
                  <a:pt x="400" y="1254"/>
                </a:lnTo>
                <a:lnTo>
                  <a:pt x="400" y="1400"/>
                </a:lnTo>
                <a:lnTo>
                  <a:pt x="383" y="1728"/>
                </a:lnTo>
                <a:lnTo>
                  <a:pt x="394" y="1863"/>
                </a:lnTo>
                <a:lnTo>
                  <a:pt x="292" y="1874"/>
                </a:lnTo>
                <a:lnTo>
                  <a:pt x="238" y="1869"/>
                </a:lnTo>
                <a:lnTo>
                  <a:pt x="202" y="1865"/>
                </a:lnTo>
                <a:lnTo>
                  <a:pt x="0" y="1849"/>
                </a:lnTo>
                <a:lnTo>
                  <a:pt x="25" y="1610"/>
                </a:lnTo>
              </a:path>
            </a:pathLst>
          </a:custGeom>
          <a:solidFill>
            <a:srgbClr val="CC0000"/>
          </a:solidFill>
          <a:ln w="12700" cap="rnd" cmpd="sng">
            <a:noFill/>
            <a:prstDash val="solid"/>
            <a:round/>
            <a:headEnd type="none" w="med" len="med"/>
            <a:tailEnd type="none" w="med" len="med"/>
          </a:ln>
          <a:effectLst/>
        </p:spPr>
        <p:txBody>
          <a:bodyPr/>
          <a:lstStyle/>
          <a:p>
            <a:endParaRPr lang="nb-NO"/>
          </a:p>
        </p:txBody>
      </p:sp>
      <p:sp>
        <p:nvSpPr>
          <p:cNvPr id="455687" name="Freeform 7"/>
          <p:cNvSpPr>
            <a:spLocks/>
          </p:cNvSpPr>
          <p:nvPr/>
        </p:nvSpPr>
        <p:spPr bwMode="auto">
          <a:xfrm>
            <a:off x="6010275" y="1606550"/>
            <a:ext cx="1779588" cy="1822450"/>
          </a:xfrm>
          <a:custGeom>
            <a:avLst/>
            <a:gdLst/>
            <a:ahLst/>
            <a:cxnLst>
              <a:cxn ang="0">
                <a:pos x="38" y="1094"/>
              </a:cxn>
              <a:cxn ang="0">
                <a:pos x="14" y="941"/>
              </a:cxn>
              <a:cxn ang="0">
                <a:pos x="2" y="816"/>
              </a:cxn>
              <a:cxn ang="0">
                <a:pos x="0" y="760"/>
              </a:cxn>
              <a:cxn ang="0">
                <a:pos x="0" y="737"/>
              </a:cxn>
              <a:cxn ang="0">
                <a:pos x="2" y="717"/>
              </a:cxn>
              <a:cxn ang="0">
                <a:pos x="68" y="526"/>
              </a:cxn>
              <a:cxn ang="0">
                <a:pos x="172" y="352"/>
              </a:cxn>
              <a:cxn ang="0">
                <a:pos x="240" y="287"/>
              </a:cxn>
              <a:cxn ang="0">
                <a:pos x="332" y="219"/>
              </a:cxn>
              <a:cxn ang="0">
                <a:pos x="511" y="110"/>
              </a:cxn>
              <a:cxn ang="0">
                <a:pos x="658" y="41"/>
              </a:cxn>
              <a:cxn ang="0">
                <a:pos x="814" y="0"/>
              </a:cxn>
              <a:cxn ang="0">
                <a:pos x="848" y="2"/>
              </a:cxn>
              <a:cxn ang="0">
                <a:pos x="887" y="7"/>
              </a:cxn>
              <a:cxn ang="0">
                <a:pos x="977" y="29"/>
              </a:cxn>
              <a:cxn ang="0">
                <a:pos x="1088" y="75"/>
              </a:cxn>
              <a:cxn ang="0">
                <a:pos x="1156" y="129"/>
              </a:cxn>
              <a:cxn ang="0">
                <a:pos x="1181" y="178"/>
              </a:cxn>
              <a:cxn ang="0">
                <a:pos x="1208" y="225"/>
              </a:cxn>
              <a:cxn ang="0">
                <a:pos x="1228" y="255"/>
              </a:cxn>
              <a:cxn ang="0">
                <a:pos x="1235" y="287"/>
              </a:cxn>
              <a:cxn ang="0">
                <a:pos x="1242" y="313"/>
              </a:cxn>
              <a:cxn ang="0">
                <a:pos x="1249" y="345"/>
              </a:cxn>
              <a:cxn ang="0">
                <a:pos x="1256" y="428"/>
              </a:cxn>
              <a:cxn ang="0">
                <a:pos x="1260" y="499"/>
              </a:cxn>
              <a:cxn ang="0">
                <a:pos x="1258" y="542"/>
              </a:cxn>
              <a:cxn ang="0">
                <a:pos x="1255" y="559"/>
              </a:cxn>
              <a:cxn ang="0">
                <a:pos x="1253" y="589"/>
              </a:cxn>
              <a:cxn ang="0">
                <a:pos x="1244" y="605"/>
              </a:cxn>
              <a:cxn ang="0">
                <a:pos x="1238" y="661"/>
              </a:cxn>
              <a:cxn ang="0">
                <a:pos x="1219" y="702"/>
              </a:cxn>
              <a:cxn ang="0">
                <a:pos x="1152" y="826"/>
              </a:cxn>
              <a:cxn ang="0">
                <a:pos x="1031" y="984"/>
              </a:cxn>
              <a:cxn ang="0">
                <a:pos x="970" y="1047"/>
              </a:cxn>
              <a:cxn ang="0">
                <a:pos x="932" y="1074"/>
              </a:cxn>
              <a:cxn ang="0">
                <a:pos x="882" y="1116"/>
              </a:cxn>
              <a:cxn ang="0">
                <a:pos x="816" y="1232"/>
              </a:cxn>
              <a:cxn ang="0">
                <a:pos x="789" y="1078"/>
              </a:cxn>
              <a:cxn ang="0">
                <a:pos x="771" y="1004"/>
              </a:cxn>
              <a:cxn ang="0">
                <a:pos x="758" y="975"/>
              </a:cxn>
              <a:cxn ang="0">
                <a:pos x="735" y="945"/>
              </a:cxn>
              <a:cxn ang="0">
                <a:pos x="719" y="923"/>
              </a:cxn>
              <a:cxn ang="0">
                <a:pos x="686" y="905"/>
              </a:cxn>
              <a:cxn ang="0">
                <a:pos x="665" y="896"/>
              </a:cxn>
              <a:cxn ang="0">
                <a:pos x="617" y="918"/>
              </a:cxn>
              <a:cxn ang="0">
                <a:pos x="536" y="966"/>
              </a:cxn>
              <a:cxn ang="0">
                <a:pos x="455" y="1035"/>
              </a:cxn>
              <a:cxn ang="0">
                <a:pos x="371" y="1105"/>
              </a:cxn>
              <a:cxn ang="0">
                <a:pos x="305" y="1155"/>
              </a:cxn>
              <a:cxn ang="0">
                <a:pos x="256" y="1214"/>
              </a:cxn>
              <a:cxn ang="0">
                <a:pos x="197" y="1279"/>
              </a:cxn>
              <a:cxn ang="0">
                <a:pos x="142" y="1175"/>
              </a:cxn>
              <a:cxn ang="0">
                <a:pos x="113" y="1160"/>
              </a:cxn>
              <a:cxn ang="0">
                <a:pos x="91" y="1146"/>
              </a:cxn>
              <a:cxn ang="0">
                <a:pos x="77" y="1139"/>
              </a:cxn>
              <a:cxn ang="0">
                <a:pos x="56" y="1117"/>
              </a:cxn>
              <a:cxn ang="0">
                <a:pos x="38" y="1094"/>
              </a:cxn>
            </a:cxnLst>
            <a:rect l="0" t="0" r="r" b="b"/>
            <a:pathLst>
              <a:path w="1261" h="1280">
                <a:moveTo>
                  <a:pt x="38" y="1094"/>
                </a:moveTo>
                <a:lnTo>
                  <a:pt x="14" y="941"/>
                </a:lnTo>
                <a:lnTo>
                  <a:pt x="2" y="816"/>
                </a:lnTo>
                <a:lnTo>
                  <a:pt x="0" y="760"/>
                </a:lnTo>
                <a:lnTo>
                  <a:pt x="0" y="737"/>
                </a:lnTo>
                <a:lnTo>
                  <a:pt x="2" y="717"/>
                </a:lnTo>
                <a:lnTo>
                  <a:pt x="68" y="526"/>
                </a:lnTo>
                <a:lnTo>
                  <a:pt x="172" y="352"/>
                </a:lnTo>
                <a:lnTo>
                  <a:pt x="240" y="287"/>
                </a:lnTo>
                <a:lnTo>
                  <a:pt x="332" y="219"/>
                </a:lnTo>
                <a:lnTo>
                  <a:pt x="511" y="110"/>
                </a:lnTo>
                <a:lnTo>
                  <a:pt x="658" y="41"/>
                </a:lnTo>
                <a:lnTo>
                  <a:pt x="814" y="0"/>
                </a:lnTo>
                <a:lnTo>
                  <a:pt x="848" y="2"/>
                </a:lnTo>
                <a:lnTo>
                  <a:pt x="887" y="7"/>
                </a:lnTo>
                <a:lnTo>
                  <a:pt x="977" y="29"/>
                </a:lnTo>
                <a:lnTo>
                  <a:pt x="1088" y="75"/>
                </a:lnTo>
                <a:lnTo>
                  <a:pt x="1156" y="129"/>
                </a:lnTo>
                <a:lnTo>
                  <a:pt x="1181" y="178"/>
                </a:lnTo>
                <a:lnTo>
                  <a:pt x="1208" y="225"/>
                </a:lnTo>
                <a:lnTo>
                  <a:pt x="1228" y="255"/>
                </a:lnTo>
                <a:lnTo>
                  <a:pt x="1235" y="287"/>
                </a:lnTo>
                <a:lnTo>
                  <a:pt x="1242" y="313"/>
                </a:lnTo>
                <a:lnTo>
                  <a:pt x="1249" y="345"/>
                </a:lnTo>
                <a:lnTo>
                  <a:pt x="1256" y="428"/>
                </a:lnTo>
                <a:lnTo>
                  <a:pt x="1260" y="499"/>
                </a:lnTo>
                <a:lnTo>
                  <a:pt x="1258" y="542"/>
                </a:lnTo>
                <a:lnTo>
                  <a:pt x="1255" y="559"/>
                </a:lnTo>
                <a:lnTo>
                  <a:pt x="1253" y="589"/>
                </a:lnTo>
                <a:lnTo>
                  <a:pt x="1244" y="605"/>
                </a:lnTo>
                <a:lnTo>
                  <a:pt x="1238" y="661"/>
                </a:lnTo>
                <a:lnTo>
                  <a:pt x="1219" y="702"/>
                </a:lnTo>
                <a:lnTo>
                  <a:pt x="1152" y="826"/>
                </a:lnTo>
                <a:lnTo>
                  <a:pt x="1031" y="984"/>
                </a:lnTo>
                <a:lnTo>
                  <a:pt x="970" y="1047"/>
                </a:lnTo>
                <a:lnTo>
                  <a:pt x="932" y="1074"/>
                </a:lnTo>
                <a:lnTo>
                  <a:pt x="882" y="1116"/>
                </a:lnTo>
                <a:lnTo>
                  <a:pt x="816" y="1232"/>
                </a:lnTo>
                <a:lnTo>
                  <a:pt x="789" y="1078"/>
                </a:lnTo>
                <a:lnTo>
                  <a:pt x="771" y="1004"/>
                </a:lnTo>
                <a:lnTo>
                  <a:pt x="758" y="975"/>
                </a:lnTo>
                <a:lnTo>
                  <a:pt x="735" y="945"/>
                </a:lnTo>
                <a:lnTo>
                  <a:pt x="719" y="923"/>
                </a:lnTo>
                <a:lnTo>
                  <a:pt x="686" y="905"/>
                </a:lnTo>
                <a:lnTo>
                  <a:pt x="665" y="896"/>
                </a:lnTo>
                <a:lnTo>
                  <a:pt x="617" y="918"/>
                </a:lnTo>
                <a:lnTo>
                  <a:pt x="536" y="966"/>
                </a:lnTo>
                <a:lnTo>
                  <a:pt x="455" y="1035"/>
                </a:lnTo>
                <a:lnTo>
                  <a:pt x="371" y="1105"/>
                </a:lnTo>
                <a:lnTo>
                  <a:pt x="305" y="1155"/>
                </a:lnTo>
                <a:lnTo>
                  <a:pt x="256" y="1214"/>
                </a:lnTo>
                <a:lnTo>
                  <a:pt x="197" y="1279"/>
                </a:lnTo>
                <a:lnTo>
                  <a:pt x="142" y="1175"/>
                </a:lnTo>
                <a:lnTo>
                  <a:pt x="113" y="1160"/>
                </a:lnTo>
                <a:lnTo>
                  <a:pt x="91" y="1146"/>
                </a:lnTo>
                <a:lnTo>
                  <a:pt x="77" y="1139"/>
                </a:lnTo>
                <a:lnTo>
                  <a:pt x="56" y="1117"/>
                </a:lnTo>
                <a:lnTo>
                  <a:pt x="38" y="1094"/>
                </a:lnTo>
              </a:path>
            </a:pathLst>
          </a:custGeom>
          <a:solidFill>
            <a:schemeClr val="hlink"/>
          </a:solidFill>
          <a:ln w="12700" cap="rnd" cmpd="sng">
            <a:noFill/>
            <a:prstDash val="solid"/>
            <a:round/>
            <a:headEnd type="none" w="med" len="med"/>
            <a:tailEnd type="none" w="med" len="med"/>
          </a:ln>
          <a:effectLst/>
        </p:spPr>
        <p:txBody>
          <a:bodyPr/>
          <a:lstStyle/>
          <a:p>
            <a:endParaRPr lang="nb-NO"/>
          </a:p>
        </p:txBody>
      </p:sp>
      <p:sp>
        <p:nvSpPr>
          <p:cNvPr id="455688" name="Freeform 8"/>
          <p:cNvSpPr>
            <a:spLocks/>
          </p:cNvSpPr>
          <p:nvPr/>
        </p:nvSpPr>
        <p:spPr bwMode="auto">
          <a:xfrm>
            <a:off x="6669088" y="4391025"/>
            <a:ext cx="193675" cy="665163"/>
          </a:xfrm>
          <a:custGeom>
            <a:avLst/>
            <a:gdLst/>
            <a:ahLst/>
            <a:cxnLst>
              <a:cxn ang="0">
                <a:pos x="64" y="55"/>
              </a:cxn>
              <a:cxn ang="0">
                <a:pos x="64" y="74"/>
              </a:cxn>
              <a:cxn ang="0">
                <a:pos x="64" y="92"/>
              </a:cxn>
              <a:cxn ang="0">
                <a:pos x="64" y="110"/>
              </a:cxn>
              <a:cxn ang="0">
                <a:pos x="64" y="129"/>
              </a:cxn>
              <a:cxn ang="0">
                <a:pos x="64" y="147"/>
              </a:cxn>
              <a:cxn ang="0">
                <a:pos x="43" y="172"/>
              </a:cxn>
              <a:cxn ang="0">
                <a:pos x="21" y="190"/>
              </a:cxn>
              <a:cxn ang="0">
                <a:pos x="7" y="208"/>
              </a:cxn>
              <a:cxn ang="0">
                <a:pos x="0" y="227"/>
              </a:cxn>
              <a:cxn ang="0">
                <a:pos x="0" y="245"/>
              </a:cxn>
              <a:cxn ang="0">
                <a:pos x="0" y="270"/>
              </a:cxn>
              <a:cxn ang="0">
                <a:pos x="0" y="288"/>
              </a:cxn>
              <a:cxn ang="0">
                <a:pos x="0" y="307"/>
              </a:cxn>
              <a:cxn ang="0">
                <a:pos x="21" y="307"/>
              </a:cxn>
              <a:cxn ang="0">
                <a:pos x="29" y="325"/>
              </a:cxn>
              <a:cxn ang="0">
                <a:pos x="29" y="343"/>
              </a:cxn>
              <a:cxn ang="0">
                <a:pos x="29" y="362"/>
              </a:cxn>
              <a:cxn ang="0">
                <a:pos x="29" y="380"/>
              </a:cxn>
              <a:cxn ang="0">
                <a:pos x="29" y="399"/>
              </a:cxn>
              <a:cxn ang="0">
                <a:pos x="29" y="417"/>
              </a:cxn>
              <a:cxn ang="0">
                <a:pos x="29" y="441"/>
              </a:cxn>
              <a:cxn ang="0">
                <a:pos x="29" y="466"/>
              </a:cxn>
              <a:cxn ang="0">
                <a:pos x="50" y="466"/>
              </a:cxn>
              <a:cxn ang="0">
                <a:pos x="57" y="448"/>
              </a:cxn>
              <a:cxn ang="0">
                <a:pos x="57" y="429"/>
              </a:cxn>
              <a:cxn ang="0">
                <a:pos x="57" y="405"/>
              </a:cxn>
              <a:cxn ang="0">
                <a:pos x="64" y="386"/>
              </a:cxn>
              <a:cxn ang="0">
                <a:pos x="72" y="405"/>
              </a:cxn>
              <a:cxn ang="0">
                <a:pos x="93" y="405"/>
              </a:cxn>
              <a:cxn ang="0">
                <a:pos x="93" y="386"/>
              </a:cxn>
              <a:cxn ang="0">
                <a:pos x="93" y="368"/>
              </a:cxn>
              <a:cxn ang="0">
                <a:pos x="93" y="350"/>
              </a:cxn>
              <a:cxn ang="0">
                <a:pos x="93" y="331"/>
              </a:cxn>
              <a:cxn ang="0">
                <a:pos x="93" y="307"/>
              </a:cxn>
              <a:cxn ang="0">
                <a:pos x="93" y="288"/>
              </a:cxn>
              <a:cxn ang="0">
                <a:pos x="93" y="270"/>
              </a:cxn>
              <a:cxn ang="0">
                <a:pos x="93" y="251"/>
              </a:cxn>
              <a:cxn ang="0">
                <a:pos x="115" y="251"/>
              </a:cxn>
              <a:cxn ang="0">
                <a:pos x="136" y="239"/>
              </a:cxn>
              <a:cxn ang="0">
                <a:pos x="136" y="221"/>
              </a:cxn>
              <a:cxn ang="0">
                <a:pos x="115" y="202"/>
              </a:cxn>
              <a:cxn ang="0">
                <a:pos x="107" y="184"/>
              </a:cxn>
              <a:cxn ang="0">
                <a:pos x="107" y="159"/>
              </a:cxn>
              <a:cxn ang="0">
                <a:pos x="115" y="141"/>
              </a:cxn>
              <a:cxn ang="0">
                <a:pos x="122" y="123"/>
              </a:cxn>
              <a:cxn ang="0">
                <a:pos x="136" y="98"/>
              </a:cxn>
              <a:cxn ang="0">
                <a:pos x="136" y="80"/>
              </a:cxn>
              <a:cxn ang="0">
                <a:pos x="115" y="61"/>
              </a:cxn>
              <a:cxn ang="0">
                <a:pos x="107" y="43"/>
              </a:cxn>
              <a:cxn ang="0">
                <a:pos x="107" y="25"/>
              </a:cxn>
              <a:cxn ang="0">
                <a:pos x="107" y="6"/>
              </a:cxn>
              <a:cxn ang="0">
                <a:pos x="86" y="0"/>
              </a:cxn>
              <a:cxn ang="0">
                <a:pos x="86" y="18"/>
              </a:cxn>
              <a:cxn ang="0">
                <a:pos x="64" y="25"/>
              </a:cxn>
              <a:cxn ang="0">
                <a:pos x="64" y="55"/>
              </a:cxn>
            </a:cxnLst>
            <a:rect l="0" t="0" r="r" b="b"/>
            <a:pathLst>
              <a:path w="137" h="467">
                <a:moveTo>
                  <a:pt x="64" y="55"/>
                </a:moveTo>
                <a:lnTo>
                  <a:pt x="64" y="74"/>
                </a:lnTo>
                <a:lnTo>
                  <a:pt x="64" y="92"/>
                </a:lnTo>
                <a:lnTo>
                  <a:pt x="64" y="110"/>
                </a:lnTo>
                <a:lnTo>
                  <a:pt x="64" y="129"/>
                </a:lnTo>
                <a:lnTo>
                  <a:pt x="64" y="147"/>
                </a:lnTo>
                <a:lnTo>
                  <a:pt x="43" y="172"/>
                </a:lnTo>
                <a:lnTo>
                  <a:pt x="21" y="190"/>
                </a:lnTo>
                <a:lnTo>
                  <a:pt x="7" y="208"/>
                </a:lnTo>
                <a:lnTo>
                  <a:pt x="0" y="227"/>
                </a:lnTo>
                <a:lnTo>
                  <a:pt x="0" y="245"/>
                </a:lnTo>
                <a:lnTo>
                  <a:pt x="0" y="270"/>
                </a:lnTo>
                <a:lnTo>
                  <a:pt x="0" y="288"/>
                </a:lnTo>
                <a:lnTo>
                  <a:pt x="0" y="307"/>
                </a:lnTo>
                <a:lnTo>
                  <a:pt x="21" y="307"/>
                </a:lnTo>
                <a:lnTo>
                  <a:pt x="29" y="325"/>
                </a:lnTo>
                <a:lnTo>
                  <a:pt x="29" y="343"/>
                </a:lnTo>
                <a:lnTo>
                  <a:pt x="29" y="362"/>
                </a:lnTo>
                <a:lnTo>
                  <a:pt x="29" y="380"/>
                </a:lnTo>
                <a:lnTo>
                  <a:pt x="29" y="399"/>
                </a:lnTo>
                <a:lnTo>
                  <a:pt x="29" y="417"/>
                </a:lnTo>
                <a:lnTo>
                  <a:pt x="29" y="441"/>
                </a:lnTo>
                <a:lnTo>
                  <a:pt x="29" y="466"/>
                </a:lnTo>
                <a:lnTo>
                  <a:pt x="50" y="466"/>
                </a:lnTo>
                <a:lnTo>
                  <a:pt x="57" y="448"/>
                </a:lnTo>
                <a:lnTo>
                  <a:pt x="57" y="429"/>
                </a:lnTo>
                <a:lnTo>
                  <a:pt x="57" y="405"/>
                </a:lnTo>
                <a:lnTo>
                  <a:pt x="64" y="386"/>
                </a:lnTo>
                <a:lnTo>
                  <a:pt x="72" y="405"/>
                </a:lnTo>
                <a:lnTo>
                  <a:pt x="93" y="405"/>
                </a:lnTo>
                <a:lnTo>
                  <a:pt x="93" y="386"/>
                </a:lnTo>
                <a:lnTo>
                  <a:pt x="93" y="368"/>
                </a:lnTo>
                <a:lnTo>
                  <a:pt x="93" y="350"/>
                </a:lnTo>
                <a:lnTo>
                  <a:pt x="93" y="331"/>
                </a:lnTo>
                <a:lnTo>
                  <a:pt x="93" y="307"/>
                </a:lnTo>
                <a:lnTo>
                  <a:pt x="93" y="288"/>
                </a:lnTo>
                <a:lnTo>
                  <a:pt x="93" y="270"/>
                </a:lnTo>
                <a:lnTo>
                  <a:pt x="93" y="251"/>
                </a:lnTo>
                <a:lnTo>
                  <a:pt x="115" y="251"/>
                </a:lnTo>
                <a:lnTo>
                  <a:pt x="136" y="239"/>
                </a:lnTo>
                <a:lnTo>
                  <a:pt x="136" y="221"/>
                </a:lnTo>
                <a:lnTo>
                  <a:pt x="115" y="202"/>
                </a:lnTo>
                <a:lnTo>
                  <a:pt x="107" y="184"/>
                </a:lnTo>
                <a:lnTo>
                  <a:pt x="107" y="159"/>
                </a:lnTo>
                <a:lnTo>
                  <a:pt x="115" y="141"/>
                </a:lnTo>
                <a:lnTo>
                  <a:pt x="122" y="123"/>
                </a:lnTo>
                <a:lnTo>
                  <a:pt x="136" y="98"/>
                </a:lnTo>
                <a:lnTo>
                  <a:pt x="136" y="80"/>
                </a:lnTo>
                <a:lnTo>
                  <a:pt x="115" y="61"/>
                </a:lnTo>
                <a:lnTo>
                  <a:pt x="107" y="43"/>
                </a:lnTo>
                <a:lnTo>
                  <a:pt x="107" y="25"/>
                </a:lnTo>
                <a:lnTo>
                  <a:pt x="107" y="6"/>
                </a:lnTo>
                <a:lnTo>
                  <a:pt x="86" y="0"/>
                </a:lnTo>
                <a:lnTo>
                  <a:pt x="86" y="18"/>
                </a:lnTo>
                <a:lnTo>
                  <a:pt x="64" y="25"/>
                </a:lnTo>
                <a:lnTo>
                  <a:pt x="64" y="55"/>
                </a:lnTo>
              </a:path>
            </a:pathLst>
          </a:custGeom>
          <a:solidFill>
            <a:schemeClr val="bg1"/>
          </a:solidFill>
          <a:ln w="12700" cap="rnd" cmpd="sng">
            <a:solidFill>
              <a:schemeClr val="tx1"/>
            </a:solidFill>
            <a:prstDash val="solid"/>
            <a:round/>
            <a:headEnd type="none" w="med" len="med"/>
            <a:tailEnd type="none" w="med" len="med"/>
          </a:ln>
          <a:effectLst/>
        </p:spPr>
        <p:txBody>
          <a:bodyPr/>
          <a:lstStyle/>
          <a:p>
            <a:endParaRPr lang="nb-NO"/>
          </a:p>
        </p:txBody>
      </p:sp>
      <p:sp>
        <p:nvSpPr>
          <p:cNvPr id="455689" name="Freeform 9"/>
          <p:cNvSpPr>
            <a:spLocks/>
          </p:cNvSpPr>
          <p:nvPr/>
        </p:nvSpPr>
        <p:spPr bwMode="auto">
          <a:xfrm>
            <a:off x="6419850" y="4049713"/>
            <a:ext cx="225425" cy="446087"/>
          </a:xfrm>
          <a:custGeom>
            <a:avLst/>
            <a:gdLst/>
            <a:ahLst/>
            <a:cxnLst>
              <a:cxn ang="0">
                <a:pos x="7" y="312"/>
              </a:cxn>
              <a:cxn ang="0">
                <a:pos x="7" y="294"/>
              </a:cxn>
              <a:cxn ang="0">
                <a:pos x="27" y="280"/>
              </a:cxn>
              <a:cxn ang="0">
                <a:pos x="7" y="257"/>
              </a:cxn>
              <a:cxn ang="0">
                <a:pos x="14" y="239"/>
              </a:cxn>
              <a:cxn ang="0">
                <a:pos x="21" y="220"/>
              </a:cxn>
              <a:cxn ang="0">
                <a:pos x="28" y="202"/>
              </a:cxn>
              <a:cxn ang="0">
                <a:pos x="28" y="184"/>
              </a:cxn>
              <a:cxn ang="0">
                <a:pos x="28" y="165"/>
              </a:cxn>
              <a:cxn ang="0">
                <a:pos x="36" y="147"/>
              </a:cxn>
              <a:cxn ang="0">
                <a:pos x="43" y="128"/>
              </a:cxn>
              <a:cxn ang="0">
                <a:pos x="57" y="110"/>
              </a:cxn>
              <a:cxn ang="0">
                <a:pos x="71" y="92"/>
              </a:cxn>
              <a:cxn ang="0">
                <a:pos x="78" y="73"/>
              </a:cxn>
              <a:cxn ang="0">
                <a:pos x="85" y="55"/>
              </a:cxn>
              <a:cxn ang="0">
                <a:pos x="100" y="37"/>
              </a:cxn>
              <a:cxn ang="0">
                <a:pos x="114" y="18"/>
              </a:cxn>
              <a:cxn ang="0">
                <a:pos x="135" y="12"/>
              </a:cxn>
              <a:cxn ang="0">
                <a:pos x="157" y="0"/>
              </a:cxn>
              <a:cxn ang="0">
                <a:pos x="157" y="18"/>
              </a:cxn>
              <a:cxn ang="0">
                <a:pos x="159" y="43"/>
              </a:cxn>
              <a:cxn ang="0">
                <a:pos x="155" y="64"/>
              </a:cxn>
              <a:cxn ang="0">
                <a:pos x="132" y="85"/>
              </a:cxn>
              <a:cxn ang="0">
                <a:pos x="114" y="92"/>
              </a:cxn>
              <a:cxn ang="0">
                <a:pos x="107" y="110"/>
              </a:cxn>
              <a:cxn ang="0">
                <a:pos x="93" y="128"/>
              </a:cxn>
              <a:cxn ang="0">
                <a:pos x="85" y="147"/>
              </a:cxn>
              <a:cxn ang="0">
                <a:pos x="71" y="165"/>
              </a:cxn>
              <a:cxn ang="0">
                <a:pos x="57" y="184"/>
              </a:cxn>
              <a:cxn ang="0">
                <a:pos x="43" y="202"/>
              </a:cxn>
              <a:cxn ang="0">
                <a:pos x="36" y="220"/>
              </a:cxn>
              <a:cxn ang="0">
                <a:pos x="30" y="247"/>
              </a:cxn>
              <a:cxn ang="0">
                <a:pos x="27" y="265"/>
              </a:cxn>
              <a:cxn ang="0">
                <a:pos x="7" y="275"/>
              </a:cxn>
              <a:cxn ang="0">
                <a:pos x="0" y="294"/>
              </a:cxn>
              <a:cxn ang="0">
                <a:pos x="0" y="312"/>
              </a:cxn>
              <a:cxn ang="0">
                <a:pos x="7" y="312"/>
              </a:cxn>
            </a:cxnLst>
            <a:rect l="0" t="0" r="r" b="b"/>
            <a:pathLst>
              <a:path w="160" h="313">
                <a:moveTo>
                  <a:pt x="7" y="312"/>
                </a:moveTo>
                <a:lnTo>
                  <a:pt x="7" y="294"/>
                </a:lnTo>
                <a:lnTo>
                  <a:pt x="27" y="280"/>
                </a:lnTo>
                <a:lnTo>
                  <a:pt x="7" y="257"/>
                </a:lnTo>
                <a:lnTo>
                  <a:pt x="14" y="239"/>
                </a:lnTo>
                <a:lnTo>
                  <a:pt x="21" y="220"/>
                </a:lnTo>
                <a:lnTo>
                  <a:pt x="28" y="202"/>
                </a:lnTo>
                <a:lnTo>
                  <a:pt x="28" y="184"/>
                </a:lnTo>
                <a:lnTo>
                  <a:pt x="28" y="165"/>
                </a:lnTo>
                <a:lnTo>
                  <a:pt x="36" y="147"/>
                </a:lnTo>
                <a:lnTo>
                  <a:pt x="43" y="128"/>
                </a:lnTo>
                <a:lnTo>
                  <a:pt x="57" y="110"/>
                </a:lnTo>
                <a:lnTo>
                  <a:pt x="71" y="92"/>
                </a:lnTo>
                <a:lnTo>
                  <a:pt x="78" y="73"/>
                </a:lnTo>
                <a:lnTo>
                  <a:pt x="85" y="55"/>
                </a:lnTo>
                <a:lnTo>
                  <a:pt x="100" y="37"/>
                </a:lnTo>
                <a:lnTo>
                  <a:pt x="114" y="18"/>
                </a:lnTo>
                <a:lnTo>
                  <a:pt x="135" y="12"/>
                </a:lnTo>
                <a:lnTo>
                  <a:pt x="157" y="0"/>
                </a:lnTo>
                <a:lnTo>
                  <a:pt x="157" y="18"/>
                </a:lnTo>
                <a:lnTo>
                  <a:pt x="159" y="43"/>
                </a:lnTo>
                <a:lnTo>
                  <a:pt x="155" y="64"/>
                </a:lnTo>
                <a:lnTo>
                  <a:pt x="132" y="85"/>
                </a:lnTo>
                <a:lnTo>
                  <a:pt x="114" y="92"/>
                </a:lnTo>
                <a:lnTo>
                  <a:pt x="107" y="110"/>
                </a:lnTo>
                <a:lnTo>
                  <a:pt x="93" y="128"/>
                </a:lnTo>
                <a:lnTo>
                  <a:pt x="85" y="147"/>
                </a:lnTo>
                <a:lnTo>
                  <a:pt x="71" y="165"/>
                </a:lnTo>
                <a:lnTo>
                  <a:pt x="57" y="184"/>
                </a:lnTo>
                <a:lnTo>
                  <a:pt x="43" y="202"/>
                </a:lnTo>
                <a:lnTo>
                  <a:pt x="36" y="220"/>
                </a:lnTo>
                <a:lnTo>
                  <a:pt x="30" y="247"/>
                </a:lnTo>
                <a:lnTo>
                  <a:pt x="27" y="265"/>
                </a:lnTo>
                <a:lnTo>
                  <a:pt x="7" y="275"/>
                </a:lnTo>
                <a:lnTo>
                  <a:pt x="0" y="294"/>
                </a:lnTo>
                <a:lnTo>
                  <a:pt x="0" y="312"/>
                </a:lnTo>
                <a:lnTo>
                  <a:pt x="7" y="312"/>
                </a:lnTo>
              </a:path>
            </a:pathLst>
          </a:custGeom>
          <a:solidFill>
            <a:schemeClr val="bg1"/>
          </a:solidFill>
          <a:ln w="12700" cap="rnd" cmpd="sng">
            <a:solidFill>
              <a:schemeClr val="tx1"/>
            </a:solidFill>
            <a:prstDash val="solid"/>
            <a:round/>
            <a:headEnd type="none" w="med" len="med"/>
            <a:tailEnd type="none" w="med" len="med"/>
          </a:ln>
          <a:effectLst/>
        </p:spPr>
        <p:txBody>
          <a:bodyPr/>
          <a:lstStyle/>
          <a:p>
            <a:endParaRPr lang="nb-NO"/>
          </a:p>
        </p:txBody>
      </p:sp>
      <p:sp>
        <p:nvSpPr>
          <p:cNvPr id="455690" name="Freeform 10"/>
          <p:cNvSpPr>
            <a:spLocks/>
          </p:cNvSpPr>
          <p:nvPr/>
        </p:nvSpPr>
        <p:spPr bwMode="auto">
          <a:xfrm>
            <a:off x="6669088" y="4095750"/>
            <a:ext cx="150812" cy="476250"/>
          </a:xfrm>
          <a:custGeom>
            <a:avLst/>
            <a:gdLst/>
            <a:ahLst/>
            <a:cxnLst>
              <a:cxn ang="0">
                <a:pos x="93" y="332"/>
              </a:cxn>
              <a:cxn ang="0">
                <a:pos x="97" y="315"/>
              </a:cxn>
              <a:cxn ang="0">
                <a:pos x="101" y="296"/>
              </a:cxn>
              <a:cxn ang="0">
                <a:pos x="105" y="278"/>
              </a:cxn>
              <a:cxn ang="0">
                <a:pos x="103" y="259"/>
              </a:cxn>
              <a:cxn ang="0">
                <a:pos x="99" y="240"/>
              </a:cxn>
              <a:cxn ang="0">
                <a:pos x="95" y="220"/>
              </a:cxn>
              <a:cxn ang="0">
                <a:pos x="100" y="203"/>
              </a:cxn>
              <a:cxn ang="0">
                <a:pos x="104" y="184"/>
              </a:cxn>
              <a:cxn ang="0">
                <a:pos x="101" y="165"/>
              </a:cxn>
              <a:cxn ang="0">
                <a:pos x="98" y="145"/>
              </a:cxn>
              <a:cxn ang="0">
                <a:pos x="89" y="125"/>
              </a:cxn>
              <a:cxn ang="0">
                <a:pos x="79" y="105"/>
              </a:cxn>
              <a:cxn ang="0">
                <a:pos x="75" y="85"/>
              </a:cxn>
              <a:cxn ang="0">
                <a:pos x="73" y="67"/>
              </a:cxn>
              <a:cxn ang="0">
                <a:pos x="62" y="46"/>
              </a:cxn>
              <a:cxn ang="0">
                <a:pos x="54" y="25"/>
              </a:cxn>
              <a:cxn ang="0">
                <a:pos x="33" y="16"/>
              </a:cxn>
              <a:cxn ang="0">
                <a:pos x="14" y="0"/>
              </a:cxn>
              <a:cxn ang="0">
                <a:pos x="11" y="17"/>
              </a:cxn>
              <a:cxn ang="0">
                <a:pos x="0" y="44"/>
              </a:cxn>
              <a:cxn ang="0">
                <a:pos x="17" y="57"/>
              </a:cxn>
              <a:cxn ang="0">
                <a:pos x="26" y="77"/>
              </a:cxn>
              <a:cxn ang="0">
                <a:pos x="37" y="97"/>
              </a:cxn>
              <a:cxn ang="0">
                <a:pos x="39" y="117"/>
              </a:cxn>
              <a:cxn ang="0">
                <a:pos x="49" y="137"/>
              </a:cxn>
              <a:cxn ang="0">
                <a:pos x="53" y="157"/>
              </a:cxn>
              <a:cxn ang="0">
                <a:pos x="62" y="177"/>
              </a:cxn>
              <a:cxn ang="0">
                <a:pos x="73" y="198"/>
              </a:cxn>
              <a:cxn ang="0">
                <a:pos x="81" y="218"/>
              </a:cxn>
              <a:cxn ang="0">
                <a:pos x="85" y="238"/>
              </a:cxn>
              <a:cxn ang="0">
                <a:pos x="95" y="258"/>
              </a:cxn>
              <a:cxn ang="0">
                <a:pos x="98" y="277"/>
              </a:cxn>
              <a:cxn ang="0">
                <a:pos x="101" y="296"/>
              </a:cxn>
              <a:cxn ang="0">
                <a:pos x="104" y="317"/>
              </a:cxn>
              <a:cxn ang="0">
                <a:pos x="100" y="334"/>
              </a:cxn>
              <a:cxn ang="0">
                <a:pos x="93" y="332"/>
              </a:cxn>
            </a:cxnLst>
            <a:rect l="0" t="0" r="r" b="b"/>
            <a:pathLst>
              <a:path w="106" h="335">
                <a:moveTo>
                  <a:pt x="93" y="332"/>
                </a:moveTo>
                <a:lnTo>
                  <a:pt x="97" y="315"/>
                </a:lnTo>
                <a:lnTo>
                  <a:pt x="101" y="296"/>
                </a:lnTo>
                <a:lnTo>
                  <a:pt x="105" y="278"/>
                </a:lnTo>
                <a:lnTo>
                  <a:pt x="103" y="259"/>
                </a:lnTo>
                <a:lnTo>
                  <a:pt x="99" y="240"/>
                </a:lnTo>
                <a:lnTo>
                  <a:pt x="95" y="220"/>
                </a:lnTo>
                <a:lnTo>
                  <a:pt x="100" y="203"/>
                </a:lnTo>
                <a:lnTo>
                  <a:pt x="104" y="184"/>
                </a:lnTo>
                <a:lnTo>
                  <a:pt x="101" y="165"/>
                </a:lnTo>
                <a:lnTo>
                  <a:pt x="98" y="145"/>
                </a:lnTo>
                <a:lnTo>
                  <a:pt x="89" y="125"/>
                </a:lnTo>
                <a:lnTo>
                  <a:pt x="79" y="105"/>
                </a:lnTo>
                <a:lnTo>
                  <a:pt x="75" y="85"/>
                </a:lnTo>
                <a:lnTo>
                  <a:pt x="73" y="67"/>
                </a:lnTo>
                <a:lnTo>
                  <a:pt x="62" y="46"/>
                </a:lnTo>
                <a:lnTo>
                  <a:pt x="54" y="25"/>
                </a:lnTo>
                <a:lnTo>
                  <a:pt x="33" y="16"/>
                </a:lnTo>
                <a:lnTo>
                  <a:pt x="14" y="0"/>
                </a:lnTo>
                <a:lnTo>
                  <a:pt x="11" y="17"/>
                </a:lnTo>
                <a:lnTo>
                  <a:pt x="0" y="44"/>
                </a:lnTo>
                <a:lnTo>
                  <a:pt x="17" y="57"/>
                </a:lnTo>
                <a:lnTo>
                  <a:pt x="26" y="77"/>
                </a:lnTo>
                <a:lnTo>
                  <a:pt x="37" y="97"/>
                </a:lnTo>
                <a:lnTo>
                  <a:pt x="39" y="117"/>
                </a:lnTo>
                <a:lnTo>
                  <a:pt x="49" y="137"/>
                </a:lnTo>
                <a:lnTo>
                  <a:pt x="53" y="157"/>
                </a:lnTo>
                <a:lnTo>
                  <a:pt x="62" y="177"/>
                </a:lnTo>
                <a:lnTo>
                  <a:pt x="73" y="198"/>
                </a:lnTo>
                <a:lnTo>
                  <a:pt x="81" y="218"/>
                </a:lnTo>
                <a:lnTo>
                  <a:pt x="85" y="238"/>
                </a:lnTo>
                <a:lnTo>
                  <a:pt x="95" y="258"/>
                </a:lnTo>
                <a:lnTo>
                  <a:pt x="98" y="277"/>
                </a:lnTo>
                <a:lnTo>
                  <a:pt x="101" y="296"/>
                </a:lnTo>
                <a:lnTo>
                  <a:pt x="104" y="317"/>
                </a:lnTo>
                <a:lnTo>
                  <a:pt x="100" y="334"/>
                </a:lnTo>
                <a:lnTo>
                  <a:pt x="93" y="332"/>
                </a:lnTo>
              </a:path>
            </a:pathLst>
          </a:custGeom>
          <a:solidFill>
            <a:schemeClr val="bg1"/>
          </a:solidFill>
          <a:ln w="12700" cap="rnd" cmpd="sng">
            <a:solidFill>
              <a:schemeClr val="tx1"/>
            </a:solidFill>
            <a:prstDash val="solid"/>
            <a:round/>
            <a:headEnd type="none" w="med" len="med"/>
            <a:tailEnd type="none" w="med" len="med"/>
          </a:ln>
          <a:effectLst/>
        </p:spPr>
        <p:txBody>
          <a:bodyPr/>
          <a:lstStyle/>
          <a:p>
            <a:endParaRPr lang="nb-NO"/>
          </a:p>
        </p:txBody>
      </p:sp>
      <p:grpSp>
        <p:nvGrpSpPr>
          <p:cNvPr id="2" name="Group 11"/>
          <p:cNvGrpSpPr>
            <a:grpSpLocks/>
          </p:cNvGrpSpPr>
          <p:nvPr/>
        </p:nvGrpSpPr>
        <p:grpSpPr bwMode="auto">
          <a:xfrm>
            <a:off x="6864350" y="3271838"/>
            <a:ext cx="261938" cy="309562"/>
            <a:chOff x="2709" y="1547"/>
            <a:chExt cx="186" cy="218"/>
          </a:xfrm>
        </p:grpSpPr>
        <p:sp>
          <p:nvSpPr>
            <p:cNvPr id="455692" name="Oval 12"/>
            <p:cNvSpPr>
              <a:spLocks noChangeArrowheads="1"/>
            </p:cNvSpPr>
            <p:nvPr/>
          </p:nvSpPr>
          <p:spPr bwMode="auto">
            <a:xfrm rot="4920000">
              <a:off x="2788" y="1606"/>
              <a:ext cx="56" cy="64"/>
            </a:xfrm>
            <a:prstGeom prst="ellipse">
              <a:avLst/>
            </a:prstGeom>
            <a:solidFill>
              <a:schemeClr val="bg1"/>
            </a:solidFill>
            <a:ln w="12700">
              <a:solidFill>
                <a:schemeClr val="tx1"/>
              </a:solidFill>
              <a:round/>
              <a:headEnd/>
              <a:tailEnd/>
            </a:ln>
            <a:effectLst/>
          </p:spPr>
          <p:txBody>
            <a:bodyPr wrap="none" anchor="ctr"/>
            <a:lstStyle/>
            <a:p>
              <a:endParaRPr lang="nb-NO"/>
            </a:p>
          </p:txBody>
        </p:sp>
        <p:sp>
          <p:nvSpPr>
            <p:cNvPr id="455693" name="Oval 13"/>
            <p:cNvSpPr>
              <a:spLocks noChangeArrowheads="1"/>
            </p:cNvSpPr>
            <p:nvPr/>
          </p:nvSpPr>
          <p:spPr bwMode="auto">
            <a:xfrm rot="4920000">
              <a:off x="2835" y="1543"/>
              <a:ext cx="56" cy="64"/>
            </a:xfrm>
            <a:prstGeom prst="ellipse">
              <a:avLst/>
            </a:prstGeom>
            <a:solidFill>
              <a:schemeClr val="bg1"/>
            </a:solidFill>
            <a:ln w="12700">
              <a:solidFill>
                <a:schemeClr val="tx1"/>
              </a:solidFill>
              <a:round/>
              <a:headEnd/>
              <a:tailEnd/>
            </a:ln>
            <a:effectLst/>
          </p:spPr>
          <p:txBody>
            <a:bodyPr wrap="none" anchor="ctr"/>
            <a:lstStyle/>
            <a:p>
              <a:endParaRPr lang="nb-NO"/>
            </a:p>
          </p:txBody>
        </p:sp>
        <p:sp>
          <p:nvSpPr>
            <p:cNvPr id="455694" name="Oval 14"/>
            <p:cNvSpPr>
              <a:spLocks noChangeArrowheads="1"/>
            </p:cNvSpPr>
            <p:nvPr/>
          </p:nvSpPr>
          <p:spPr bwMode="auto">
            <a:xfrm rot="4920000">
              <a:off x="2753" y="1651"/>
              <a:ext cx="56" cy="64"/>
            </a:xfrm>
            <a:prstGeom prst="ellipse">
              <a:avLst/>
            </a:prstGeom>
            <a:solidFill>
              <a:schemeClr val="bg1"/>
            </a:solidFill>
            <a:ln w="12700">
              <a:solidFill>
                <a:schemeClr val="tx1"/>
              </a:solidFill>
              <a:round/>
              <a:headEnd/>
              <a:tailEnd/>
            </a:ln>
            <a:effectLst/>
          </p:spPr>
          <p:txBody>
            <a:bodyPr wrap="none" anchor="ctr"/>
            <a:lstStyle/>
            <a:p>
              <a:endParaRPr lang="nb-NO"/>
            </a:p>
          </p:txBody>
        </p:sp>
        <p:sp>
          <p:nvSpPr>
            <p:cNvPr id="455695" name="Oval 15"/>
            <p:cNvSpPr>
              <a:spLocks noChangeArrowheads="1"/>
            </p:cNvSpPr>
            <p:nvPr/>
          </p:nvSpPr>
          <p:spPr bwMode="auto">
            <a:xfrm rot="4920000">
              <a:off x="2713" y="1705"/>
              <a:ext cx="56" cy="64"/>
            </a:xfrm>
            <a:prstGeom prst="ellipse">
              <a:avLst/>
            </a:prstGeom>
            <a:solidFill>
              <a:schemeClr val="bg1"/>
            </a:solidFill>
            <a:ln w="12700">
              <a:solidFill>
                <a:schemeClr val="tx1"/>
              </a:solidFill>
              <a:round/>
              <a:headEnd/>
              <a:tailEnd/>
            </a:ln>
            <a:effectLst/>
          </p:spPr>
          <p:txBody>
            <a:bodyPr wrap="none" anchor="ctr"/>
            <a:lstStyle/>
            <a:p>
              <a:endParaRPr lang="nb-NO"/>
            </a:p>
          </p:txBody>
        </p:sp>
      </p:grpSp>
      <p:grpSp>
        <p:nvGrpSpPr>
          <p:cNvPr id="3" name="Group 16"/>
          <p:cNvGrpSpPr>
            <a:grpSpLocks/>
          </p:cNvGrpSpPr>
          <p:nvPr/>
        </p:nvGrpSpPr>
        <p:grpSpPr bwMode="auto">
          <a:xfrm>
            <a:off x="6248400" y="5057775"/>
            <a:ext cx="128588" cy="365125"/>
            <a:chOff x="2272" y="2824"/>
            <a:chExt cx="92" cy="256"/>
          </a:xfrm>
        </p:grpSpPr>
        <p:sp>
          <p:nvSpPr>
            <p:cNvPr id="455697" name="Oval 17"/>
            <p:cNvSpPr>
              <a:spLocks noChangeArrowheads="1"/>
            </p:cNvSpPr>
            <p:nvPr/>
          </p:nvSpPr>
          <p:spPr bwMode="auto">
            <a:xfrm rot="3180000">
              <a:off x="2294" y="2897"/>
              <a:ext cx="56" cy="64"/>
            </a:xfrm>
            <a:prstGeom prst="ellipse">
              <a:avLst/>
            </a:prstGeom>
            <a:solidFill>
              <a:schemeClr val="bg1"/>
            </a:solidFill>
            <a:ln w="12700">
              <a:solidFill>
                <a:schemeClr val="tx1"/>
              </a:solidFill>
              <a:round/>
              <a:headEnd/>
              <a:tailEnd/>
            </a:ln>
            <a:effectLst/>
          </p:spPr>
          <p:txBody>
            <a:bodyPr wrap="none" anchor="ctr"/>
            <a:lstStyle/>
            <a:p>
              <a:endParaRPr lang="nb-NO"/>
            </a:p>
          </p:txBody>
        </p:sp>
        <p:sp>
          <p:nvSpPr>
            <p:cNvPr id="455698" name="Oval 18"/>
            <p:cNvSpPr>
              <a:spLocks noChangeArrowheads="1"/>
            </p:cNvSpPr>
            <p:nvPr/>
          </p:nvSpPr>
          <p:spPr bwMode="auto">
            <a:xfrm rot="3180000">
              <a:off x="2304" y="2820"/>
              <a:ext cx="56" cy="64"/>
            </a:xfrm>
            <a:prstGeom prst="ellipse">
              <a:avLst/>
            </a:prstGeom>
            <a:solidFill>
              <a:schemeClr val="bg1"/>
            </a:solidFill>
            <a:ln w="12700">
              <a:solidFill>
                <a:schemeClr val="tx1"/>
              </a:solidFill>
              <a:round/>
              <a:headEnd/>
              <a:tailEnd/>
            </a:ln>
            <a:effectLst/>
          </p:spPr>
          <p:txBody>
            <a:bodyPr wrap="none" anchor="ctr"/>
            <a:lstStyle/>
            <a:p>
              <a:endParaRPr lang="nb-NO"/>
            </a:p>
          </p:txBody>
        </p:sp>
        <p:sp>
          <p:nvSpPr>
            <p:cNvPr id="455699" name="Oval 19"/>
            <p:cNvSpPr>
              <a:spLocks noChangeArrowheads="1"/>
            </p:cNvSpPr>
            <p:nvPr/>
          </p:nvSpPr>
          <p:spPr bwMode="auto">
            <a:xfrm rot="3180000">
              <a:off x="2285" y="2953"/>
              <a:ext cx="56" cy="64"/>
            </a:xfrm>
            <a:prstGeom prst="ellipse">
              <a:avLst/>
            </a:prstGeom>
            <a:solidFill>
              <a:schemeClr val="bg1"/>
            </a:solidFill>
            <a:ln w="12700">
              <a:solidFill>
                <a:schemeClr val="tx1"/>
              </a:solidFill>
              <a:round/>
              <a:headEnd/>
              <a:tailEnd/>
            </a:ln>
            <a:effectLst/>
          </p:spPr>
          <p:txBody>
            <a:bodyPr wrap="none" anchor="ctr"/>
            <a:lstStyle/>
            <a:p>
              <a:endParaRPr lang="nb-NO"/>
            </a:p>
          </p:txBody>
        </p:sp>
        <p:sp>
          <p:nvSpPr>
            <p:cNvPr id="455700" name="Oval 20"/>
            <p:cNvSpPr>
              <a:spLocks noChangeArrowheads="1"/>
            </p:cNvSpPr>
            <p:nvPr/>
          </p:nvSpPr>
          <p:spPr bwMode="auto">
            <a:xfrm rot="3180000">
              <a:off x="2276" y="3020"/>
              <a:ext cx="56" cy="64"/>
            </a:xfrm>
            <a:prstGeom prst="ellipse">
              <a:avLst/>
            </a:prstGeom>
            <a:solidFill>
              <a:schemeClr val="bg1"/>
            </a:solidFill>
            <a:ln w="12700">
              <a:solidFill>
                <a:schemeClr val="tx1"/>
              </a:solidFill>
              <a:round/>
              <a:headEnd/>
              <a:tailEnd/>
            </a:ln>
            <a:effectLst/>
          </p:spPr>
          <p:txBody>
            <a:bodyPr wrap="none" anchor="ctr"/>
            <a:lstStyle/>
            <a:p>
              <a:endParaRPr lang="nb-NO"/>
            </a:p>
          </p:txBody>
        </p:sp>
      </p:grpSp>
      <p:grpSp>
        <p:nvGrpSpPr>
          <p:cNvPr id="4" name="Group 21"/>
          <p:cNvGrpSpPr>
            <a:grpSpLocks/>
          </p:cNvGrpSpPr>
          <p:nvPr/>
        </p:nvGrpSpPr>
        <p:grpSpPr bwMode="auto">
          <a:xfrm rot="1402321">
            <a:off x="6765925" y="3881438"/>
            <a:ext cx="263525" cy="309562"/>
            <a:chOff x="2679" y="2106"/>
            <a:chExt cx="186" cy="218"/>
          </a:xfrm>
        </p:grpSpPr>
        <p:sp>
          <p:nvSpPr>
            <p:cNvPr id="455702" name="Oval 22"/>
            <p:cNvSpPr>
              <a:spLocks noChangeArrowheads="1"/>
            </p:cNvSpPr>
            <p:nvPr/>
          </p:nvSpPr>
          <p:spPr bwMode="auto">
            <a:xfrm rot="4920000">
              <a:off x="2758" y="2165"/>
              <a:ext cx="56" cy="64"/>
            </a:xfrm>
            <a:prstGeom prst="ellipse">
              <a:avLst/>
            </a:prstGeom>
            <a:solidFill>
              <a:schemeClr val="bg1"/>
            </a:solidFill>
            <a:ln w="12700">
              <a:solidFill>
                <a:schemeClr val="tx1"/>
              </a:solidFill>
              <a:round/>
              <a:headEnd/>
              <a:tailEnd/>
            </a:ln>
            <a:effectLst/>
          </p:spPr>
          <p:txBody>
            <a:bodyPr wrap="none" anchor="ctr"/>
            <a:lstStyle/>
            <a:p>
              <a:endParaRPr lang="nb-NO"/>
            </a:p>
          </p:txBody>
        </p:sp>
        <p:sp>
          <p:nvSpPr>
            <p:cNvPr id="455703" name="Oval 23"/>
            <p:cNvSpPr>
              <a:spLocks noChangeArrowheads="1"/>
            </p:cNvSpPr>
            <p:nvPr/>
          </p:nvSpPr>
          <p:spPr bwMode="auto">
            <a:xfrm rot="4920000">
              <a:off x="2805" y="2102"/>
              <a:ext cx="56" cy="64"/>
            </a:xfrm>
            <a:prstGeom prst="ellipse">
              <a:avLst/>
            </a:prstGeom>
            <a:solidFill>
              <a:schemeClr val="bg1"/>
            </a:solidFill>
            <a:ln w="12700">
              <a:solidFill>
                <a:schemeClr val="tx1"/>
              </a:solidFill>
              <a:round/>
              <a:headEnd/>
              <a:tailEnd/>
            </a:ln>
            <a:effectLst/>
          </p:spPr>
          <p:txBody>
            <a:bodyPr wrap="none" anchor="ctr"/>
            <a:lstStyle/>
            <a:p>
              <a:endParaRPr lang="nb-NO"/>
            </a:p>
          </p:txBody>
        </p:sp>
        <p:sp>
          <p:nvSpPr>
            <p:cNvPr id="455704" name="Oval 24"/>
            <p:cNvSpPr>
              <a:spLocks noChangeArrowheads="1"/>
            </p:cNvSpPr>
            <p:nvPr/>
          </p:nvSpPr>
          <p:spPr bwMode="auto">
            <a:xfrm rot="4920000">
              <a:off x="2723" y="2210"/>
              <a:ext cx="56" cy="64"/>
            </a:xfrm>
            <a:prstGeom prst="ellipse">
              <a:avLst/>
            </a:prstGeom>
            <a:solidFill>
              <a:schemeClr val="bg1"/>
            </a:solidFill>
            <a:ln w="12700">
              <a:solidFill>
                <a:schemeClr val="tx1"/>
              </a:solidFill>
              <a:round/>
              <a:headEnd/>
              <a:tailEnd/>
            </a:ln>
            <a:effectLst/>
          </p:spPr>
          <p:txBody>
            <a:bodyPr wrap="none" anchor="ctr"/>
            <a:lstStyle/>
            <a:p>
              <a:endParaRPr lang="nb-NO"/>
            </a:p>
          </p:txBody>
        </p:sp>
        <p:sp>
          <p:nvSpPr>
            <p:cNvPr id="455705" name="Oval 25"/>
            <p:cNvSpPr>
              <a:spLocks noChangeArrowheads="1"/>
            </p:cNvSpPr>
            <p:nvPr/>
          </p:nvSpPr>
          <p:spPr bwMode="auto">
            <a:xfrm rot="4920000">
              <a:off x="2683" y="2264"/>
              <a:ext cx="56" cy="64"/>
            </a:xfrm>
            <a:prstGeom prst="ellipse">
              <a:avLst/>
            </a:prstGeom>
            <a:solidFill>
              <a:schemeClr val="bg1"/>
            </a:solidFill>
            <a:ln w="12700">
              <a:solidFill>
                <a:schemeClr val="tx1"/>
              </a:solidFill>
              <a:round/>
              <a:headEnd/>
              <a:tailEnd/>
            </a:ln>
            <a:effectLst/>
          </p:spPr>
          <p:txBody>
            <a:bodyPr wrap="none" anchor="ctr"/>
            <a:lstStyle/>
            <a:p>
              <a:endParaRPr lang="nb-NO"/>
            </a:p>
          </p:txBody>
        </p:sp>
      </p:grpSp>
      <p:sp>
        <p:nvSpPr>
          <p:cNvPr id="455706" name="Freeform 26"/>
          <p:cNvSpPr>
            <a:spLocks/>
          </p:cNvSpPr>
          <p:nvPr/>
        </p:nvSpPr>
        <p:spPr bwMode="auto">
          <a:xfrm>
            <a:off x="6681788" y="1860550"/>
            <a:ext cx="787400" cy="712788"/>
          </a:xfrm>
          <a:custGeom>
            <a:avLst/>
            <a:gdLst/>
            <a:ahLst/>
            <a:cxnLst>
              <a:cxn ang="0">
                <a:pos x="0" y="380"/>
              </a:cxn>
              <a:cxn ang="0">
                <a:pos x="63" y="316"/>
              </a:cxn>
              <a:cxn ang="0">
                <a:pos x="186" y="290"/>
              </a:cxn>
              <a:cxn ang="0">
                <a:pos x="260" y="248"/>
              </a:cxn>
              <a:cxn ang="0">
                <a:pos x="295" y="214"/>
              </a:cxn>
              <a:cxn ang="0">
                <a:pos x="300" y="190"/>
              </a:cxn>
              <a:cxn ang="0">
                <a:pos x="259" y="180"/>
              </a:cxn>
              <a:cxn ang="0">
                <a:pos x="177" y="206"/>
              </a:cxn>
              <a:cxn ang="0">
                <a:pos x="93" y="216"/>
              </a:cxn>
              <a:cxn ang="0">
                <a:pos x="4" y="230"/>
              </a:cxn>
              <a:cxn ang="0">
                <a:pos x="19" y="178"/>
              </a:cxn>
              <a:cxn ang="0">
                <a:pos x="78" y="104"/>
              </a:cxn>
              <a:cxn ang="0">
                <a:pos x="154" y="36"/>
              </a:cxn>
              <a:cxn ang="0">
                <a:pos x="222" y="0"/>
              </a:cxn>
              <a:cxn ang="0">
                <a:pos x="255" y="8"/>
              </a:cxn>
              <a:cxn ang="0">
                <a:pos x="287" y="26"/>
              </a:cxn>
              <a:cxn ang="0">
                <a:pos x="363" y="94"/>
              </a:cxn>
              <a:cxn ang="0">
                <a:pos x="473" y="122"/>
              </a:cxn>
              <a:cxn ang="0">
                <a:pos x="528" y="136"/>
              </a:cxn>
              <a:cxn ang="0">
                <a:pos x="557" y="162"/>
              </a:cxn>
              <a:cxn ang="0">
                <a:pos x="546" y="186"/>
              </a:cxn>
              <a:cxn ang="0">
                <a:pos x="513" y="214"/>
              </a:cxn>
              <a:cxn ang="0">
                <a:pos x="441" y="256"/>
              </a:cxn>
              <a:cxn ang="0">
                <a:pos x="416" y="262"/>
              </a:cxn>
              <a:cxn ang="0">
                <a:pos x="382" y="262"/>
              </a:cxn>
              <a:cxn ang="0">
                <a:pos x="350" y="262"/>
              </a:cxn>
              <a:cxn ang="0">
                <a:pos x="316" y="296"/>
              </a:cxn>
              <a:cxn ang="0">
                <a:pos x="295" y="352"/>
              </a:cxn>
              <a:cxn ang="0">
                <a:pos x="291" y="446"/>
              </a:cxn>
              <a:cxn ang="0">
                <a:pos x="222" y="500"/>
              </a:cxn>
              <a:cxn ang="0">
                <a:pos x="202" y="452"/>
              </a:cxn>
              <a:cxn ang="0">
                <a:pos x="213" y="408"/>
              </a:cxn>
              <a:cxn ang="0">
                <a:pos x="215" y="390"/>
              </a:cxn>
              <a:cxn ang="0">
                <a:pos x="209" y="378"/>
              </a:cxn>
              <a:cxn ang="0">
                <a:pos x="194" y="376"/>
              </a:cxn>
              <a:cxn ang="0">
                <a:pos x="167" y="384"/>
              </a:cxn>
              <a:cxn ang="0">
                <a:pos x="120" y="406"/>
              </a:cxn>
              <a:cxn ang="0">
                <a:pos x="27" y="452"/>
              </a:cxn>
              <a:cxn ang="0">
                <a:pos x="0" y="380"/>
              </a:cxn>
            </a:cxnLst>
            <a:rect l="0" t="0" r="r" b="b"/>
            <a:pathLst>
              <a:path w="558" h="501">
                <a:moveTo>
                  <a:pt x="0" y="380"/>
                </a:moveTo>
                <a:lnTo>
                  <a:pt x="63" y="316"/>
                </a:lnTo>
                <a:lnTo>
                  <a:pt x="186" y="290"/>
                </a:lnTo>
                <a:lnTo>
                  <a:pt x="260" y="248"/>
                </a:lnTo>
                <a:lnTo>
                  <a:pt x="295" y="214"/>
                </a:lnTo>
                <a:lnTo>
                  <a:pt x="300" y="190"/>
                </a:lnTo>
                <a:lnTo>
                  <a:pt x="259" y="180"/>
                </a:lnTo>
                <a:lnTo>
                  <a:pt x="177" y="206"/>
                </a:lnTo>
                <a:lnTo>
                  <a:pt x="93" y="216"/>
                </a:lnTo>
                <a:lnTo>
                  <a:pt x="4" y="230"/>
                </a:lnTo>
                <a:lnTo>
                  <a:pt x="19" y="178"/>
                </a:lnTo>
                <a:lnTo>
                  <a:pt x="78" y="104"/>
                </a:lnTo>
                <a:lnTo>
                  <a:pt x="154" y="36"/>
                </a:lnTo>
                <a:lnTo>
                  <a:pt x="222" y="0"/>
                </a:lnTo>
                <a:lnTo>
                  <a:pt x="255" y="8"/>
                </a:lnTo>
                <a:lnTo>
                  <a:pt x="287" y="26"/>
                </a:lnTo>
                <a:lnTo>
                  <a:pt x="363" y="94"/>
                </a:lnTo>
                <a:lnTo>
                  <a:pt x="473" y="122"/>
                </a:lnTo>
                <a:lnTo>
                  <a:pt x="528" y="136"/>
                </a:lnTo>
                <a:lnTo>
                  <a:pt x="557" y="162"/>
                </a:lnTo>
                <a:lnTo>
                  <a:pt x="546" y="186"/>
                </a:lnTo>
                <a:lnTo>
                  <a:pt x="513" y="214"/>
                </a:lnTo>
                <a:lnTo>
                  <a:pt x="441" y="256"/>
                </a:lnTo>
                <a:lnTo>
                  <a:pt x="416" y="262"/>
                </a:lnTo>
                <a:lnTo>
                  <a:pt x="382" y="262"/>
                </a:lnTo>
                <a:lnTo>
                  <a:pt x="350" y="262"/>
                </a:lnTo>
                <a:lnTo>
                  <a:pt x="316" y="296"/>
                </a:lnTo>
                <a:lnTo>
                  <a:pt x="295" y="352"/>
                </a:lnTo>
                <a:lnTo>
                  <a:pt x="291" y="446"/>
                </a:lnTo>
                <a:lnTo>
                  <a:pt x="222" y="500"/>
                </a:lnTo>
                <a:lnTo>
                  <a:pt x="202" y="452"/>
                </a:lnTo>
                <a:lnTo>
                  <a:pt x="213" y="408"/>
                </a:lnTo>
                <a:lnTo>
                  <a:pt x="215" y="390"/>
                </a:lnTo>
                <a:lnTo>
                  <a:pt x="209" y="378"/>
                </a:lnTo>
                <a:lnTo>
                  <a:pt x="194" y="376"/>
                </a:lnTo>
                <a:lnTo>
                  <a:pt x="167" y="384"/>
                </a:lnTo>
                <a:lnTo>
                  <a:pt x="120" y="406"/>
                </a:lnTo>
                <a:lnTo>
                  <a:pt x="27" y="452"/>
                </a:lnTo>
                <a:lnTo>
                  <a:pt x="0" y="380"/>
                </a:lnTo>
              </a:path>
            </a:pathLst>
          </a:custGeom>
          <a:solidFill>
            <a:schemeClr val="accent2"/>
          </a:solidFill>
          <a:ln w="25400" cap="rnd" cmpd="sng">
            <a:solidFill>
              <a:schemeClr val="bg2"/>
            </a:solidFill>
            <a:prstDash val="solid"/>
            <a:round/>
            <a:headEnd type="none" w="med" len="med"/>
            <a:tailEnd type="none" w="med" len="med"/>
          </a:ln>
          <a:effectLst/>
        </p:spPr>
        <p:txBody>
          <a:bodyPr/>
          <a:lstStyle/>
          <a:p>
            <a:endParaRPr lang="nb-NO"/>
          </a:p>
        </p:txBody>
      </p:sp>
      <p:sp>
        <p:nvSpPr>
          <p:cNvPr id="455707" name="Text Box 27"/>
          <p:cNvSpPr txBox="1">
            <a:spLocks noChangeArrowheads="1"/>
          </p:cNvSpPr>
          <p:nvPr/>
        </p:nvSpPr>
        <p:spPr bwMode="auto">
          <a:xfrm>
            <a:off x="6877050" y="6092825"/>
            <a:ext cx="1593850" cy="366713"/>
          </a:xfrm>
          <a:prstGeom prst="rect">
            <a:avLst/>
          </a:prstGeom>
          <a:noFill/>
          <a:ln w="9525">
            <a:noFill/>
            <a:miter lim="800000"/>
            <a:headEnd/>
            <a:tailEnd/>
          </a:ln>
          <a:effectLst/>
        </p:spPr>
        <p:txBody>
          <a:bodyPr wrap="none">
            <a:spAutoFit/>
          </a:bodyPr>
          <a:lstStyle/>
          <a:p>
            <a:r>
              <a:rPr lang="nb-NO" sz="1800" dirty="0">
                <a:solidFill>
                  <a:srgbClr val="FFFF00"/>
                </a:solidFill>
                <a:latin typeface="Arial" charset="0"/>
              </a:rPr>
              <a:t>Ørstavik 1988</a:t>
            </a:r>
            <a:endParaRPr lang="en-US" sz="1800" dirty="0">
              <a:solidFill>
                <a:srgbClr val="FFFF00"/>
              </a:solidFill>
              <a:latin typeface="Arial" charset="0"/>
            </a:endParaRPr>
          </a:p>
        </p:txBody>
      </p:sp>
      <p:pic>
        <p:nvPicPr>
          <p:cNvPr id="28" name="Picture 1" descr="F:\UiO\Jobbilder\Diverse bilder\essendo.jpg"/>
          <p:cNvPicPr>
            <a:picLocks noChangeAspect="1" noChangeArrowheads="1"/>
          </p:cNvPicPr>
          <p:nvPr/>
        </p:nvPicPr>
        <p:blipFill>
          <a:blip r:embed="rId2" cstate="print"/>
          <a:srcRect/>
          <a:stretch>
            <a:fillRect/>
          </a:stretch>
        </p:blipFill>
        <p:spPr bwMode="auto">
          <a:xfrm>
            <a:off x="539552" y="4941168"/>
            <a:ext cx="1248877" cy="1694507"/>
          </a:xfrm>
          <a:prstGeom prst="rect">
            <a:avLst/>
          </a:prstGeom>
          <a:noFill/>
          <a:ln>
            <a:solidFill>
              <a:srgbClr val="FFFF00"/>
            </a:solidFill>
          </a:ln>
        </p:spPr>
      </p:pic>
      <p:pic>
        <p:nvPicPr>
          <p:cNvPr id="78850" name="Picture 2" descr="EssEndo"/>
          <p:cNvPicPr>
            <a:picLocks noChangeAspect="1" noChangeArrowheads="1"/>
          </p:cNvPicPr>
          <p:nvPr/>
        </p:nvPicPr>
        <p:blipFill>
          <a:blip r:embed="rId3" cstate="print"/>
          <a:srcRect/>
          <a:stretch>
            <a:fillRect/>
          </a:stretch>
        </p:blipFill>
        <p:spPr bwMode="auto">
          <a:xfrm>
            <a:off x="1835696" y="4941168"/>
            <a:ext cx="1296144" cy="1664773"/>
          </a:xfrm>
          <a:prstGeom prst="rect">
            <a:avLst/>
          </a:prstGeom>
          <a:noFill/>
          <a:ln>
            <a:solidFill>
              <a:srgbClr val="FFFF00"/>
            </a:solid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nb-NO" smtClean="0"/>
              <a:t>Clinical manifestations</a:t>
            </a:r>
          </a:p>
        </p:txBody>
      </p:sp>
      <p:sp>
        <p:nvSpPr>
          <p:cNvPr id="11267" name="Content Placeholder 4"/>
          <p:cNvSpPr>
            <a:spLocks noGrp="1"/>
          </p:cNvSpPr>
          <p:nvPr>
            <p:ph idx="1"/>
          </p:nvPr>
        </p:nvSpPr>
        <p:spPr>
          <a:xfrm>
            <a:off x="457200" y="1600200"/>
            <a:ext cx="4042792" cy="4525963"/>
          </a:xfrm>
        </p:spPr>
        <p:txBody>
          <a:bodyPr/>
          <a:lstStyle/>
          <a:p>
            <a:pPr eaLnBrk="1" fontAlgn="auto" hangingPunct="1">
              <a:spcAft>
                <a:spcPts val="0"/>
              </a:spcAft>
              <a:buFont typeface="Arial" pitchFamily="34" charset="0"/>
              <a:buChar char="•"/>
              <a:defRPr/>
            </a:pPr>
            <a:r>
              <a:rPr lang="nb-NO" sz="2400" dirty="0" smtClean="0"/>
              <a:t>”</a:t>
            </a:r>
            <a:r>
              <a:rPr lang="nb-NO" sz="2400" dirty="0" err="1" smtClean="0"/>
              <a:t>Somato-sensoric</a:t>
            </a:r>
            <a:r>
              <a:rPr lang="nb-NO" sz="2400" dirty="0" smtClean="0"/>
              <a:t> </a:t>
            </a:r>
            <a:r>
              <a:rPr lang="nb-NO" sz="2400" dirty="0" err="1" smtClean="0"/>
              <a:t>dysfunction</a:t>
            </a:r>
            <a:r>
              <a:rPr lang="nb-NO" sz="2400" dirty="0" smtClean="0"/>
              <a:t>”: </a:t>
            </a:r>
            <a:r>
              <a:rPr lang="nb-NO" sz="2400" dirty="0" err="1" smtClean="0"/>
              <a:t>mechanical</a:t>
            </a:r>
            <a:r>
              <a:rPr lang="nb-NO" sz="2400" dirty="0" smtClean="0"/>
              <a:t> and </a:t>
            </a:r>
            <a:r>
              <a:rPr lang="nb-NO" sz="2400" dirty="0" err="1" smtClean="0"/>
              <a:t>thermal</a:t>
            </a:r>
            <a:r>
              <a:rPr lang="nb-NO" sz="2400" dirty="0" smtClean="0"/>
              <a:t> (</a:t>
            </a:r>
            <a:r>
              <a:rPr lang="nb-NO" sz="2400" dirty="0" err="1" smtClean="0"/>
              <a:t>cold</a:t>
            </a:r>
            <a:r>
              <a:rPr lang="nb-NO" sz="2400" dirty="0" smtClean="0"/>
              <a:t>) </a:t>
            </a:r>
            <a:r>
              <a:rPr lang="nb-NO" sz="2400" dirty="0" err="1" smtClean="0"/>
              <a:t>allodynia</a:t>
            </a:r>
            <a:r>
              <a:rPr lang="nb-NO" sz="2400" dirty="0" smtClean="0"/>
              <a:t>; </a:t>
            </a:r>
            <a:r>
              <a:rPr lang="nb-NO" sz="2400" dirty="0" err="1" smtClean="0"/>
              <a:t>skin</a:t>
            </a:r>
            <a:r>
              <a:rPr lang="nb-NO" sz="2400" dirty="0" smtClean="0"/>
              <a:t> </a:t>
            </a:r>
            <a:r>
              <a:rPr lang="nb-NO" sz="2400" dirty="0" err="1" smtClean="0"/>
              <a:t>paresthesia</a:t>
            </a:r>
            <a:endParaRPr lang="nb-NO" sz="2400" dirty="0" smtClean="0"/>
          </a:p>
          <a:p>
            <a:pPr eaLnBrk="1" fontAlgn="auto" hangingPunct="1">
              <a:spcAft>
                <a:spcPts val="0"/>
              </a:spcAft>
              <a:buFont typeface="Arial" pitchFamily="34" charset="0"/>
              <a:buChar char="•"/>
              <a:defRPr/>
            </a:pPr>
            <a:endParaRPr lang="nb-NO" sz="2400" dirty="0" smtClean="0"/>
          </a:p>
          <a:p>
            <a:pPr eaLnBrk="1" fontAlgn="auto" hangingPunct="1">
              <a:spcAft>
                <a:spcPts val="0"/>
              </a:spcAft>
              <a:buFont typeface="Arial" pitchFamily="34" charset="0"/>
              <a:buChar char="•"/>
              <a:defRPr/>
            </a:pPr>
            <a:r>
              <a:rPr lang="nb-NO" sz="2400" dirty="0" err="1" smtClean="0"/>
              <a:t>Extending</a:t>
            </a:r>
            <a:r>
              <a:rPr lang="nb-NO" sz="2400" dirty="0" smtClean="0"/>
              <a:t> from a </a:t>
            </a:r>
            <a:r>
              <a:rPr lang="nb-NO" sz="2400" dirty="0" err="1" smtClean="0"/>
              <a:t>source</a:t>
            </a:r>
            <a:r>
              <a:rPr lang="nb-NO" sz="2400" dirty="0" smtClean="0"/>
              <a:t> area</a:t>
            </a:r>
          </a:p>
          <a:p>
            <a:pPr eaLnBrk="1" fontAlgn="auto" hangingPunct="1">
              <a:spcAft>
                <a:spcPts val="0"/>
              </a:spcAft>
              <a:buFont typeface="Arial" pitchFamily="34" charset="0"/>
              <a:buChar char="•"/>
              <a:defRPr/>
            </a:pPr>
            <a:endParaRPr lang="nb-NO" sz="2400" dirty="0" smtClean="0"/>
          </a:p>
          <a:p>
            <a:pPr eaLnBrk="1" fontAlgn="auto" hangingPunct="1">
              <a:spcAft>
                <a:spcPts val="0"/>
              </a:spcAft>
              <a:buFont typeface="Arial" pitchFamily="34" charset="0"/>
              <a:buChar char="•"/>
              <a:defRPr/>
            </a:pPr>
            <a:r>
              <a:rPr lang="nb-NO" sz="2400" dirty="0" smtClean="0"/>
              <a:t>Autonome </a:t>
            </a:r>
            <a:r>
              <a:rPr lang="nb-NO" sz="2400" dirty="0" err="1" smtClean="0"/>
              <a:t>dysfunction</a:t>
            </a:r>
            <a:r>
              <a:rPr lang="nb-NO" sz="2400" dirty="0" smtClean="0"/>
              <a:t> (</a:t>
            </a:r>
            <a:r>
              <a:rPr lang="nb-NO" sz="2400" dirty="0" err="1" smtClean="0"/>
              <a:t>tears</a:t>
            </a:r>
            <a:r>
              <a:rPr lang="nb-NO" sz="2400" dirty="0" smtClean="0"/>
              <a:t>, nasal </a:t>
            </a:r>
            <a:r>
              <a:rPr lang="nb-NO" sz="2400" dirty="0" err="1" smtClean="0"/>
              <a:t>secretion</a:t>
            </a:r>
            <a:r>
              <a:rPr lang="nb-NO" sz="2400" dirty="0" smtClean="0"/>
              <a:t>)</a:t>
            </a:r>
          </a:p>
          <a:p>
            <a:pPr lvl="3" eaLnBrk="1" hangingPunct="1"/>
            <a:endParaRPr lang="nb-NO" sz="1600" dirty="0" smtClean="0"/>
          </a:p>
        </p:txBody>
      </p:sp>
      <p:pic>
        <p:nvPicPr>
          <p:cNvPr id="4" name="Picture 2"/>
          <p:cNvPicPr>
            <a:picLocks noChangeAspect="1" noChangeArrowheads="1"/>
          </p:cNvPicPr>
          <p:nvPr/>
        </p:nvPicPr>
        <p:blipFill>
          <a:blip r:embed="rId2" cstate="print"/>
          <a:srcRect/>
          <a:stretch>
            <a:fillRect/>
          </a:stretch>
        </p:blipFill>
        <p:spPr bwMode="auto">
          <a:xfrm>
            <a:off x="6407696" y="1268759"/>
            <a:ext cx="2434789" cy="1947831"/>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l="9719" t="10460" r="5939" b="11855"/>
          <a:stretch>
            <a:fillRect/>
          </a:stretch>
        </p:blipFill>
        <p:spPr bwMode="auto">
          <a:xfrm>
            <a:off x="6084168" y="3212976"/>
            <a:ext cx="2736304" cy="1951478"/>
          </a:xfrm>
          <a:prstGeom prst="rect">
            <a:avLst/>
          </a:prstGeom>
          <a:noFill/>
          <a:ln w="9525">
            <a:noFill/>
            <a:miter lim="800000"/>
            <a:headEnd/>
            <a:tailEnd/>
          </a:ln>
        </p:spPr>
      </p:pic>
      <p:pic>
        <p:nvPicPr>
          <p:cNvPr id="6" name="Picture 2" descr="E:\UiO\Jobbilder\trigeminal ganglion Grey.JPG"/>
          <p:cNvPicPr>
            <a:picLocks noChangeAspect="1" noChangeArrowheads="1"/>
          </p:cNvPicPr>
          <p:nvPr/>
        </p:nvPicPr>
        <p:blipFill>
          <a:blip r:embed="rId4" cstate="print"/>
          <a:srcRect/>
          <a:stretch>
            <a:fillRect/>
          </a:stretch>
        </p:blipFill>
        <p:spPr bwMode="auto">
          <a:xfrm>
            <a:off x="4283968" y="3284984"/>
            <a:ext cx="1768556" cy="18585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marL="342900" indent="-342900" eaLnBrk="1" hangingPunct="1"/>
            <a:r>
              <a:rPr lang="nb-NO" dirty="0" err="1" smtClean="0"/>
              <a:t>Non-odontogenic</a:t>
            </a:r>
            <a:r>
              <a:rPr lang="nb-NO" dirty="0" smtClean="0"/>
              <a:t> </a:t>
            </a:r>
            <a:r>
              <a:rPr lang="nb-NO" dirty="0" err="1" smtClean="0"/>
              <a:t>conditions</a:t>
            </a:r>
            <a:endParaRPr lang="nb-NO" dirty="0" smtClean="0"/>
          </a:p>
        </p:txBody>
      </p:sp>
      <p:sp>
        <p:nvSpPr>
          <p:cNvPr id="3" name="Content Placeholder 2"/>
          <p:cNvSpPr>
            <a:spLocks noGrp="1"/>
          </p:cNvSpPr>
          <p:nvPr>
            <p:ph sz="half" idx="1"/>
          </p:nvPr>
        </p:nvSpPr>
        <p:spPr/>
        <p:txBody>
          <a:bodyPr rtlCol="0">
            <a:normAutofit lnSpcReduction="10000"/>
          </a:bodyPr>
          <a:lstStyle/>
          <a:p>
            <a:pPr eaLnBrk="1" fontAlgn="auto" hangingPunct="1">
              <a:spcAft>
                <a:spcPts val="0"/>
              </a:spcAft>
              <a:buFont typeface="Arial" pitchFamily="34" charset="0"/>
              <a:buNone/>
              <a:defRPr/>
            </a:pPr>
            <a:r>
              <a:rPr lang="nb-NO" dirty="0" smtClean="0"/>
              <a:t>• </a:t>
            </a:r>
            <a:r>
              <a:rPr lang="nb-NO" dirty="0" err="1" smtClean="0"/>
              <a:t>Sinusitis</a:t>
            </a:r>
            <a:endParaRPr lang="nb-NO" dirty="0" smtClean="0"/>
          </a:p>
          <a:p>
            <a:pPr eaLnBrk="1" fontAlgn="auto" hangingPunct="1">
              <a:spcAft>
                <a:spcPts val="0"/>
              </a:spcAft>
              <a:buFont typeface="Arial" pitchFamily="34" charset="0"/>
              <a:buNone/>
              <a:defRPr/>
            </a:pPr>
            <a:r>
              <a:rPr lang="nb-NO" dirty="0" smtClean="0"/>
              <a:t>• </a:t>
            </a:r>
            <a:r>
              <a:rPr lang="nb-NO" dirty="0" err="1" smtClean="0"/>
              <a:t>Muscular</a:t>
            </a:r>
            <a:r>
              <a:rPr lang="nb-NO" dirty="0" smtClean="0"/>
              <a:t> </a:t>
            </a:r>
            <a:r>
              <a:rPr lang="nb-NO" dirty="0" err="1" smtClean="0"/>
              <a:t>pain</a:t>
            </a:r>
            <a:r>
              <a:rPr lang="nb-NO" dirty="0" smtClean="0"/>
              <a:t> and TMD</a:t>
            </a:r>
          </a:p>
          <a:p>
            <a:pPr eaLnBrk="1" fontAlgn="auto" hangingPunct="1">
              <a:spcAft>
                <a:spcPts val="0"/>
              </a:spcAft>
              <a:buFont typeface="Arial" pitchFamily="34" charset="0"/>
              <a:buNone/>
              <a:defRPr/>
            </a:pPr>
            <a:r>
              <a:rPr lang="nb-NO" dirty="0" smtClean="0"/>
              <a:t>• </a:t>
            </a:r>
            <a:r>
              <a:rPr lang="nb-NO" dirty="0" err="1" smtClean="0"/>
              <a:t>Referred</a:t>
            </a:r>
            <a:r>
              <a:rPr lang="nb-NO" dirty="0" smtClean="0"/>
              <a:t> </a:t>
            </a:r>
            <a:r>
              <a:rPr lang="nb-NO" dirty="0" err="1" smtClean="0"/>
              <a:t>pain</a:t>
            </a:r>
            <a:endParaRPr lang="nb-NO" dirty="0" smtClean="0"/>
          </a:p>
          <a:p>
            <a:pPr eaLnBrk="1" fontAlgn="auto" hangingPunct="1">
              <a:spcAft>
                <a:spcPts val="0"/>
              </a:spcAft>
              <a:buFont typeface="Arial" pitchFamily="34" charset="0"/>
              <a:buNone/>
              <a:defRPr/>
            </a:pPr>
            <a:r>
              <a:rPr lang="nb-NO" dirty="0" smtClean="0"/>
              <a:t>• </a:t>
            </a:r>
            <a:r>
              <a:rPr lang="nb-NO" dirty="0" err="1" smtClean="0"/>
              <a:t>Trigeminus</a:t>
            </a:r>
            <a:r>
              <a:rPr lang="nb-NO" dirty="0" smtClean="0"/>
              <a:t> </a:t>
            </a:r>
            <a:r>
              <a:rPr lang="nb-NO" dirty="0" err="1" smtClean="0"/>
              <a:t>neuralgia</a:t>
            </a:r>
            <a:endParaRPr lang="nb-NO" dirty="0" smtClean="0"/>
          </a:p>
          <a:p>
            <a:pPr eaLnBrk="1" fontAlgn="auto" hangingPunct="1">
              <a:spcAft>
                <a:spcPts val="0"/>
              </a:spcAft>
              <a:buFont typeface="Arial" pitchFamily="34" charset="0"/>
              <a:buNone/>
              <a:defRPr/>
            </a:pPr>
            <a:r>
              <a:rPr lang="nb-NO" dirty="0" smtClean="0"/>
              <a:t>• Herpes </a:t>
            </a:r>
            <a:r>
              <a:rPr lang="nb-NO" dirty="0" err="1" smtClean="0"/>
              <a:t>zoster</a:t>
            </a:r>
            <a:endParaRPr lang="nb-NO" dirty="0" smtClean="0"/>
          </a:p>
          <a:p>
            <a:pPr eaLnBrk="1" fontAlgn="auto" hangingPunct="1">
              <a:spcAft>
                <a:spcPts val="0"/>
              </a:spcAft>
              <a:buFont typeface="Arial" pitchFamily="34" charset="0"/>
              <a:buNone/>
              <a:defRPr/>
            </a:pPr>
            <a:r>
              <a:rPr lang="nb-NO" dirty="0" smtClean="0"/>
              <a:t>• Multiple </a:t>
            </a:r>
            <a:r>
              <a:rPr lang="nb-NO" dirty="0" err="1" smtClean="0"/>
              <a:t>sclerosis</a:t>
            </a:r>
            <a:endParaRPr lang="nb-NO" dirty="0" smtClean="0"/>
          </a:p>
          <a:p>
            <a:pPr eaLnBrk="1" fontAlgn="auto" hangingPunct="1">
              <a:spcAft>
                <a:spcPts val="0"/>
              </a:spcAft>
              <a:buFont typeface="Arial" pitchFamily="34" charset="0"/>
              <a:buNone/>
              <a:defRPr/>
            </a:pPr>
            <a:r>
              <a:rPr lang="nb-NO" dirty="0" smtClean="0"/>
              <a:t>• Tumors</a:t>
            </a:r>
          </a:p>
          <a:p>
            <a:pPr eaLnBrk="1" fontAlgn="auto" hangingPunct="1">
              <a:spcAft>
                <a:spcPts val="0"/>
              </a:spcAft>
              <a:buFont typeface="Arial" pitchFamily="34" charset="0"/>
              <a:buNone/>
              <a:defRPr/>
            </a:pPr>
            <a:endParaRPr lang="nb-NO" dirty="0" smtClean="0"/>
          </a:p>
          <a:p>
            <a:pPr eaLnBrk="1" fontAlgn="auto" hangingPunct="1">
              <a:spcAft>
                <a:spcPts val="0"/>
              </a:spcAft>
              <a:buFont typeface="Arial" pitchFamily="34" charset="0"/>
              <a:buNone/>
              <a:defRPr/>
            </a:pPr>
            <a:endParaRPr lang="nb-NO" dirty="0" smtClean="0"/>
          </a:p>
        </p:txBody>
      </p:sp>
      <p:sp>
        <p:nvSpPr>
          <p:cNvPr id="4" name="Content Placeholder 3"/>
          <p:cNvSpPr>
            <a:spLocks noGrp="1"/>
          </p:cNvSpPr>
          <p:nvPr>
            <p:ph sz="half" idx="2"/>
          </p:nvPr>
        </p:nvSpPr>
        <p:spPr/>
        <p:txBody>
          <a:bodyPr rtlCol="0">
            <a:normAutofit lnSpcReduction="10000"/>
          </a:bodyPr>
          <a:lstStyle/>
          <a:p>
            <a:pPr eaLnBrk="1" fontAlgn="auto" hangingPunct="1">
              <a:spcAft>
                <a:spcPts val="0"/>
              </a:spcAft>
              <a:buFont typeface="Arial" pitchFamily="34" charset="0"/>
              <a:buNone/>
              <a:defRPr/>
            </a:pPr>
            <a:r>
              <a:rPr lang="nb-NO" dirty="0" smtClean="0"/>
              <a:t>• Migrene</a:t>
            </a:r>
          </a:p>
          <a:p>
            <a:pPr eaLnBrk="1" fontAlgn="auto" hangingPunct="1">
              <a:spcAft>
                <a:spcPts val="0"/>
              </a:spcAft>
              <a:buFont typeface="Arial" pitchFamily="34" charset="0"/>
              <a:buNone/>
              <a:defRPr/>
            </a:pPr>
            <a:r>
              <a:rPr lang="nb-NO" dirty="0" smtClean="0"/>
              <a:t>• ’</a:t>
            </a:r>
            <a:r>
              <a:rPr lang="nb-NO" dirty="0" err="1" smtClean="0"/>
              <a:t>Cluster</a:t>
            </a:r>
            <a:r>
              <a:rPr lang="nb-NO" dirty="0" smtClean="0"/>
              <a:t> </a:t>
            </a:r>
            <a:r>
              <a:rPr lang="nb-NO" dirty="0" err="1" smtClean="0"/>
              <a:t>headache</a:t>
            </a:r>
            <a:r>
              <a:rPr lang="nb-NO" dirty="0" smtClean="0"/>
              <a:t>’</a:t>
            </a:r>
          </a:p>
          <a:p>
            <a:pPr eaLnBrk="1" fontAlgn="auto" hangingPunct="1">
              <a:spcAft>
                <a:spcPts val="0"/>
              </a:spcAft>
              <a:buFont typeface="Arial" pitchFamily="34" charset="0"/>
              <a:buNone/>
              <a:defRPr/>
            </a:pPr>
            <a:r>
              <a:rPr lang="nb-NO" dirty="0" smtClean="0"/>
              <a:t>• TMJ</a:t>
            </a:r>
          </a:p>
          <a:p>
            <a:pPr eaLnBrk="1" fontAlgn="auto" hangingPunct="1">
              <a:spcAft>
                <a:spcPts val="0"/>
              </a:spcAft>
              <a:buFont typeface="Arial" pitchFamily="34" charset="0"/>
              <a:buNone/>
              <a:defRPr/>
            </a:pPr>
            <a:r>
              <a:rPr lang="nb-NO" dirty="0" smtClean="0"/>
              <a:t>• </a:t>
            </a:r>
            <a:r>
              <a:rPr lang="nb-NO" dirty="0" err="1" smtClean="0"/>
              <a:t>Pain</a:t>
            </a:r>
            <a:r>
              <a:rPr lang="nb-NO" dirty="0" smtClean="0"/>
              <a:t> from </a:t>
            </a:r>
            <a:r>
              <a:rPr lang="nb-NO" dirty="0" err="1" smtClean="0"/>
              <a:t>salivary</a:t>
            </a:r>
            <a:r>
              <a:rPr lang="nb-NO" dirty="0" smtClean="0"/>
              <a:t> glands</a:t>
            </a:r>
          </a:p>
          <a:p>
            <a:pPr eaLnBrk="1" fontAlgn="auto" hangingPunct="1">
              <a:spcAft>
                <a:spcPts val="0"/>
              </a:spcAft>
              <a:buFont typeface="Arial" pitchFamily="34" charset="0"/>
              <a:buNone/>
              <a:defRPr/>
            </a:pPr>
            <a:r>
              <a:rPr lang="nb-NO" dirty="0" smtClean="0"/>
              <a:t>• Angina </a:t>
            </a:r>
            <a:r>
              <a:rPr lang="nb-NO" dirty="0" err="1" smtClean="0"/>
              <a:t>pectoris</a:t>
            </a:r>
            <a:endParaRPr lang="nb-NO" dirty="0" smtClean="0"/>
          </a:p>
          <a:p>
            <a:pPr eaLnBrk="1" fontAlgn="auto" hangingPunct="1">
              <a:spcAft>
                <a:spcPts val="0"/>
              </a:spcAft>
              <a:buFont typeface="Arial" pitchFamily="34" charset="0"/>
              <a:buNone/>
              <a:defRPr/>
            </a:pPr>
            <a:r>
              <a:rPr lang="nb-NO" dirty="0" smtClean="0"/>
              <a:t>• </a:t>
            </a:r>
            <a:r>
              <a:rPr lang="nb-NO" dirty="0" err="1" smtClean="0"/>
              <a:t>Cheaters</a:t>
            </a:r>
            <a:endParaRPr lang="nb-NO" dirty="0" smtClean="0"/>
          </a:p>
          <a:p>
            <a:pPr eaLnBrk="1" fontAlgn="auto" hangingPunct="1">
              <a:spcAft>
                <a:spcPts val="0"/>
              </a:spcAft>
              <a:buFont typeface="Arial" pitchFamily="34" charset="0"/>
              <a:buNone/>
              <a:defRPr/>
            </a:pPr>
            <a:r>
              <a:rPr lang="nb-NO" dirty="0" smtClean="0"/>
              <a:t>• ’</a:t>
            </a:r>
            <a:r>
              <a:rPr lang="nb-NO" dirty="0" err="1" smtClean="0"/>
              <a:t>Munchhausen</a:t>
            </a:r>
            <a:r>
              <a:rPr lang="nb-NO" dirty="0" smtClean="0"/>
              <a:t>’</a:t>
            </a:r>
          </a:p>
          <a:p>
            <a:pPr eaLnBrk="1" fontAlgn="auto" hangingPunct="1">
              <a:spcAft>
                <a:spcPts val="0"/>
              </a:spcAft>
              <a:buFont typeface="Arial" pitchFamily="34" charset="0"/>
              <a:buNone/>
              <a:defRPr/>
            </a:pPr>
            <a:r>
              <a:rPr lang="nb-NO" dirty="0" smtClean="0"/>
              <a:t>• </a:t>
            </a:r>
            <a:r>
              <a:rPr lang="nb-NO" dirty="0" err="1" smtClean="0"/>
              <a:t>Atypical</a:t>
            </a:r>
            <a:r>
              <a:rPr lang="nb-NO" dirty="0" smtClean="0"/>
              <a:t>; </a:t>
            </a:r>
            <a:r>
              <a:rPr lang="nb-NO" b="1" i="1" dirty="0" err="1" smtClean="0"/>
              <a:t>neuropathic</a:t>
            </a:r>
            <a:r>
              <a:rPr lang="nb-NO" b="1" i="1" dirty="0" smtClean="0"/>
              <a:t> </a:t>
            </a:r>
            <a:r>
              <a:rPr lang="nb-NO" b="1" i="1" dirty="0" err="1" smtClean="0"/>
              <a:t>pain</a:t>
            </a:r>
            <a:endParaRPr lang="nb-NO" b="1" i="1" dirty="0" smtClean="0"/>
          </a:p>
          <a:p>
            <a:pPr eaLnBrk="1" fontAlgn="auto" hangingPunct="1">
              <a:spcAft>
                <a:spcPts val="0"/>
              </a:spcAft>
              <a:buFont typeface="Arial" pitchFamily="34" charset="0"/>
              <a:buNone/>
              <a:defRPr/>
            </a:pPr>
            <a:endParaRPr lang="nb-NO" dirty="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UiO\Jobbilder\trigeminal ganglion Grey.JPG"/>
          <p:cNvPicPr>
            <a:picLocks noChangeAspect="1" noChangeArrowheads="1"/>
          </p:cNvPicPr>
          <p:nvPr/>
        </p:nvPicPr>
        <p:blipFill>
          <a:blip r:embed="rId2" cstate="print"/>
          <a:srcRect/>
          <a:stretch>
            <a:fillRect/>
          </a:stretch>
        </p:blipFill>
        <p:spPr bwMode="auto">
          <a:xfrm>
            <a:off x="2083364" y="1412776"/>
            <a:ext cx="4864900" cy="5112568"/>
          </a:xfrm>
          <a:prstGeom prst="rect">
            <a:avLst/>
          </a:prstGeom>
          <a:noFill/>
          <a:ln w="9525">
            <a:noFill/>
            <a:miter lim="800000"/>
            <a:headEnd/>
            <a:tailEnd/>
          </a:ln>
        </p:spPr>
      </p:pic>
      <p:sp>
        <p:nvSpPr>
          <p:cNvPr id="3" name="Title 5"/>
          <p:cNvSpPr txBox="1">
            <a:spLocks/>
          </p:cNvSpPr>
          <p:nvPr/>
        </p:nvSpPr>
        <p:spPr>
          <a:xfrm>
            <a:off x="457200" y="274638"/>
            <a:ext cx="8229600" cy="1143000"/>
          </a:xfrm>
          <a:prstGeom prst="rect">
            <a:avLst/>
          </a:prstGeom>
        </p:spPr>
        <p:txBody>
          <a:bodyPr rtlCol="0">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4400" b="0" i="0" u="none" strike="noStrike" kern="1200" cap="none" spc="0" normalizeH="0" baseline="0" noProof="0" smtClean="0">
                <a:ln>
                  <a:noFill/>
                </a:ln>
                <a:solidFill>
                  <a:srgbClr val="FFFF00"/>
                </a:solidFill>
                <a:effectLst/>
                <a:uLnTx/>
                <a:uFillTx/>
                <a:latin typeface="+mj-lt"/>
                <a:ea typeface="+mj-ea"/>
                <a:cs typeface="+mj-cs"/>
              </a:rPr>
              <a:t>Atypical pain; phantom pain; neuropathia</a:t>
            </a:r>
            <a:endParaRPr kumimoji="0" lang="nb-NO" sz="4400" b="0" i="0" u="none" strike="noStrike" kern="1200" cap="none" spc="0" normalizeH="0" baseline="0" noProof="0" dirty="0" smtClean="0">
              <a:ln>
                <a:noFill/>
              </a:ln>
              <a:solidFill>
                <a:srgbClr val="FFFF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8" name="Picture 6" descr="local activation WDR hargreaves"/>
          <p:cNvPicPr>
            <a:picLocks noChangeAspect="1" noChangeArrowheads="1"/>
          </p:cNvPicPr>
          <p:nvPr/>
        </p:nvPicPr>
        <p:blipFill>
          <a:blip r:embed="rId2" cstate="print"/>
          <a:srcRect/>
          <a:stretch>
            <a:fillRect/>
          </a:stretch>
        </p:blipFill>
        <p:spPr bwMode="auto">
          <a:xfrm>
            <a:off x="1043608" y="836712"/>
            <a:ext cx="7272486" cy="4675363"/>
          </a:xfrm>
          <a:prstGeom prst="rect">
            <a:avLst/>
          </a:prstGeom>
          <a:noFill/>
        </p:spPr>
      </p:pic>
      <p:sp>
        <p:nvSpPr>
          <p:cNvPr id="146440" name="Text Box 8"/>
          <p:cNvSpPr txBox="1">
            <a:spLocks noChangeArrowheads="1"/>
          </p:cNvSpPr>
          <p:nvPr/>
        </p:nvSpPr>
        <p:spPr bwMode="auto">
          <a:xfrm>
            <a:off x="5652120" y="5877272"/>
            <a:ext cx="3003550" cy="366713"/>
          </a:xfrm>
          <a:prstGeom prst="rect">
            <a:avLst/>
          </a:prstGeom>
          <a:noFill/>
          <a:ln w="9525">
            <a:noFill/>
            <a:miter lim="800000"/>
            <a:headEnd/>
            <a:tailEnd/>
          </a:ln>
          <a:effectLst/>
        </p:spPr>
        <p:txBody>
          <a:bodyPr wrap="none">
            <a:spAutoFit/>
          </a:bodyPr>
          <a:lstStyle/>
          <a:p>
            <a:r>
              <a:rPr lang="nb-NO" sz="1800">
                <a:solidFill>
                  <a:srgbClr val="FFFF00"/>
                </a:solidFill>
              </a:rPr>
              <a:t>Hargreaves &amp; Goodis, 2002</a:t>
            </a:r>
            <a:endParaRPr lang="en-US" sz="1800">
              <a:solidFill>
                <a:srgbClr val="FFFF0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normAutofit fontScale="90000"/>
          </a:bodyPr>
          <a:lstStyle/>
          <a:p>
            <a:pPr eaLnBrk="1" fontAlgn="auto" hangingPunct="1">
              <a:spcAft>
                <a:spcPts val="0"/>
              </a:spcAft>
              <a:defRPr/>
            </a:pPr>
            <a:r>
              <a:rPr lang="nb-NO" dirty="0" err="1" smtClean="0"/>
              <a:t>Atypical</a:t>
            </a:r>
            <a:r>
              <a:rPr lang="nb-NO" dirty="0" smtClean="0"/>
              <a:t> </a:t>
            </a:r>
            <a:r>
              <a:rPr lang="nb-NO" dirty="0" err="1" smtClean="0"/>
              <a:t>pain</a:t>
            </a:r>
            <a:r>
              <a:rPr lang="nb-NO" dirty="0" smtClean="0"/>
              <a:t>; </a:t>
            </a:r>
            <a:r>
              <a:rPr lang="nb-NO" dirty="0" err="1" smtClean="0"/>
              <a:t>phantom</a:t>
            </a:r>
            <a:r>
              <a:rPr lang="nb-NO" dirty="0" smtClean="0"/>
              <a:t> </a:t>
            </a:r>
            <a:r>
              <a:rPr lang="nb-NO" dirty="0" err="1" smtClean="0"/>
              <a:t>pain</a:t>
            </a:r>
            <a:r>
              <a:rPr lang="nb-NO" dirty="0" smtClean="0"/>
              <a:t>; </a:t>
            </a:r>
            <a:r>
              <a:rPr lang="nb-NO" dirty="0" err="1" smtClean="0"/>
              <a:t>neuropathia</a:t>
            </a:r>
            <a:endParaRPr lang="nb-NO" dirty="0" smtClean="0"/>
          </a:p>
        </p:txBody>
      </p:sp>
      <p:sp>
        <p:nvSpPr>
          <p:cNvPr id="4" name="Content Placeholder 3"/>
          <p:cNvSpPr>
            <a:spLocks noGrp="1"/>
          </p:cNvSpPr>
          <p:nvPr>
            <p:ph idx="1"/>
          </p:nvPr>
        </p:nvSpPr>
        <p:spPr>
          <a:xfrm>
            <a:off x="457200" y="1600200"/>
            <a:ext cx="7859216" cy="4525963"/>
          </a:xfrm>
        </p:spPr>
        <p:txBody>
          <a:bodyPr rtlCol="0">
            <a:normAutofit fontScale="47500" lnSpcReduction="20000"/>
          </a:bodyPr>
          <a:lstStyle/>
          <a:p>
            <a:pPr eaLnBrk="1" fontAlgn="auto" hangingPunct="1">
              <a:spcAft>
                <a:spcPts val="1200"/>
              </a:spcAft>
              <a:buFont typeface="Arial" pitchFamily="34" charset="0"/>
              <a:buChar char="•"/>
              <a:defRPr/>
            </a:pPr>
            <a:r>
              <a:rPr lang="nb-NO" sz="2400" dirty="0" smtClean="0"/>
              <a:t>Negative sign: </a:t>
            </a:r>
            <a:r>
              <a:rPr lang="nb-NO" sz="2400" dirty="0" err="1" smtClean="0"/>
              <a:t>local</a:t>
            </a:r>
            <a:r>
              <a:rPr lang="nb-NO" sz="2400" dirty="0" smtClean="0"/>
              <a:t> </a:t>
            </a:r>
            <a:r>
              <a:rPr lang="nb-NO" sz="2400" dirty="0" err="1" smtClean="0"/>
              <a:t>pathosis</a:t>
            </a:r>
            <a:r>
              <a:rPr lang="nb-NO" sz="2400" dirty="0" smtClean="0"/>
              <a:t> </a:t>
            </a:r>
            <a:r>
              <a:rPr lang="nb-NO" sz="2400" dirty="0" err="1" smtClean="0"/>
              <a:t>eliminated</a:t>
            </a:r>
            <a:r>
              <a:rPr lang="nb-NO" sz="2400" dirty="0" smtClean="0"/>
              <a:t> or </a:t>
            </a:r>
            <a:r>
              <a:rPr lang="nb-NO" sz="2400" dirty="0" err="1" smtClean="0"/>
              <a:t>cleared</a:t>
            </a:r>
            <a:r>
              <a:rPr lang="nb-NO" sz="2400" dirty="0" smtClean="0"/>
              <a:t> from </a:t>
            </a:r>
            <a:r>
              <a:rPr lang="nb-NO" sz="2400" dirty="0" err="1" smtClean="0"/>
              <a:t>suspicion</a:t>
            </a:r>
            <a:endParaRPr lang="nb-NO" sz="2400" dirty="0" smtClean="0"/>
          </a:p>
          <a:p>
            <a:pPr eaLnBrk="1" fontAlgn="auto" hangingPunct="1">
              <a:spcAft>
                <a:spcPts val="1200"/>
              </a:spcAft>
              <a:buFont typeface="Arial" pitchFamily="34" charset="0"/>
              <a:buChar char="•"/>
              <a:defRPr/>
            </a:pPr>
            <a:endParaRPr lang="nb-NO" sz="2400" dirty="0" smtClean="0"/>
          </a:p>
          <a:p>
            <a:pPr eaLnBrk="1" fontAlgn="auto" hangingPunct="1">
              <a:spcAft>
                <a:spcPts val="1200"/>
              </a:spcAft>
              <a:buFont typeface="Arial" pitchFamily="34" charset="0"/>
              <a:buChar char="•"/>
              <a:defRPr/>
            </a:pPr>
            <a:r>
              <a:rPr lang="nb-NO" sz="4400" dirty="0" smtClean="0"/>
              <a:t>Persistent and </a:t>
            </a:r>
            <a:r>
              <a:rPr lang="nb-NO" sz="4400" dirty="0" err="1" smtClean="0"/>
              <a:t>prolonged</a:t>
            </a:r>
            <a:r>
              <a:rPr lang="nb-NO" sz="4400" dirty="0" smtClean="0"/>
              <a:t>: for </a:t>
            </a:r>
            <a:r>
              <a:rPr lang="nb-NO" sz="4400" dirty="0" err="1" smtClean="0"/>
              <a:t>months</a:t>
            </a:r>
            <a:r>
              <a:rPr lang="nb-NO" sz="4400" dirty="0" smtClean="0"/>
              <a:t>; </a:t>
            </a:r>
            <a:br>
              <a:rPr lang="nb-NO" sz="4400" dirty="0" smtClean="0"/>
            </a:br>
            <a:r>
              <a:rPr lang="nb-NO" sz="4400" dirty="0" err="1" smtClean="0"/>
              <a:t>increasing</a:t>
            </a:r>
            <a:r>
              <a:rPr lang="nb-NO" sz="4400" dirty="0" smtClean="0"/>
              <a:t> from </a:t>
            </a:r>
            <a:r>
              <a:rPr lang="nb-NO" sz="4400" dirty="0" err="1" smtClean="0"/>
              <a:t>the</a:t>
            </a:r>
            <a:r>
              <a:rPr lang="nb-NO" sz="4400" dirty="0" smtClean="0"/>
              <a:t> morning </a:t>
            </a:r>
            <a:r>
              <a:rPr lang="nb-NO" sz="4400" dirty="0" err="1" smtClean="0"/>
              <a:t>on</a:t>
            </a:r>
            <a:r>
              <a:rPr lang="nb-NO" sz="4400" dirty="0" smtClean="0"/>
              <a:t>, </a:t>
            </a:r>
            <a:br>
              <a:rPr lang="nb-NO" sz="4400" dirty="0" smtClean="0"/>
            </a:br>
            <a:r>
              <a:rPr lang="nb-NO" sz="4400" dirty="0" err="1" smtClean="0"/>
              <a:t>no</a:t>
            </a:r>
            <a:r>
              <a:rPr lang="nb-NO" sz="4400" dirty="0" smtClean="0"/>
              <a:t> </a:t>
            </a:r>
            <a:r>
              <a:rPr lang="nb-NO" sz="4400" dirty="0" err="1" smtClean="0"/>
              <a:t>sleeping</a:t>
            </a:r>
            <a:r>
              <a:rPr lang="nb-NO" sz="4400" dirty="0" smtClean="0"/>
              <a:t> problems</a:t>
            </a:r>
          </a:p>
          <a:p>
            <a:pPr eaLnBrk="1" fontAlgn="auto" hangingPunct="1">
              <a:spcAft>
                <a:spcPts val="1200"/>
              </a:spcAft>
              <a:buFont typeface="Arial" pitchFamily="34" charset="0"/>
              <a:buChar char="•"/>
              <a:defRPr/>
            </a:pPr>
            <a:r>
              <a:rPr lang="nb-NO" sz="4400" dirty="0" smtClean="0"/>
              <a:t>”</a:t>
            </a:r>
            <a:r>
              <a:rPr lang="nb-NO" sz="4400" dirty="0" err="1" smtClean="0"/>
              <a:t>Somato-sensoric</a:t>
            </a:r>
            <a:r>
              <a:rPr lang="nb-NO" sz="4400" dirty="0" smtClean="0"/>
              <a:t> </a:t>
            </a:r>
            <a:r>
              <a:rPr lang="nb-NO" sz="4400" dirty="0" err="1" smtClean="0"/>
              <a:t>dysfunction</a:t>
            </a:r>
            <a:r>
              <a:rPr lang="nb-NO" sz="4400" dirty="0" smtClean="0"/>
              <a:t>”: </a:t>
            </a:r>
            <a:br>
              <a:rPr lang="nb-NO" sz="4400" dirty="0" smtClean="0"/>
            </a:br>
            <a:r>
              <a:rPr lang="nb-NO" sz="4400" dirty="0" err="1" smtClean="0"/>
              <a:t>mechanical</a:t>
            </a:r>
            <a:r>
              <a:rPr lang="nb-NO" sz="4400" dirty="0" smtClean="0"/>
              <a:t> and </a:t>
            </a:r>
            <a:r>
              <a:rPr lang="nb-NO" sz="4400" dirty="0" err="1" smtClean="0"/>
              <a:t>thermal</a:t>
            </a:r>
            <a:r>
              <a:rPr lang="nb-NO" sz="4400" dirty="0" smtClean="0"/>
              <a:t> (</a:t>
            </a:r>
            <a:r>
              <a:rPr lang="nb-NO" sz="4400" dirty="0" err="1" smtClean="0"/>
              <a:t>cold</a:t>
            </a:r>
            <a:r>
              <a:rPr lang="nb-NO" sz="4400" dirty="0" smtClean="0"/>
              <a:t>) </a:t>
            </a:r>
            <a:r>
              <a:rPr lang="nb-NO" sz="4400" dirty="0" err="1" smtClean="0"/>
              <a:t>allodynia</a:t>
            </a:r>
            <a:r>
              <a:rPr lang="nb-NO" sz="4400" dirty="0" smtClean="0"/>
              <a:t>; </a:t>
            </a:r>
            <a:r>
              <a:rPr lang="nb-NO" sz="4400" dirty="0" err="1" smtClean="0"/>
              <a:t>skin</a:t>
            </a:r>
            <a:r>
              <a:rPr lang="nb-NO" sz="4400" dirty="0" smtClean="0"/>
              <a:t> </a:t>
            </a:r>
            <a:r>
              <a:rPr lang="nb-NO" sz="4400" dirty="0" err="1" smtClean="0"/>
              <a:t>paresthesia</a:t>
            </a:r>
            <a:endParaRPr lang="nb-NO" sz="4400" dirty="0" smtClean="0"/>
          </a:p>
          <a:p>
            <a:pPr eaLnBrk="1" fontAlgn="auto" hangingPunct="1">
              <a:spcAft>
                <a:spcPts val="1200"/>
              </a:spcAft>
              <a:buFont typeface="Arial" pitchFamily="34" charset="0"/>
              <a:buChar char="•"/>
              <a:defRPr/>
            </a:pPr>
            <a:r>
              <a:rPr lang="nb-NO" sz="4400" dirty="0" err="1" smtClean="0"/>
              <a:t>Expanding</a:t>
            </a:r>
            <a:r>
              <a:rPr lang="nb-NO" sz="4400" dirty="0" smtClean="0"/>
              <a:t> from a </a:t>
            </a:r>
            <a:r>
              <a:rPr lang="nb-NO" sz="4400" dirty="0" err="1" smtClean="0"/>
              <a:t>source</a:t>
            </a:r>
            <a:r>
              <a:rPr lang="nb-NO" sz="4400" dirty="0" smtClean="0"/>
              <a:t> area (multiple </a:t>
            </a:r>
            <a:r>
              <a:rPr lang="nb-NO" sz="4400" dirty="0" err="1" smtClean="0"/>
              <a:t>root</a:t>
            </a:r>
            <a:r>
              <a:rPr lang="nb-NO" sz="4400" dirty="0" smtClean="0"/>
              <a:t> </a:t>
            </a:r>
            <a:r>
              <a:rPr lang="nb-NO" sz="4400" dirty="0" err="1" smtClean="0"/>
              <a:t>fillings</a:t>
            </a:r>
            <a:r>
              <a:rPr lang="nb-NO" sz="4400" dirty="0" smtClean="0"/>
              <a:t>)</a:t>
            </a:r>
          </a:p>
          <a:p>
            <a:pPr eaLnBrk="1" fontAlgn="auto" hangingPunct="1">
              <a:spcAft>
                <a:spcPts val="1200"/>
              </a:spcAft>
              <a:buFont typeface="Arial" pitchFamily="34" charset="0"/>
              <a:buChar char="•"/>
              <a:defRPr/>
            </a:pPr>
            <a:r>
              <a:rPr lang="nb-NO" sz="4400" dirty="0" smtClean="0"/>
              <a:t>Autonome </a:t>
            </a:r>
            <a:r>
              <a:rPr lang="nb-NO" sz="4400" dirty="0" err="1" smtClean="0"/>
              <a:t>dysfunction</a:t>
            </a:r>
            <a:r>
              <a:rPr lang="nb-NO" sz="4400" dirty="0" smtClean="0"/>
              <a:t> (</a:t>
            </a:r>
            <a:r>
              <a:rPr lang="nb-NO" sz="4400" dirty="0" err="1" smtClean="0"/>
              <a:t>tears</a:t>
            </a:r>
            <a:r>
              <a:rPr lang="nb-NO" sz="4400" dirty="0" smtClean="0"/>
              <a:t>, nasal </a:t>
            </a:r>
            <a:r>
              <a:rPr lang="nb-NO" sz="4400" dirty="0" err="1" smtClean="0"/>
              <a:t>secretion</a:t>
            </a:r>
            <a:r>
              <a:rPr lang="nb-NO" sz="4400" dirty="0" smtClean="0"/>
              <a:t>)</a:t>
            </a:r>
          </a:p>
          <a:p>
            <a:pPr eaLnBrk="1" fontAlgn="auto" hangingPunct="1">
              <a:spcAft>
                <a:spcPts val="1200"/>
              </a:spcAft>
              <a:buFont typeface="Arial" pitchFamily="34" charset="0"/>
              <a:buChar char="•"/>
              <a:defRPr/>
            </a:pPr>
            <a:endParaRPr lang="nb-NO" dirty="0" smtClean="0"/>
          </a:p>
          <a:p>
            <a:pPr eaLnBrk="1" fontAlgn="auto" hangingPunct="1">
              <a:spcAft>
                <a:spcPts val="1200"/>
              </a:spcAft>
              <a:buFont typeface="Arial" pitchFamily="34" charset="0"/>
              <a:buChar char="•"/>
              <a:defRPr/>
            </a:pPr>
            <a:r>
              <a:rPr lang="nb-NO" dirty="0" err="1" smtClean="0"/>
              <a:t>Caveat</a:t>
            </a:r>
            <a:r>
              <a:rPr lang="nb-NO" dirty="0" smtClean="0"/>
              <a:t>: </a:t>
            </a:r>
            <a:r>
              <a:rPr lang="nb-NO" dirty="0" err="1" smtClean="0"/>
              <a:t>Similar</a:t>
            </a:r>
            <a:r>
              <a:rPr lang="nb-NO" dirty="0" smtClean="0"/>
              <a:t> symptoms </a:t>
            </a:r>
            <a:r>
              <a:rPr lang="nb-NO" dirty="0" err="1" smtClean="0"/>
              <a:t>with</a:t>
            </a:r>
            <a:r>
              <a:rPr lang="nb-NO" dirty="0" smtClean="0"/>
              <a:t> </a:t>
            </a:r>
            <a:r>
              <a:rPr lang="nb-NO" dirty="0" err="1" smtClean="0"/>
              <a:t>subacute</a:t>
            </a:r>
            <a:r>
              <a:rPr lang="nb-NO" dirty="0" smtClean="0"/>
              <a:t> </a:t>
            </a:r>
            <a:r>
              <a:rPr lang="nb-NO" dirty="0" err="1" smtClean="0"/>
              <a:t>infections</a:t>
            </a:r>
            <a:r>
              <a:rPr lang="nb-NO" dirty="0" smtClean="0"/>
              <a:t>; eg, </a:t>
            </a:r>
            <a:r>
              <a:rPr lang="nb-NO" dirty="0" err="1" smtClean="0"/>
              <a:t>chronic</a:t>
            </a:r>
            <a:r>
              <a:rPr lang="nb-NO" dirty="0" smtClean="0"/>
              <a:t> </a:t>
            </a:r>
            <a:r>
              <a:rPr lang="nb-NO" dirty="0" err="1" smtClean="0"/>
              <a:t>pulpitis</a:t>
            </a:r>
            <a:r>
              <a:rPr lang="nb-NO" dirty="0" smtClean="0"/>
              <a:t> and </a:t>
            </a:r>
            <a:r>
              <a:rPr lang="nb-NO" dirty="0" err="1" smtClean="0"/>
              <a:t>chronic</a:t>
            </a:r>
            <a:r>
              <a:rPr lang="nb-NO" dirty="0" smtClean="0"/>
              <a:t> </a:t>
            </a:r>
            <a:r>
              <a:rPr lang="nb-NO" dirty="0" err="1" smtClean="0"/>
              <a:t>apical</a:t>
            </a:r>
            <a:r>
              <a:rPr lang="nb-NO" dirty="0" smtClean="0"/>
              <a:t> </a:t>
            </a:r>
            <a:r>
              <a:rPr lang="nb-NO" dirty="0" err="1" smtClean="0"/>
              <a:t>periodontitis</a:t>
            </a:r>
            <a:endParaRPr lang="nb-NO" dirty="0" smtClean="0"/>
          </a:p>
        </p:txBody>
      </p:sp>
      <p:pic>
        <p:nvPicPr>
          <p:cNvPr id="5" name="Picture 3"/>
          <p:cNvPicPr>
            <a:picLocks noChangeAspect="1" noChangeArrowheads="1"/>
          </p:cNvPicPr>
          <p:nvPr/>
        </p:nvPicPr>
        <p:blipFill>
          <a:blip r:embed="rId2" cstate="print"/>
          <a:srcRect l="9719" t="10460" r="5939" b="11855"/>
          <a:stretch>
            <a:fillRect/>
          </a:stretch>
        </p:blipFill>
        <p:spPr bwMode="auto">
          <a:xfrm>
            <a:off x="6228184" y="1268760"/>
            <a:ext cx="2625153" cy="18722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nb-NO" smtClean="0"/>
              <a:t>Diagnostic tools</a:t>
            </a:r>
          </a:p>
        </p:txBody>
      </p:sp>
      <p:sp>
        <p:nvSpPr>
          <p:cNvPr id="6147" name="Content Placeholder 2"/>
          <p:cNvSpPr>
            <a:spLocks noGrp="1"/>
          </p:cNvSpPr>
          <p:nvPr>
            <p:ph idx="1"/>
          </p:nvPr>
        </p:nvSpPr>
        <p:spPr/>
        <p:txBody>
          <a:bodyPr/>
          <a:lstStyle/>
          <a:p>
            <a:pPr eaLnBrk="1" hangingPunct="1"/>
            <a:r>
              <a:rPr lang="nb-NO" sz="2800" dirty="0" err="1" smtClean="0"/>
              <a:t>Clinical</a:t>
            </a:r>
            <a:endParaRPr lang="nb-NO" sz="2800" dirty="0" smtClean="0"/>
          </a:p>
          <a:p>
            <a:pPr lvl="1" eaLnBrk="1" hangingPunct="1"/>
            <a:r>
              <a:rPr lang="nb-NO" sz="2400" dirty="0" err="1" smtClean="0"/>
              <a:t>Inspection</a:t>
            </a:r>
            <a:r>
              <a:rPr lang="nb-NO" sz="2400" dirty="0" smtClean="0"/>
              <a:t>, </a:t>
            </a:r>
            <a:r>
              <a:rPr lang="nb-NO" sz="2400" dirty="0" err="1" smtClean="0"/>
              <a:t>percussion</a:t>
            </a:r>
            <a:r>
              <a:rPr lang="nb-NO" sz="2400" dirty="0" smtClean="0"/>
              <a:t>, </a:t>
            </a:r>
            <a:r>
              <a:rPr lang="nb-NO" sz="2400" dirty="0" err="1" smtClean="0"/>
              <a:t>palpation</a:t>
            </a:r>
            <a:r>
              <a:rPr lang="nb-NO" sz="2400" dirty="0" smtClean="0"/>
              <a:t>, </a:t>
            </a:r>
            <a:r>
              <a:rPr lang="nb-NO" sz="2400" dirty="0" err="1" smtClean="0"/>
              <a:t>mobility</a:t>
            </a:r>
            <a:r>
              <a:rPr lang="nb-NO" sz="2400" dirty="0" smtClean="0"/>
              <a:t>, </a:t>
            </a:r>
            <a:r>
              <a:rPr lang="nb-NO" sz="2400" dirty="0" err="1" smtClean="0"/>
              <a:t>tooth</a:t>
            </a:r>
            <a:r>
              <a:rPr lang="nb-NO" sz="2400" dirty="0" smtClean="0"/>
              <a:t> </a:t>
            </a:r>
            <a:r>
              <a:rPr lang="nb-NO" sz="2400" dirty="0" err="1" smtClean="0"/>
              <a:t>sleuth</a:t>
            </a:r>
            <a:endParaRPr lang="nb-NO" sz="2400" dirty="0" smtClean="0"/>
          </a:p>
          <a:p>
            <a:pPr eaLnBrk="1" hangingPunct="1"/>
            <a:r>
              <a:rPr lang="nb-NO" sz="2800" dirty="0" err="1" smtClean="0"/>
              <a:t>Radiographical</a:t>
            </a:r>
            <a:endParaRPr lang="nb-NO" sz="2800" dirty="0" smtClean="0"/>
          </a:p>
          <a:p>
            <a:pPr lvl="1" eaLnBrk="1" hangingPunct="1"/>
            <a:r>
              <a:rPr lang="nb-NO" sz="2400" dirty="0" err="1" smtClean="0"/>
              <a:t>Conventional</a:t>
            </a:r>
            <a:r>
              <a:rPr lang="nb-NO" sz="2400" dirty="0" smtClean="0"/>
              <a:t> PA, </a:t>
            </a:r>
            <a:r>
              <a:rPr lang="nb-NO" sz="2400" b="1" dirty="0" smtClean="0"/>
              <a:t>CBCT</a:t>
            </a:r>
            <a:r>
              <a:rPr lang="nb-NO" sz="2400" dirty="0" smtClean="0"/>
              <a:t>, CT, ultrasound</a:t>
            </a:r>
          </a:p>
          <a:p>
            <a:pPr eaLnBrk="1" hangingPunct="1"/>
            <a:r>
              <a:rPr lang="nb-NO" sz="2800" b="1" dirty="0" err="1" smtClean="0"/>
              <a:t>Anamnestic</a:t>
            </a:r>
            <a:r>
              <a:rPr lang="nb-NO" sz="2800" b="1" dirty="0" smtClean="0"/>
              <a:t> and </a:t>
            </a:r>
            <a:r>
              <a:rPr lang="nb-NO" sz="2800" b="1" dirty="0" err="1" smtClean="0"/>
              <a:t>medical</a:t>
            </a:r>
            <a:endParaRPr lang="nb-NO" sz="2800" b="1" dirty="0" smtClean="0"/>
          </a:p>
          <a:p>
            <a:pPr lvl="1" eaLnBrk="1" hangingPunct="1"/>
            <a:r>
              <a:rPr lang="nb-NO" sz="2400" b="1" dirty="0" err="1" smtClean="0"/>
              <a:t>Establishing</a:t>
            </a:r>
            <a:r>
              <a:rPr lang="nb-NO" sz="2400" b="1" dirty="0" smtClean="0"/>
              <a:t> </a:t>
            </a:r>
            <a:r>
              <a:rPr lang="nb-NO" sz="2400" b="1" dirty="0" err="1" smtClean="0"/>
              <a:t>the</a:t>
            </a:r>
            <a:r>
              <a:rPr lang="nb-NO" sz="2400" b="1" dirty="0" smtClean="0"/>
              <a:t> </a:t>
            </a:r>
            <a:r>
              <a:rPr lang="nb-NO" sz="2400" b="1" dirty="0" err="1" smtClean="0"/>
              <a:t>conditions</a:t>
            </a:r>
            <a:r>
              <a:rPr lang="nb-NO" sz="2400" b="1" dirty="0" smtClean="0"/>
              <a:t> at </a:t>
            </a:r>
            <a:r>
              <a:rPr lang="nb-NO" sz="2400" b="1" dirty="0" err="1" smtClean="0"/>
              <a:t>the</a:t>
            </a:r>
            <a:r>
              <a:rPr lang="nb-NO" sz="2400" b="1" dirty="0" smtClean="0"/>
              <a:t> </a:t>
            </a:r>
            <a:r>
              <a:rPr lang="nb-NO" sz="2400" b="1" dirty="0" err="1" smtClean="0"/>
              <a:t>battlefield</a:t>
            </a:r>
            <a:r>
              <a:rPr lang="nb-NO" sz="2400" b="1" dirty="0" smtClean="0"/>
              <a:t>:</a:t>
            </a:r>
          </a:p>
          <a:p>
            <a:pPr lvl="2" eaLnBrk="1" hangingPunct="1"/>
            <a:r>
              <a:rPr lang="nb-NO" sz="2000" b="1" dirty="0" err="1" smtClean="0"/>
              <a:t>Where</a:t>
            </a:r>
            <a:r>
              <a:rPr lang="nb-NO" sz="2000" b="1" dirty="0" smtClean="0"/>
              <a:t> </a:t>
            </a:r>
            <a:r>
              <a:rPr lang="nb-NO" sz="2000" b="1" dirty="0" err="1" smtClean="0"/>
              <a:t>are</a:t>
            </a:r>
            <a:r>
              <a:rPr lang="nb-NO" sz="2000" b="1" dirty="0" smtClean="0"/>
              <a:t> </a:t>
            </a:r>
            <a:r>
              <a:rPr lang="nb-NO" sz="2000" b="1" dirty="0" err="1" smtClean="0"/>
              <a:t>the</a:t>
            </a:r>
            <a:r>
              <a:rPr lang="nb-NO" sz="2000" b="1" dirty="0" smtClean="0"/>
              <a:t> </a:t>
            </a:r>
            <a:r>
              <a:rPr lang="nb-NO" sz="2000" b="1" dirty="0" err="1" smtClean="0"/>
              <a:t>microorganisms</a:t>
            </a:r>
            <a:r>
              <a:rPr lang="nb-NO" sz="2000" b="1" dirty="0" smtClean="0"/>
              <a:t>?</a:t>
            </a:r>
          </a:p>
          <a:p>
            <a:pPr lvl="2" eaLnBrk="1" hangingPunct="1"/>
            <a:r>
              <a:rPr lang="nb-NO" sz="2000" b="1" dirty="0" err="1" smtClean="0"/>
              <a:t>Which</a:t>
            </a:r>
            <a:r>
              <a:rPr lang="nb-NO" sz="2000" b="1" dirty="0" smtClean="0"/>
              <a:t> </a:t>
            </a:r>
            <a:r>
              <a:rPr lang="nb-NO" sz="2000" b="1" dirty="0" err="1" smtClean="0"/>
              <a:t>are</a:t>
            </a:r>
            <a:r>
              <a:rPr lang="nb-NO" sz="2000" b="1" dirty="0" smtClean="0"/>
              <a:t> </a:t>
            </a:r>
            <a:r>
              <a:rPr lang="nb-NO" sz="2000" b="1" dirty="0" err="1" smtClean="0"/>
              <a:t>they</a:t>
            </a:r>
            <a:r>
              <a:rPr lang="nb-NO" sz="2000" b="1" dirty="0" smtClean="0"/>
              <a:t>?</a:t>
            </a:r>
          </a:p>
          <a:p>
            <a:pPr lvl="2" eaLnBrk="1" hangingPunct="1"/>
            <a:r>
              <a:rPr lang="nb-NO" sz="2000" b="1" dirty="0" err="1" smtClean="0"/>
              <a:t>What</a:t>
            </a:r>
            <a:r>
              <a:rPr lang="nb-NO" sz="2000" b="1" dirty="0" smtClean="0"/>
              <a:t> </a:t>
            </a:r>
            <a:r>
              <a:rPr lang="nb-NO" sz="2000" b="1" dirty="0" err="1" smtClean="0"/>
              <a:t>state</a:t>
            </a:r>
            <a:r>
              <a:rPr lang="nb-NO" sz="2000" b="1" dirty="0" smtClean="0"/>
              <a:t> is </a:t>
            </a:r>
            <a:r>
              <a:rPr lang="nb-NO" sz="2000" b="1" dirty="0" err="1" smtClean="0"/>
              <a:t>the</a:t>
            </a:r>
            <a:r>
              <a:rPr lang="nb-NO" sz="2000" b="1" dirty="0" smtClean="0"/>
              <a:t> </a:t>
            </a:r>
            <a:r>
              <a:rPr lang="nb-NO" sz="2000" b="1" dirty="0" err="1" smtClean="0"/>
              <a:t>tissue</a:t>
            </a:r>
            <a:r>
              <a:rPr lang="nb-NO" sz="2000" b="1" dirty="0" smtClean="0"/>
              <a:t> in?</a:t>
            </a:r>
          </a:p>
          <a:p>
            <a:pPr lvl="1" eaLnBrk="1" hangingPunct="1"/>
            <a:r>
              <a:rPr lang="nb-NO" sz="2400" dirty="0" err="1" smtClean="0"/>
              <a:t>Subjective</a:t>
            </a:r>
            <a:r>
              <a:rPr lang="nb-NO" sz="2400" dirty="0" smtClean="0"/>
              <a:t> symptoms </a:t>
            </a:r>
            <a:r>
              <a:rPr lang="nb-NO" sz="2400" dirty="0" err="1" smtClean="0"/>
              <a:t>seldom</a:t>
            </a:r>
            <a:r>
              <a:rPr lang="nb-NO" sz="2400" dirty="0" smtClean="0"/>
              <a:t> </a:t>
            </a:r>
            <a:r>
              <a:rPr lang="nb-NO" sz="2400" dirty="0" err="1" smtClean="0"/>
              <a:t>pathognomonic</a:t>
            </a:r>
            <a:endParaRPr lang="nb-NO" sz="2400" dirty="0"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descr="Johan Remen Evensen Johan Remen Evensen of Norway celebrates as he lands his final jump during the Men's Team Ski Jumping HS134 event at FIS Nordic World Ski Championships on February 28, 2009 in Liberec, Czech Republic.  (Photo by Richard Heathcote/Getty Images) *** Local Caption *** Johan Remen Evensen"/>
          <p:cNvPicPr>
            <a:picLocks noChangeAspect="1" noChangeArrowheads="1"/>
          </p:cNvPicPr>
          <p:nvPr/>
        </p:nvPicPr>
        <p:blipFill>
          <a:blip r:embed="rId2" cstate="print"/>
          <a:srcRect/>
          <a:stretch>
            <a:fillRect/>
          </a:stretch>
        </p:blipFill>
        <p:spPr bwMode="auto">
          <a:xfrm>
            <a:off x="4644008" y="3573016"/>
            <a:ext cx="3888432" cy="2664296"/>
          </a:xfrm>
          <a:prstGeom prst="rect">
            <a:avLst/>
          </a:prstGeom>
          <a:noFill/>
        </p:spPr>
      </p:pic>
      <p:pic>
        <p:nvPicPr>
          <p:cNvPr id="104454" name="Picture 6" descr="Johan Remen Evensen Johan Remen Evensen of Norway Jumps during the Men's Team Ski Jumping HS134 event at FIS Nordic World Ski Championships on February 28, 2009 in Liberec, Czech Republic.  (Photo by Richard Heathcote/Getty Images) *** Local Caption *** Johan Remen Evensen"/>
          <p:cNvPicPr>
            <a:picLocks noChangeAspect="1" noChangeArrowheads="1"/>
          </p:cNvPicPr>
          <p:nvPr/>
        </p:nvPicPr>
        <p:blipFill>
          <a:blip r:embed="rId3" cstate="print"/>
          <a:srcRect/>
          <a:stretch>
            <a:fillRect/>
          </a:stretch>
        </p:blipFill>
        <p:spPr bwMode="auto">
          <a:xfrm>
            <a:off x="5292080" y="404664"/>
            <a:ext cx="2160240" cy="2943079"/>
          </a:xfrm>
          <a:prstGeom prst="rect">
            <a:avLst/>
          </a:prstGeom>
          <a:noFill/>
        </p:spPr>
      </p:pic>
      <p:sp>
        <p:nvSpPr>
          <p:cNvPr id="7" name="TextBox 6"/>
          <p:cNvSpPr txBox="1"/>
          <p:nvPr/>
        </p:nvSpPr>
        <p:spPr>
          <a:xfrm>
            <a:off x="323528" y="5013176"/>
            <a:ext cx="4102405" cy="830997"/>
          </a:xfrm>
          <a:prstGeom prst="rect">
            <a:avLst/>
          </a:prstGeom>
          <a:noFill/>
        </p:spPr>
        <p:txBody>
          <a:bodyPr wrap="none" rtlCol="0">
            <a:spAutoFit/>
          </a:bodyPr>
          <a:lstStyle/>
          <a:p>
            <a:pPr algn="ctr"/>
            <a:r>
              <a:rPr lang="nb-NO" sz="2400" dirty="0" smtClean="0">
                <a:solidFill>
                  <a:srgbClr val="FFFF00"/>
                </a:solidFill>
              </a:rPr>
              <a:t>120 </a:t>
            </a:r>
            <a:r>
              <a:rPr lang="nb-NO" sz="2400" dirty="0" err="1" smtClean="0">
                <a:solidFill>
                  <a:srgbClr val="FFFF00"/>
                </a:solidFill>
              </a:rPr>
              <a:t>minutes</a:t>
            </a:r>
            <a:r>
              <a:rPr lang="nb-NO" sz="2400" dirty="0" smtClean="0">
                <a:solidFill>
                  <a:srgbClr val="FFFF00"/>
                </a:solidFill>
              </a:rPr>
              <a:t> or 120 meters</a:t>
            </a:r>
          </a:p>
          <a:p>
            <a:pPr algn="ctr"/>
            <a:r>
              <a:rPr lang="nb-NO" sz="2400" dirty="0" err="1" smtClean="0">
                <a:solidFill>
                  <a:srgbClr val="FFFF00"/>
                </a:solidFill>
              </a:rPr>
              <a:t>Thank</a:t>
            </a:r>
            <a:r>
              <a:rPr lang="nb-NO" sz="2400" dirty="0" smtClean="0">
                <a:solidFill>
                  <a:srgbClr val="FFFF00"/>
                </a:solidFill>
              </a:rPr>
              <a:t> </a:t>
            </a:r>
            <a:r>
              <a:rPr lang="nb-NO" sz="2400" dirty="0" err="1" smtClean="0">
                <a:solidFill>
                  <a:srgbClr val="FFFF00"/>
                </a:solidFill>
              </a:rPr>
              <a:t>you</a:t>
            </a:r>
            <a:r>
              <a:rPr lang="nb-NO" sz="2400" dirty="0" smtClean="0">
                <a:solidFill>
                  <a:srgbClr val="FFFF00"/>
                </a:solidFill>
              </a:rPr>
              <a:t> for </a:t>
            </a:r>
            <a:r>
              <a:rPr lang="nb-NO" sz="2400" dirty="0" err="1" smtClean="0">
                <a:solidFill>
                  <a:srgbClr val="FFFF00"/>
                </a:solidFill>
              </a:rPr>
              <a:t>your</a:t>
            </a:r>
            <a:r>
              <a:rPr lang="nb-NO" sz="2400" dirty="0" smtClean="0">
                <a:solidFill>
                  <a:srgbClr val="FFFF00"/>
                </a:solidFill>
              </a:rPr>
              <a:t> </a:t>
            </a:r>
            <a:r>
              <a:rPr lang="nb-NO" sz="2400" dirty="0" err="1" smtClean="0">
                <a:solidFill>
                  <a:srgbClr val="FFFF00"/>
                </a:solidFill>
              </a:rPr>
              <a:t>attention</a:t>
            </a:r>
            <a:r>
              <a:rPr lang="nb-NO" sz="2400" dirty="0" smtClean="0">
                <a:solidFill>
                  <a:srgbClr val="FFFF00"/>
                </a:solidFill>
              </a:rPr>
              <a:t>!</a:t>
            </a:r>
            <a:endParaRPr lang="nb-NO" sz="2400" dirty="0">
              <a:solidFill>
                <a:srgbClr val="FFFF00"/>
              </a:solidFill>
            </a:endParaRPr>
          </a:p>
        </p:txBody>
      </p:sp>
      <p:pic>
        <p:nvPicPr>
          <p:cNvPr id="104456" name="Picture 8" descr="http://upload.wikimedia.org/wikipedia/commons/8/89/Holmenkollen_ski_jump.jpg"/>
          <p:cNvPicPr>
            <a:picLocks noChangeAspect="1" noChangeArrowheads="1"/>
          </p:cNvPicPr>
          <p:nvPr/>
        </p:nvPicPr>
        <p:blipFill>
          <a:blip r:embed="rId4" cstate="print"/>
          <a:srcRect/>
          <a:stretch>
            <a:fillRect/>
          </a:stretch>
        </p:blipFill>
        <p:spPr bwMode="auto">
          <a:xfrm>
            <a:off x="1000892" y="404664"/>
            <a:ext cx="3427092" cy="3888432"/>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nb-NO" dirty="0" smtClean="0"/>
              <a:t>”Tumor”: </a:t>
            </a:r>
            <a:r>
              <a:rPr lang="nb-NO" dirty="0" err="1" smtClean="0"/>
              <a:t>Swelling</a:t>
            </a:r>
            <a:endParaRPr lang="nb-NO" dirty="0" smtClean="0"/>
          </a:p>
        </p:txBody>
      </p:sp>
      <p:sp>
        <p:nvSpPr>
          <p:cNvPr id="15363" name="Content Placeholder 2"/>
          <p:cNvSpPr>
            <a:spLocks noGrp="1"/>
          </p:cNvSpPr>
          <p:nvPr>
            <p:ph idx="1"/>
          </p:nvPr>
        </p:nvSpPr>
        <p:spPr/>
        <p:txBody>
          <a:bodyPr/>
          <a:lstStyle/>
          <a:p>
            <a:pPr eaLnBrk="1" hangingPunct="1"/>
            <a:r>
              <a:rPr lang="nb-NO" dirty="0" err="1" smtClean="0"/>
              <a:t>Diagnosis</a:t>
            </a:r>
            <a:r>
              <a:rPr lang="nb-NO" dirty="0" smtClean="0"/>
              <a:t> </a:t>
            </a:r>
            <a:r>
              <a:rPr lang="nb-NO" dirty="0" err="1" smtClean="0"/>
              <a:t>of</a:t>
            </a:r>
            <a:r>
              <a:rPr lang="nb-NO" dirty="0" smtClean="0"/>
              <a:t> </a:t>
            </a:r>
            <a:r>
              <a:rPr lang="nb-NO" dirty="0" err="1" smtClean="0"/>
              <a:t>spreading</a:t>
            </a:r>
            <a:r>
              <a:rPr lang="nb-NO" dirty="0" smtClean="0"/>
              <a:t> </a:t>
            </a:r>
            <a:r>
              <a:rPr lang="nb-NO" dirty="0" err="1" smtClean="0"/>
              <a:t>infections</a:t>
            </a:r>
            <a:endParaRPr lang="nb-NO" dirty="0" smtClean="0"/>
          </a:p>
          <a:p>
            <a:pPr lvl="1" eaLnBrk="1" hangingPunct="1"/>
            <a:r>
              <a:rPr lang="nb-NO" dirty="0" smtClean="0"/>
              <a:t>Abscess </a:t>
            </a:r>
            <a:r>
              <a:rPr lang="nb-NO" dirty="0" err="1" smtClean="0"/>
              <a:t>formation</a:t>
            </a:r>
            <a:r>
              <a:rPr lang="nb-NO" dirty="0" smtClean="0"/>
              <a:t> in distant organs</a:t>
            </a:r>
          </a:p>
          <a:p>
            <a:pPr lvl="1" eaLnBrk="1" hangingPunct="1"/>
            <a:r>
              <a:rPr lang="nb-NO" dirty="0" err="1" smtClean="0"/>
              <a:t>Ludwig’s</a:t>
            </a:r>
            <a:r>
              <a:rPr lang="nb-NO" dirty="0" smtClean="0"/>
              <a:t> angina</a:t>
            </a:r>
          </a:p>
          <a:p>
            <a:pPr lvl="1" eaLnBrk="1" hangingPunct="1"/>
            <a:r>
              <a:rPr lang="nb-NO" dirty="0" err="1" smtClean="0"/>
              <a:t>Necrotizing</a:t>
            </a:r>
            <a:r>
              <a:rPr lang="nb-NO" dirty="0" smtClean="0"/>
              <a:t> </a:t>
            </a:r>
            <a:r>
              <a:rPr lang="nb-NO" dirty="0" err="1" smtClean="0"/>
              <a:t>fasciitis</a:t>
            </a:r>
            <a:endParaRPr lang="nb-NO" dirty="0" smtClean="0"/>
          </a:p>
          <a:p>
            <a:pPr lvl="1" eaLnBrk="1" hangingPunct="1"/>
            <a:r>
              <a:rPr lang="nb-NO" dirty="0" err="1" smtClean="0"/>
              <a:t>Patients</a:t>
            </a:r>
            <a:r>
              <a:rPr lang="nb-NO" dirty="0" smtClean="0"/>
              <a:t> </a:t>
            </a:r>
            <a:r>
              <a:rPr lang="nb-NO" dirty="0" err="1" smtClean="0"/>
              <a:t>with</a:t>
            </a:r>
            <a:r>
              <a:rPr lang="nb-NO" dirty="0" smtClean="0"/>
              <a:t> </a:t>
            </a:r>
            <a:r>
              <a:rPr lang="nb-NO" dirty="0" err="1" smtClean="0"/>
              <a:t>reduced</a:t>
            </a:r>
            <a:r>
              <a:rPr lang="nb-NO" dirty="0" smtClean="0"/>
              <a:t> immune </a:t>
            </a:r>
            <a:r>
              <a:rPr lang="nb-NO" dirty="0" err="1" smtClean="0"/>
              <a:t>function</a:t>
            </a:r>
            <a:endParaRPr lang="nb-NO"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nb-NO" smtClean="0"/>
              <a:t>Simple endodontic infections</a:t>
            </a:r>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buFont typeface="Arial" pitchFamily="34" charset="0"/>
              <a:buChar char="•"/>
              <a:defRPr/>
            </a:pPr>
            <a:r>
              <a:rPr lang="nb-NO" dirty="0" err="1" smtClean="0"/>
              <a:t>Caries</a:t>
            </a:r>
            <a:endParaRPr lang="nb-NO" dirty="0" smtClean="0"/>
          </a:p>
          <a:p>
            <a:pPr eaLnBrk="1" fontAlgn="auto" hangingPunct="1">
              <a:spcAft>
                <a:spcPts val="0"/>
              </a:spcAft>
              <a:buFont typeface="Arial" pitchFamily="34" charset="0"/>
              <a:buChar char="•"/>
              <a:defRPr/>
            </a:pPr>
            <a:r>
              <a:rPr lang="nb-NO" dirty="0" err="1" smtClean="0"/>
              <a:t>Crown</a:t>
            </a:r>
            <a:r>
              <a:rPr lang="nb-NO" dirty="0" smtClean="0"/>
              <a:t> </a:t>
            </a:r>
            <a:r>
              <a:rPr lang="nb-NO" dirty="0" err="1" smtClean="0"/>
              <a:t>fracture</a:t>
            </a:r>
            <a:r>
              <a:rPr lang="nb-NO" dirty="0" smtClean="0"/>
              <a:t> </a:t>
            </a:r>
            <a:r>
              <a:rPr lang="nb-NO" dirty="0" err="1" smtClean="0"/>
              <a:t>of</a:t>
            </a:r>
            <a:r>
              <a:rPr lang="nb-NO" dirty="0" smtClean="0"/>
              <a:t> limited </a:t>
            </a:r>
            <a:r>
              <a:rPr lang="nb-NO" dirty="0" err="1" smtClean="0"/>
              <a:t>extent</a:t>
            </a:r>
            <a:endParaRPr lang="nb-NO" dirty="0" smtClean="0"/>
          </a:p>
          <a:p>
            <a:pPr eaLnBrk="1" fontAlgn="auto" hangingPunct="1">
              <a:spcAft>
                <a:spcPts val="0"/>
              </a:spcAft>
              <a:buFont typeface="Arial" pitchFamily="34" charset="0"/>
              <a:buChar char="•"/>
              <a:defRPr/>
            </a:pPr>
            <a:r>
              <a:rPr lang="nb-NO" dirty="0" err="1" smtClean="0"/>
              <a:t>Pulpitis</a:t>
            </a:r>
            <a:endParaRPr lang="nb-NO" dirty="0" smtClean="0"/>
          </a:p>
          <a:p>
            <a:pPr lvl="1" eaLnBrk="1" fontAlgn="auto" hangingPunct="1">
              <a:spcAft>
                <a:spcPts val="0"/>
              </a:spcAft>
              <a:buFont typeface="Arial" pitchFamily="34" charset="0"/>
              <a:buChar char="–"/>
              <a:defRPr/>
            </a:pPr>
            <a:r>
              <a:rPr lang="nb-NO" dirty="0" smtClean="0"/>
              <a:t>reversible</a:t>
            </a:r>
          </a:p>
          <a:p>
            <a:pPr lvl="1" eaLnBrk="1" fontAlgn="auto" hangingPunct="1">
              <a:spcAft>
                <a:spcPts val="0"/>
              </a:spcAft>
              <a:buFont typeface="Arial" pitchFamily="34" charset="0"/>
              <a:buChar char="–"/>
              <a:defRPr/>
            </a:pPr>
            <a:r>
              <a:rPr lang="nb-NO" dirty="0" smtClean="0"/>
              <a:t>Irreversible</a:t>
            </a:r>
          </a:p>
          <a:p>
            <a:pPr eaLnBrk="1" fontAlgn="auto" hangingPunct="1">
              <a:spcAft>
                <a:spcPts val="0"/>
              </a:spcAft>
              <a:buFont typeface="Arial" pitchFamily="34" charset="0"/>
              <a:buChar char="•"/>
              <a:defRPr/>
            </a:pPr>
            <a:r>
              <a:rPr lang="nb-NO" dirty="0" err="1" smtClean="0"/>
              <a:t>Pulpal</a:t>
            </a:r>
            <a:r>
              <a:rPr lang="nb-NO" dirty="0" smtClean="0"/>
              <a:t> </a:t>
            </a:r>
            <a:r>
              <a:rPr lang="nb-NO" dirty="0" err="1" smtClean="0"/>
              <a:t>infection</a:t>
            </a:r>
            <a:endParaRPr lang="nb-NO" dirty="0" smtClean="0"/>
          </a:p>
          <a:p>
            <a:pPr eaLnBrk="1" fontAlgn="auto" hangingPunct="1">
              <a:spcAft>
                <a:spcPts val="0"/>
              </a:spcAft>
              <a:buFont typeface="Arial" pitchFamily="34" charset="0"/>
              <a:buChar char="•"/>
              <a:defRPr/>
            </a:pPr>
            <a:r>
              <a:rPr lang="nb-NO" dirty="0" err="1" smtClean="0"/>
              <a:t>Pulpal</a:t>
            </a:r>
            <a:r>
              <a:rPr lang="nb-NO" dirty="0" smtClean="0"/>
              <a:t> </a:t>
            </a:r>
            <a:r>
              <a:rPr lang="nb-NO" dirty="0" err="1" smtClean="0"/>
              <a:t>necrosis</a:t>
            </a:r>
            <a:endParaRPr lang="nb-NO" dirty="0" smtClean="0"/>
          </a:p>
          <a:p>
            <a:pPr eaLnBrk="1" fontAlgn="auto" hangingPunct="1">
              <a:spcAft>
                <a:spcPts val="0"/>
              </a:spcAft>
              <a:buFont typeface="Arial" pitchFamily="34" charset="0"/>
              <a:buChar char="•"/>
              <a:defRPr/>
            </a:pPr>
            <a:r>
              <a:rPr lang="nb-NO" dirty="0" err="1" smtClean="0"/>
              <a:t>Primary</a:t>
            </a:r>
            <a:r>
              <a:rPr lang="nb-NO" dirty="0" smtClean="0"/>
              <a:t> </a:t>
            </a:r>
            <a:r>
              <a:rPr lang="nb-NO" dirty="0" err="1" smtClean="0"/>
              <a:t>apical</a:t>
            </a:r>
            <a:r>
              <a:rPr lang="nb-NO" dirty="0" smtClean="0"/>
              <a:t> </a:t>
            </a:r>
            <a:r>
              <a:rPr lang="nb-NO" dirty="0" err="1" smtClean="0"/>
              <a:t>periodontitis</a:t>
            </a:r>
            <a:endParaRPr lang="nb-NO" dirty="0" smtClean="0"/>
          </a:p>
          <a:p>
            <a:pPr eaLnBrk="1" fontAlgn="auto" hangingPunct="1">
              <a:spcAft>
                <a:spcPts val="0"/>
              </a:spcAft>
              <a:buFont typeface="Arial" pitchFamily="34" charset="0"/>
              <a:buChar char="•"/>
              <a:defRPr/>
            </a:pPr>
            <a:endParaRPr lang="nb-NO"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nb-NO" smtClean="0"/>
              <a:t>Complex endodontic infections</a:t>
            </a:r>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Char char="•"/>
              <a:defRPr/>
            </a:pPr>
            <a:r>
              <a:rPr lang="nb-NO" dirty="0" err="1" smtClean="0"/>
              <a:t>Partial</a:t>
            </a:r>
            <a:r>
              <a:rPr lang="nb-NO" dirty="0" smtClean="0"/>
              <a:t> </a:t>
            </a:r>
            <a:r>
              <a:rPr lang="nb-NO" dirty="0" err="1" smtClean="0"/>
              <a:t>pulpal</a:t>
            </a:r>
            <a:r>
              <a:rPr lang="nb-NO" dirty="0" smtClean="0"/>
              <a:t> </a:t>
            </a:r>
            <a:r>
              <a:rPr lang="nb-NO" dirty="0" err="1" smtClean="0"/>
              <a:t>infection</a:t>
            </a:r>
            <a:endParaRPr lang="nb-NO" dirty="0" smtClean="0"/>
          </a:p>
          <a:p>
            <a:pPr eaLnBrk="1" fontAlgn="auto" hangingPunct="1">
              <a:spcAft>
                <a:spcPts val="0"/>
              </a:spcAft>
              <a:buFont typeface="Arial" pitchFamily="34" charset="0"/>
              <a:buChar char="•"/>
              <a:defRPr/>
            </a:pPr>
            <a:r>
              <a:rPr lang="nb-NO" dirty="0" err="1" smtClean="0"/>
              <a:t>Endo-perio</a:t>
            </a:r>
            <a:r>
              <a:rPr lang="nb-NO" dirty="0" smtClean="0"/>
              <a:t> </a:t>
            </a:r>
            <a:r>
              <a:rPr lang="nb-NO" dirty="0" err="1" smtClean="0"/>
              <a:t>situations</a:t>
            </a:r>
            <a:endParaRPr lang="nb-NO" dirty="0" smtClean="0"/>
          </a:p>
          <a:p>
            <a:pPr eaLnBrk="1" fontAlgn="auto" hangingPunct="1">
              <a:spcAft>
                <a:spcPts val="0"/>
              </a:spcAft>
              <a:buFont typeface="Arial" pitchFamily="34" charset="0"/>
              <a:buChar char="•"/>
              <a:defRPr/>
            </a:pPr>
            <a:r>
              <a:rPr lang="nb-NO" dirty="0" err="1" smtClean="0"/>
              <a:t>Secondary</a:t>
            </a:r>
            <a:r>
              <a:rPr lang="nb-NO" dirty="0" smtClean="0"/>
              <a:t> </a:t>
            </a:r>
            <a:r>
              <a:rPr lang="nb-NO" dirty="0" err="1" smtClean="0"/>
              <a:t>apical</a:t>
            </a:r>
            <a:r>
              <a:rPr lang="nb-NO" dirty="0" smtClean="0"/>
              <a:t> </a:t>
            </a:r>
            <a:r>
              <a:rPr lang="nb-NO" dirty="0" err="1" smtClean="0"/>
              <a:t>periodontitis</a:t>
            </a:r>
            <a:endParaRPr lang="nb-NO" dirty="0" smtClean="0"/>
          </a:p>
          <a:p>
            <a:pPr eaLnBrk="1" fontAlgn="auto" hangingPunct="1">
              <a:spcAft>
                <a:spcPts val="0"/>
              </a:spcAft>
              <a:buFont typeface="Arial" pitchFamily="34" charset="0"/>
              <a:buChar char="•"/>
              <a:defRPr/>
            </a:pPr>
            <a:r>
              <a:rPr lang="nb-NO" dirty="0" smtClean="0"/>
              <a:t>Persistent </a:t>
            </a:r>
            <a:r>
              <a:rPr lang="nb-NO" dirty="0" err="1" smtClean="0"/>
              <a:t>apical</a:t>
            </a:r>
            <a:r>
              <a:rPr lang="nb-NO" dirty="0" smtClean="0"/>
              <a:t> </a:t>
            </a:r>
            <a:r>
              <a:rPr lang="nb-NO" dirty="0" err="1" smtClean="0"/>
              <a:t>periodontitis</a:t>
            </a:r>
            <a:endParaRPr lang="nb-NO" dirty="0" smtClean="0"/>
          </a:p>
          <a:p>
            <a:pPr eaLnBrk="1" fontAlgn="auto" hangingPunct="1">
              <a:spcAft>
                <a:spcPts val="0"/>
              </a:spcAft>
              <a:buFont typeface="Arial" pitchFamily="34" charset="0"/>
              <a:buChar char="•"/>
              <a:defRPr/>
            </a:pPr>
            <a:r>
              <a:rPr lang="nb-NO" dirty="0" err="1" smtClean="0"/>
              <a:t>Root</a:t>
            </a:r>
            <a:r>
              <a:rPr lang="nb-NO" dirty="0" smtClean="0"/>
              <a:t> </a:t>
            </a:r>
            <a:r>
              <a:rPr lang="nb-NO" dirty="0" err="1" smtClean="0"/>
              <a:t>resorptions</a:t>
            </a:r>
            <a:endParaRPr lang="nb-NO" dirty="0" smtClean="0"/>
          </a:p>
          <a:p>
            <a:pPr lvl="1" eaLnBrk="1" fontAlgn="auto" hangingPunct="1">
              <a:spcAft>
                <a:spcPts val="0"/>
              </a:spcAft>
              <a:buFont typeface="Arial" pitchFamily="34" charset="0"/>
              <a:buChar char="–"/>
              <a:defRPr/>
            </a:pPr>
            <a:r>
              <a:rPr lang="nb-NO" dirty="0" err="1" smtClean="0"/>
              <a:t>Traumatic</a:t>
            </a:r>
            <a:r>
              <a:rPr lang="nb-NO" dirty="0" smtClean="0"/>
              <a:t>, </a:t>
            </a:r>
            <a:r>
              <a:rPr lang="nb-NO" dirty="0" err="1" smtClean="0"/>
              <a:t>infectious</a:t>
            </a:r>
            <a:endParaRPr lang="nb-NO" dirty="0" smtClean="0"/>
          </a:p>
          <a:p>
            <a:pPr lvl="2" eaLnBrk="1" fontAlgn="auto" hangingPunct="1">
              <a:spcAft>
                <a:spcPts val="0"/>
              </a:spcAft>
              <a:buFont typeface="Arial" pitchFamily="34" charset="0"/>
              <a:buChar char="•"/>
              <a:defRPr/>
            </a:pPr>
            <a:r>
              <a:rPr lang="nb-NO" dirty="0" err="1" smtClean="0"/>
              <a:t>Inflammatory</a:t>
            </a:r>
            <a:r>
              <a:rPr lang="nb-NO" dirty="0" smtClean="0"/>
              <a:t> and </a:t>
            </a:r>
            <a:r>
              <a:rPr lang="nb-NO" dirty="0" err="1" smtClean="0"/>
              <a:t>replacement</a:t>
            </a:r>
            <a:r>
              <a:rPr lang="nb-NO" dirty="0" smtClean="0"/>
              <a:t> </a:t>
            </a:r>
            <a:r>
              <a:rPr lang="nb-NO" dirty="0" err="1" smtClean="0"/>
              <a:t>resorption</a:t>
            </a:r>
            <a:endParaRPr lang="nb-NO" dirty="0" smtClean="0"/>
          </a:p>
          <a:p>
            <a:pPr lvl="1" eaLnBrk="1" fontAlgn="auto" hangingPunct="1">
              <a:spcAft>
                <a:spcPts val="0"/>
              </a:spcAft>
              <a:buFont typeface="Arial" pitchFamily="34" charset="0"/>
              <a:buChar char="–"/>
              <a:defRPr/>
            </a:pPr>
            <a:r>
              <a:rPr lang="nb-NO" dirty="0" err="1" smtClean="0"/>
              <a:t>Internal</a:t>
            </a:r>
            <a:r>
              <a:rPr lang="nb-NO" dirty="0" smtClean="0"/>
              <a:t> </a:t>
            </a:r>
            <a:r>
              <a:rPr lang="nb-NO" dirty="0" err="1" smtClean="0"/>
              <a:t>resorptions</a:t>
            </a:r>
            <a:endParaRPr lang="nb-NO" dirty="0" smtClean="0"/>
          </a:p>
          <a:p>
            <a:pPr lvl="1" eaLnBrk="1" fontAlgn="auto" hangingPunct="1">
              <a:spcAft>
                <a:spcPts val="0"/>
              </a:spcAft>
              <a:buFont typeface="Arial" pitchFamily="34" charset="0"/>
              <a:buChar char="–"/>
              <a:defRPr/>
            </a:pPr>
            <a:r>
              <a:rPr lang="nb-NO" dirty="0" err="1" smtClean="0"/>
              <a:t>Cervical</a:t>
            </a:r>
            <a:r>
              <a:rPr lang="nb-NO" dirty="0" smtClean="0"/>
              <a:t> </a:t>
            </a:r>
            <a:r>
              <a:rPr lang="nb-NO" dirty="0" err="1" smtClean="0"/>
              <a:t>resorptions</a:t>
            </a:r>
            <a:endParaRPr lang="nb-NO" dirty="0" smtClean="0"/>
          </a:p>
          <a:p>
            <a:pPr eaLnBrk="1" fontAlgn="auto" hangingPunct="1">
              <a:spcAft>
                <a:spcPts val="0"/>
              </a:spcAft>
              <a:buFont typeface="Arial" pitchFamily="34" charset="0"/>
              <a:buChar char="•"/>
              <a:defRPr/>
            </a:pPr>
            <a:r>
              <a:rPr lang="nb-NO" dirty="0" err="1" smtClean="0"/>
              <a:t>Medical</a:t>
            </a:r>
            <a:r>
              <a:rPr lang="nb-NO" dirty="0" smtClean="0"/>
              <a:t> </a:t>
            </a:r>
            <a:r>
              <a:rPr lang="nb-NO" dirty="0" err="1" smtClean="0"/>
              <a:t>conditions</a:t>
            </a:r>
            <a:r>
              <a:rPr lang="nb-NO" dirty="0" smtClean="0"/>
              <a:t> </a:t>
            </a:r>
            <a:r>
              <a:rPr lang="nb-NO" dirty="0" err="1" smtClean="0"/>
              <a:t>of</a:t>
            </a:r>
            <a:r>
              <a:rPr lang="nb-NO" dirty="0" smtClean="0"/>
              <a:t> </a:t>
            </a:r>
            <a:r>
              <a:rPr lang="nb-NO" dirty="0" err="1" smtClean="0"/>
              <a:t>consequence</a:t>
            </a:r>
            <a:endParaRPr lang="nb-NO"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1787</TotalTime>
  <Words>1982</Words>
  <Application>Microsoft Office PowerPoint</Application>
  <PresentationFormat>On-screen Show (4:3)</PresentationFormat>
  <Paragraphs>541</Paragraphs>
  <Slides>77</Slides>
  <Notes>2</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77</vt:i4>
      </vt:variant>
    </vt:vector>
  </HeadingPairs>
  <TitlesOfParts>
    <vt:vector size="81" baseType="lpstr">
      <vt:lpstr>Office Theme</vt:lpstr>
      <vt:lpstr>Diagram</vt:lpstr>
      <vt:lpstr>Chart</vt:lpstr>
      <vt:lpstr>Presentation</vt:lpstr>
      <vt:lpstr>Diagnostic challenges in simple and complex endodontic infections  </vt:lpstr>
      <vt:lpstr>Slide 2</vt:lpstr>
      <vt:lpstr>Slide 3</vt:lpstr>
      <vt:lpstr>Slide 4</vt:lpstr>
      <vt:lpstr>Slide 5</vt:lpstr>
      <vt:lpstr>Basic theme for this lecture</vt:lpstr>
      <vt:lpstr>Endodontics is:</vt:lpstr>
      <vt:lpstr>Simple endodontic infections</vt:lpstr>
      <vt:lpstr>Complex endodontic infections</vt:lpstr>
      <vt:lpstr>Simple endodontic infections</vt:lpstr>
      <vt:lpstr>Simple endodontic infections</vt:lpstr>
      <vt:lpstr>Simple endodontic infections</vt:lpstr>
      <vt:lpstr>Simple endodontic infections</vt:lpstr>
      <vt:lpstr>Simple endodontic infections</vt:lpstr>
      <vt:lpstr>Simple endodontic infections</vt:lpstr>
      <vt:lpstr>Complex endodontic infections</vt:lpstr>
      <vt:lpstr>Complex endodontic infections</vt:lpstr>
      <vt:lpstr>Complex endodontic infections</vt:lpstr>
      <vt:lpstr>Complex endodontic infections</vt:lpstr>
      <vt:lpstr>Complex endodontic infections</vt:lpstr>
      <vt:lpstr>Complex endodontic infections</vt:lpstr>
      <vt:lpstr>Slide 22</vt:lpstr>
      <vt:lpstr>Slide 23</vt:lpstr>
      <vt:lpstr>Slide 24</vt:lpstr>
      <vt:lpstr>Slide 25</vt:lpstr>
      <vt:lpstr>Slide 26</vt:lpstr>
      <vt:lpstr>Bacteriology</vt:lpstr>
      <vt:lpstr>Bacteriology</vt:lpstr>
      <vt:lpstr>Bacteriology</vt:lpstr>
      <vt:lpstr>Bacteriology</vt:lpstr>
      <vt:lpstr>Bacteriology                </vt:lpstr>
      <vt:lpstr>Bacteriology</vt:lpstr>
      <vt:lpstr>Bacteriology</vt:lpstr>
      <vt:lpstr>Slide 34</vt:lpstr>
      <vt:lpstr>Slide 35</vt:lpstr>
      <vt:lpstr>Necrotizing fasciitis Nor Tannlegeforen Tidende  2009; 119: 222 – 4 Pål Galteland, Oddvar Moen, Haris Mesic og Per Skjelbred</vt:lpstr>
      <vt:lpstr>Necrotizing fasciitis Nor Tannlegeforen Tidende  2009; 119: 222 – 4 Pål Galteland, Oddvar Moen, Haris Mesic og Per Skjelbred</vt:lpstr>
      <vt:lpstr>Endodontic treatment and cardiovascular events</vt:lpstr>
      <vt:lpstr>Endodontic infections and cardiovascular events</vt:lpstr>
      <vt:lpstr>Endodontic infections and cardiovascular events</vt:lpstr>
      <vt:lpstr>The other extreme</vt:lpstr>
      <vt:lpstr>The other extreme</vt:lpstr>
      <vt:lpstr>The other extreme</vt:lpstr>
      <vt:lpstr>The other extreme</vt:lpstr>
      <vt:lpstr>Slide 45</vt:lpstr>
      <vt:lpstr>More difficult</vt:lpstr>
      <vt:lpstr>More difficult: ”failures”, ie, secondary or persistent apical periodontitis</vt:lpstr>
      <vt:lpstr>Slide 48</vt:lpstr>
      <vt:lpstr>Slide 49</vt:lpstr>
      <vt:lpstr>Slide 50</vt:lpstr>
      <vt:lpstr>Slide 51</vt:lpstr>
      <vt:lpstr>Slide 52</vt:lpstr>
      <vt:lpstr>Slide 53</vt:lpstr>
      <vt:lpstr>Summing up on bacteriology</vt:lpstr>
      <vt:lpstr>Pathogenesis</vt:lpstr>
      <vt:lpstr>Slide 56</vt:lpstr>
      <vt:lpstr>Slide 57</vt:lpstr>
      <vt:lpstr>The resorptive process</vt:lpstr>
      <vt:lpstr>Slide 59</vt:lpstr>
      <vt:lpstr>Pathogenesis affected by systemic conditions? Necrotizing Fasciitis of Cervical Region in AIDS.   M.M. Chidzonga. J Oral Maxillofac Surg 2005. </vt:lpstr>
      <vt:lpstr>High prevalence of apical periodontitis amongst type 2 diabetic patients. Segura-Egea JJ, Jiménez-Pinzón A, Ríos-Santos JV, Velasco-Ortega E, Cisneros-Cabello R, Poyato-Ferrera M. Int Endod J. 2005 Aug;38(8):564-9.</vt:lpstr>
      <vt:lpstr>Pathogenesis</vt:lpstr>
      <vt:lpstr>Are dental responses to infections of the primordial kind?  Cell death and apoptosis MAY induce and sustain inlammation bypassing immune recognition mechamnisms Damage-associated molecular patterns (DAMPs), pathogen-associated molecular patterns (PAMPs),   </vt:lpstr>
      <vt:lpstr>Toxicity – necrosis – infections</vt:lpstr>
      <vt:lpstr>Modern concepts – a paradigm change?</vt:lpstr>
      <vt:lpstr>Traditional dimetacrylates</vt:lpstr>
      <vt:lpstr>Slide 67</vt:lpstr>
      <vt:lpstr>Modern concepts – paradigm change</vt:lpstr>
      <vt:lpstr>Modern concepts – paradigm change</vt:lpstr>
      <vt:lpstr>Clinical manifestations</vt:lpstr>
      <vt:lpstr>Non-odontogenic conditions</vt:lpstr>
      <vt:lpstr>Slide 72</vt:lpstr>
      <vt:lpstr>Slide 73</vt:lpstr>
      <vt:lpstr>Atypical pain; phantom pain; neuropathia</vt:lpstr>
      <vt:lpstr>Diagnostic tools</vt:lpstr>
      <vt:lpstr>Slide 76</vt:lpstr>
      <vt:lpstr>”Tumor”: Swelling</vt:lpstr>
    </vt:vector>
  </TitlesOfParts>
  <Company>Universitetet i Oslo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Diagnostic challenges in simple and complex endodontic infections  </dc:title>
  <dc:creator>Dag Ørstavik</dc:creator>
  <cp:lastModifiedBy>Dag Ørstavik</cp:lastModifiedBy>
  <cp:revision>122</cp:revision>
  <dcterms:created xsi:type="dcterms:W3CDTF">2010-09-16T12:19:13Z</dcterms:created>
  <dcterms:modified xsi:type="dcterms:W3CDTF">2010-10-22T13:13:50Z</dcterms:modified>
</cp:coreProperties>
</file>