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301" r:id="rId3"/>
    <p:sldId id="307" r:id="rId4"/>
    <p:sldId id="258" r:id="rId5"/>
    <p:sldId id="259" r:id="rId6"/>
    <p:sldId id="328" r:id="rId7"/>
    <p:sldId id="312" r:id="rId8"/>
    <p:sldId id="260" r:id="rId9"/>
    <p:sldId id="313" r:id="rId10"/>
    <p:sldId id="314" r:id="rId11"/>
    <p:sldId id="261" r:id="rId12"/>
    <p:sldId id="263" r:id="rId13"/>
    <p:sldId id="308" r:id="rId14"/>
    <p:sldId id="309" r:id="rId15"/>
    <p:sldId id="300" r:id="rId16"/>
    <p:sldId id="264" r:id="rId17"/>
    <p:sldId id="304" r:id="rId18"/>
    <p:sldId id="303" r:id="rId19"/>
    <p:sldId id="310" r:id="rId20"/>
    <p:sldId id="311" r:id="rId21"/>
    <p:sldId id="265" r:id="rId22"/>
    <p:sldId id="266" r:id="rId23"/>
    <p:sldId id="357" r:id="rId24"/>
    <p:sldId id="363" r:id="rId25"/>
    <p:sldId id="358" r:id="rId26"/>
    <p:sldId id="364" r:id="rId27"/>
    <p:sldId id="270" r:id="rId28"/>
    <p:sldId id="271" r:id="rId29"/>
    <p:sldId id="336" r:id="rId30"/>
    <p:sldId id="277" r:id="rId31"/>
    <p:sldId id="278" r:id="rId32"/>
    <p:sldId id="280" r:id="rId33"/>
    <p:sldId id="281" r:id="rId34"/>
    <p:sldId id="282" r:id="rId35"/>
    <p:sldId id="283" r:id="rId36"/>
    <p:sldId id="351" r:id="rId37"/>
    <p:sldId id="352" r:id="rId38"/>
    <p:sldId id="353" r:id="rId39"/>
    <p:sldId id="355" r:id="rId40"/>
    <p:sldId id="356" r:id="rId41"/>
    <p:sldId id="285" r:id="rId42"/>
    <p:sldId id="359" r:id="rId43"/>
    <p:sldId id="287" r:id="rId44"/>
    <p:sldId id="289" r:id="rId45"/>
    <p:sldId id="290" r:id="rId46"/>
    <p:sldId id="296" r:id="rId47"/>
    <p:sldId id="291" r:id="rId48"/>
    <p:sldId id="295" r:id="rId49"/>
    <p:sldId id="294" r:id="rId50"/>
    <p:sldId id="293" r:id="rId51"/>
    <p:sldId id="292" r:id="rId52"/>
    <p:sldId id="297" r:id="rId53"/>
    <p:sldId id="298" r:id="rId54"/>
    <p:sldId id="305" r:id="rId55"/>
    <p:sldId id="338" r:id="rId56"/>
    <p:sldId id="306" r:id="rId57"/>
    <p:sldId id="321" r:id="rId58"/>
    <p:sldId id="322" r:id="rId59"/>
    <p:sldId id="323" r:id="rId60"/>
    <p:sldId id="324" r:id="rId61"/>
    <p:sldId id="299" r:id="rId62"/>
    <p:sldId id="315" r:id="rId63"/>
    <p:sldId id="316" r:id="rId64"/>
    <p:sldId id="317" r:id="rId65"/>
    <p:sldId id="318" r:id="rId66"/>
    <p:sldId id="319" r:id="rId67"/>
    <p:sldId id="337" r:id="rId68"/>
    <p:sldId id="339" r:id="rId69"/>
    <p:sldId id="340" r:id="rId70"/>
    <p:sldId id="341" r:id="rId71"/>
    <p:sldId id="343" r:id="rId72"/>
    <p:sldId id="344" r:id="rId73"/>
    <p:sldId id="345" r:id="rId74"/>
    <p:sldId id="346" r:id="rId75"/>
    <p:sldId id="347" r:id="rId76"/>
    <p:sldId id="349" r:id="rId77"/>
    <p:sldId id="350" r:id="rId78"/>
    <p:sldId id="360" r:id="rId79"/>
    <p:sldId id="361" r:id="rId80"/>
    <p:sldId id="362" r:id="rId81"/>
    <p:sldId id="348" r:id="rId82"/>
    <p:sldId id="320" r:id="rId8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9" autoAdjust="0"/>
    <p:restoredTop sz="94660"/>
  </p:normalViewPr>
  <p:slideViewPr>
    <p:cSldViewPr>
      <p:cViewPr varScale="1">
        <p:scale>
          <a:sx n="107" d="100"/>
          <a:sy n="107" d="100"/>
        </p:scale>
        <p:origin x="-74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nb-NO"/>
  <c:chart>
    <c:view3D>
      <c:rAngAx val="1"/>
    </c:view3D>
    <c:plotArea>
      <c:layout/>
      <c:bar3DChart>
        <c:barDir val="col"/>
        <c:grouping val="clustered"/>
        <c:ser>
          <c:idx val="0"/>
          <c:order val="0"/>
          <c:tx>
            <c:strRef>
              <c:f>Sheet1!$B$1</c:f>
              <c:strCache>
                <c:ptCount val="1"/>
                <c:pt idx="0">
                  <c:v>AH</c:v>
                </c:pt>
              </c:strCache>
            </c:strRef>
          </c:tx>
          <c:cat>
            <c:strRef>
              <c:f>Sheet1!$A$2:$A$3</c:f>
              <c:strCache>
                <c:ptCount val="2"/>
                <c:pt idx="0">
                  <c:v>1 year</c:v>
                </c:pt>
                <c:pt idx="1">
                  <c:v>2 years</c:v>
                </c:pt>
              </c:strCache>
            </c:strRef>
          </c:cat>
          <c:val>
            <c:numRef>
              <c:f>Sheet1!$B$2:$B$3</c:f>
              <c:numCache>
                <c:formatCode>General</c:formatCode>
                <c:ptCount val="2"/>
                <c:pt idx="0">
                  <c:v>87.5</c:v>
                </c:pt>
                <c:pt idx="1">
                  <c:v>93.5</c:v>
                </c:pt>
              </c:numCache>
            </c:numRef>
          </c:val>
        </c:ser>
        <c:ser>
          <c:idx val="1"/>
          <c:order val="1"/>
          <c:tx>
            <c:strRef>
              <c:f>Sheet1!$C$1</c:f>
              <c:strCache>
                <c:ptCount val="1"/>
                <c:pt idx="0">
                  <c:v>KP</c:v>
                </c:pt>
              </c:strCache>
            </c:strRef>
          </c:tx>
          <c:cat>
            <c:strRef>
              <c:f>Sheet1!$A$2:$A$3</c:f>
              <c:strCache>
                <c:ptCount val="2"/>
                <c:pt idx="0">
                  <c:v>1 year</c:v>
                </c:pt>
                <c:pt idx="1">
                  <c:v>2 years</c:v>
                </c:pt>
              </c:strCache>
            </c:strRef>
          </c:cat>
          <c:val>
            <c:numRef>
              <c:f>Sheet1!$C$2:$C$3</c:f>
              <c:numCache>
                <c:formatCode>General</c:formatCode>
                <c:ptCount val="2"/>
                <c:pt idx="0">
                  <c:v>78.5</c:v>
                </c:pt>
                <c:pt idx="1">
                  <c:v>91.3</c:v>
                </c:pt>
              </c:numCache>
            </c:numRef>
          </c:val>
        </c:ser>
        <c:ser>
          <c:idx val="2"/>
          <c:order val="2"/>
          <c:tx>
            <c:strRef>
              <c:f>Sheet1!$D$1</c:f>
              <c:strCache>
                <c:ptCount val="1"/>
                <c:pt idx="0">
                  <c:v>PS</c:v>
                </c:pt>
              </c:strCache>
            </c:strRef>
          </c:tx>
          <c:cat>
            <c:strRef>
              <c:f>Sheet1!$A$2:$A$3</c:f>
              <c:strCache>
                <c:ptCount val="2"/>
                <c:pt idx="0">
                  <c:v>1 year</c:v>
                </c:pt>
                <c:pt idx="1">
                  <c:v>2 years</c:v>
                </c:pt>
              </c:strCache>
            </c:strRef>
          </c:cat>
          <c:val>
            <c:numRef>
              <c:f>Sheet1!$D$2:$D$3</c:f>
              <c:numCache>
                <c:formatCode>General</c:formatCode>
                <c:ptCount val="2"/>
                <c:pt idx="0">
                  <c:v>80.599999999999994</c:v>
                </c:pt>
                <c:pt idx="1">
                  <c:v>89.9</c:v>
                </c:pt>
              </c:numCache>
            </c:numRef>
          </c:val>
        </c:ser>
        <c:shape val="box"/>
        <c:axId val="34208768"/>
        <c:axId val="79464704"/>
        <c:axId val="0"/>
      </c:bar3DChart>
      <c:catAx>
        <c:axId val="34208768"/>
        <c:scaling>
          <c:orientation val="minMax"/>
        </c:scaling>
        <c:axPos val="b"/>
        <c:tickLblPos val="nextTo"/>
        <c:crossAx val="79464704"/>
        <c:crosses val="autoZero"/>
        <c:auto val="1"/>
        <c:lblAlgn val="ctr"/>
        <c:lblOffset val="100"/>
      </c:catAx>
      <c:valAx>
        <c:axId val="79464704"/>
        <c:scaling>
          <c:orientation val="minMax"/>
        </c:scaling>
        <c:axPos val="l"/>
        <c:majorGridlines/>
        <c:numFmt formatCode="General" sourceLinked="1"/>
        <c:tickLblPos val="nextTo"/>
        <c:crossAx val="34208768"/>
        <c:crosses val="autoZero"/>
        <c:crossBetween val="between"/>
      </c:valAx>
    </c:plotArea>
    <c:legend>
      <c:legendPos val="r"/>
      <c:layout/>
    </c:legend>
    <c:plotVisOnly val="1"/>
  </c:chart>
  <c:txPr>
    <a:bodyPr/>
    <a:lstStyle/>
    <a:p>
      <a:pPr>
        <a:defRPr sz="1800"/>
      </a:pPr>
      <a:endParaRPr lang="nb-NO"/>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7F473-51FE-48A8-93BA-D6A4E7DCD265}" type="datetimeFigureOut">
              <a:rPr lang="nb-NO" smtClean="0"/>
              <a:pPr/>
              <a:t>22.10.2010</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AE334-4133-46D6-A1EA-3A1CA6AE19EA}"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fld id="{D5552F4C-3EE6-4B97-98E9-687A9BBA6FDA}"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7A7AE334-4133-46D6-A1EA-3A1CA6AE19EA}" type="slidenum">
              <a:rPr lang="nb-NO" smtClean="0"/>
              <a:pPr/>
              <a:t>47</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fld id="{11BABE79-9F14-493D-831A-A57BE75A7EB0}" type="slidenum">
              <a:rPr lang="nb-NO" smtClean="0"/>
              <a:pPr>
                <a:defRPr/>
              </a:pPr>
              <a:t>58</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EBC97B4C-83A1-401B-A45E-870B4A691618}" type="datetimeFigureOut">
              <a:rPr lang="nb-NO" smtClean="0"/>
              <a:pPr/>
              <a:t>22.10.2010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E889CD4-E4F4-4C34-9719-6E1428B50221}"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EBC97B4C-83A1-401B-A45E-870B4A691618}" type="datetimeFigureOut">
              <a:rPr lang="nb-NO" smtClean="0"/>
              <a:pPr/>
              <a:t>22.10.2010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E889CD4-E4F4-4C34-9719-6E1428B50221}"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EBC97B4C-83A1-401B-A45E-870B4A691618}" type="datetimeFigureOut">
              <a:rPr lang="nb-NO" smtClean="0"/>
              <a:pPr/>
              <a:t>22.10.2010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E889CD4-E4F4-4C34-9719-6E1428B50221}"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EBC97B4C-83A1-401B-A45E-870B4A691618}" type="datetimeFigureOut">
              <a:rPr lang="nb-NO" smtClean="0"/>
              <a:pPr/>
              <a:t>22.10.2010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E889CD4-E4F4-4C34-9719-6E1428B50221}"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97B4C-83A1-401B-A45E-870B4A691618}" type="datetimeFigureOut">
              <a:rPr lang="nb-NO" smtClean="0"/>
              <a:pPr/>
              <a:t>22.10.2010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E889CD4-E4F4-4C34-9719-6E1428B50221}"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EBC97B4C-83A1-401B-A45E-870B4A691618}" type="datetimeFigureOut">
              <a:rPr lang="nb-NO" smtClean="0"/>
              <a:pPr/>
              <a:t>22.10.2010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E889CD4-E4F4-4C34-9719-6E1428B50221}"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EBC97B4C-83A1-401B-A45E-870B4A691618}" type="datetimeFigureOut">
              <a:rPr lang="nb-NO" smtClean="0"/>
              <a:pPr/>
              <a:t>22.10.2010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BE889CD4-E4F4-4C34-9719-6E1428B50221}"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EBC97B4C-83A1-401B-A45E-870B4A691618}" type="datetimeFigureOut">
              <a:rPr lang="nb-NO" smtClean="0"/>
              <a:pPr/>
              <a:t>22.10.2010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BE889CD4-E4F4-4C34-9719-6E1428B50221}"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97B4C-83A1-401B-A45E-870B4A691618}" type="datetimeFigureOut">
              <a:rPr lang="nb-NO" smtClean="0"/>
              <a:pPr/>
              <a:t>22.10.2010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BE889CD4-E4F4-4C34-9719-6E1428B50221}"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97B4C-83A1-401B-A45E-870B4A691618}" type="datetimeFigureOut">
              <a:rPr lang="nb-NO" smtClean="0"/>
              <a:pPr/>
              <a:t>22.10.2010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E889CD4-E4F4-4C34-9719-6E1428B50221}"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97B4C-83A1-401B-A45E-870B4A691618}" type="datetimeFigureOut">
              <a:rPr lang="nb-NO" smtClean="0"/>
              <a:pPr/>
              <a:t>22.10.2010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E889CD4-E4F4-4C34-9719-6E1428B50221}"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97B4C-83A1-401B-A45E-870B4A691618}" type="datetimeFigureOut">
              <a:rPr lang="nb-NO" smtClean="0"/>
              <a:pPr/>
              <a:t>22.10.2010</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89CD4-E4F4-4C34-9719-6E1428B50221}"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cbi.nlm.nih.gov/pubmed?term=%22Fonzar%20A%22%5bAuthor%5d" TargetMode="External"/><Relationship Id="rId2" Type="http://schemas.openxmlformats.org/officeDocument/2006/relationships/hyperlink" Target="http://www.ncbi.nlm.nih.gov/pubmed?term=%22Fonzar%20F%22%5bAuthor%5d" TargetMode="External"/><Relationship Id="rId1" Type="http://schemas.openxmlformats.org/officeDocument/2006/relationships/slideLayout" Target="../slideLayouts/slideLayout2.xml"/><Relationship Id="rId6" Type="http://schemas.openxmlformats.org/officeDocument/2006/relationships/hyperlink" Target="http://www.ncbi.nlm.nih.gov/pubmed?term=%22Esposito%20M%22%5bAuthor%5d" TargetMode="External"/><Relationship Id="rId5" Type="http://schemas.openxmlformats.org/officeDocument/2006/relationships/hyperlink" Target="http://www.ncbi.nlm.nih.gov/pubmed?term=%22Worthington%20HV%22%5bAuthor%5d" TargetMode="External"/><Relationship Id="rId4" Type="http://schemas.openxmlformats.org/officeDocument/2006/relationships/hyperlink" Target="http://www.ncbi.nlm.nih.gov/pubmed?term=%22Buttolo%20P%22%5bAuthor%5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ncbi.nlm.nih.gov/pubmed?term=%22Fonzar%20A%22%5bAuthor%5d" TargetMode="External"/><Relationship Id="rId7" Type="http://schemas.openxmlformats.org/officeDocument/2006/relationships/image" Target="../media/image14.jpeg"/><Relationship Id="rId2" Type="http://schemas.openxmlformats.org/officeDocument/2006/relationships/hyperlink" Target="http://www.ncbi.nlm.nih.gov/pubmed?term=%22Fonzar%20F%22%5bAuthor%5d" TargetMode="External"/><Relationship Id="rId1" Type="http://schemas.openxmlformats.org/officeDocument/2006/relationships/slideLayout" Target="../slideLayouts/slideLayout2.xml"/><Relationship Id="rId6" Type="http://schemas.openxmlformats.org/officeDocument/2006/relationships/hyperlink" Target="http://www.ncbi.nlm.nih.gov/pubmed?term=%22Esposito%20M%22%5bAuthor%5d" TargetMode="External"/><Relationship Id="rId5" Type="http://schemas.openxmlformats.org/officeDocument/2006/relationships/hyperlink" Target="http://www.ncbi.nlm.nih.gov/pubmed?term=%22Worthington%20HV%22%5bAuthor%5d" TargetMode="External"/><Relationship Id="rId4" Type="http://schemas.openxmlformats.org/officeDocument/2006/relationships/hyperlink" Target="http://www.ncbi.nlm.nih.gov/pubmed?term=%22Buttolo%20P%22%5bAuthor%5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pubmed?term=%22Fonzar%20A%22%5bAuthor%5d" TargetMode="External"/><Relationship Id="rId2" Type="http://schemas.openxmlformats.org/officeDocument/2006/relationships/hyperlink" Target="http://www.ncbi.nlm.nih.gov/pubmed?term=%22Fonzar%20F%22%5bAuthor%5d" TargetMode="External"/><Relationship Id="rId1" Type="http://schemas.openxmlformats.org/officeDocument/2006/relationships/slideLayout" Target="../slideLayouts/slideLayout2.xml"/><Relationship Id="rId6" Type="http://schemas.openxmlformats.org/officeDocument/2006/relationships/hyperlink" Target="http://www.ncbi.nlm.nih.gov/pubmed?term=%22Esposito%20M%22%5bAuthor%5d" TargetMode="External"/><Relationship Id="rId5" Type="http://schemas.openxmlformats.org/officeDocument/2006/relationships/hyperlink" Target="http://www.ncbi.nlm.nih.gov/pubmed?term=%22Worthington%20HV%22%5bAuthor%5d" TargetMode="External"/><Relationship Id="rId4" Type="http://schemas.openxmlformats.org/officeDocument/2006/relationships/hyperlink" Target="http://www.ncbi.nlm.nih.gov/pubmed?term=%22Buttolo%20P%22%5bAuthor%5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http://no.wikipedia.org/wiki/Fil:Flag_of_Norway.svg"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consort-statement.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ncbi.nlm.nih.gov/entrez/query.fcgi?cmd=Retrieve&amp;db=pubmed&amp;dopt=Abstract&amp;list_uids=16123698&amp;itool=iconabstr&amp;query_hl=26"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cochrane.org/glossary/5#term341"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ncbi.nlm.nih.gov/pubmed/20728716"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www.ncbi.nlm.nih.gov/pubmed?term=%22Panitvisai%20P%22%5bAuthor%5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ncbi.nlm.nih.gov/pubmed?term=%22Messer%20HH%22%5bAuthor%5d" TargetMode="External"/><Relationship Id="rId5" Type="http://schemas.openxmlformats.org/officeDocument/2006/relationships/hyperlink" Target="http://www.ncbi.nlm.nih.gov/pubmed?term=%22Sathorn%20C%22%5bAuthor%5d" TargetMode="External"/><Relationship Id="rId4" Type="http://schemas.openxmlformats.org/officeDocument/2006/relationships/hyperlink" Target="http://www.ncbi.nlm.nih.gov/pubmed?term=%22Parunnit%20P%22%5bAuthor%5d"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ncbi.nlm.nih.gov/pubmed?term=%22Parunnit%20P%22%5bAuthor%5d" TargetMode="External"/><Relationship Id="rId2" Type="http://schemas.openxmlformats.org/officeDocument/2006/relationships/hyperlink" Target="http://www.ncbi.nlm.nih.gov/pubmed?term=%22Panitvisai%20P%22%5bAuthor%5d" TargetMode="External"/><Relationship Id="rId1" Type="http://schemas.openxmlformats.org/officeDocument/2006/relationships/slideLayout" Target="../slideLayouts/slideLayout2.xml"/><Relationship Id="rId5" Type="http://schemas.openxmlformats.org/officeDocument/2006/relationships/hyperlink" Target="http://www.ncbi.nlm.nih.gov/pubmed?term=%22Messer%20HH%22%5bAuthor%5d" TargetMode="External"/><Relationship Id="rId4" Type="http://schemas.openxmlformats.org/officeDocument/2006/relationships/hyperlink" Target="http://www.ncbi.nlm.nih.gov/pubmed?term=%22Sathorn%20C%22%5bAuthor%5d"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ncbi.nlm.nih.gov/pubmed?term=%22Parunnit%20P%22%5bAuthor%5d" TargetMode="External"/><Relationship Id="rId2" Type="http://schemas.openxmlformats.org/officeDocument/2006/relationships/hyperlink" Target="http://www.ncbi.nlm.nih.gov/pubmed?term=%22Panitvisai%20P%22%5bAuthor%5d" TargetMode="External"/><Relationship Id="rId1" Type="http://schemas.openxmlformats.org/officeDocument/2006/relationships/slideLayout" Target="../slideLayouts/slideLayout2.xml"/><Relationship Id="rId5" Type="http://schemas.openxmlformats.org/officeDocument/2006/relationships/hyperlink" Target="http://www.ncbi.nlm.nih.gov/pubmed?term=%22Messer%20HH%22%5bAuthor%5d" TargetMode="External"/><Relationship Id="rId4" Type="http://schemas.openxmlformats.org/officeDocument/2006/relationships/hyperlink" Target="http://www.ncbi.nlm.nih.gov/pubmed?term=%22Sathorn%20C%22%5bAuthor%5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cbi.nlm.nih.gov/pubmed?term=%22Parunnit%20P%22%5bAuthor%5d" TargetMode="External"/><Relationship Id="rId2" Type="http://schemas.openxmlformats.org/officeDocument/2006/relationships/hyperlink" Target="http://www.ncbi.nlm.nih.gov/pubmed?term=%22Panitvisai%20P%22%5bAuthor%5d"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ncbi.nlm.nih.gov/pubmed?term=%22Messer%20HH%22%5bAuthor%5d" TargetMode="External"/><Relationship Id="rId4" Type="http://schemas.openxmlformats.org/officeDocument/2006/relationships/hyperlink" Target="http://www.ncbi.nlm.nih.gov/pubmed?term=%22Sathorn%20C%22%5bAuthor%5d"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ncbi.nlm.nih.gov/pubmed?term=%22Parunnit%20P%22%5bAuthor%5d" TargetMode="External"/><Relationship Id="rId2" Type="http://schemas.openxmlformats.org/officeDocument/2006/relationships/hyperlink" Target="http://www.ncbi.nlm.nih.gov/pubmed?term=%22Panitvisai%20P%22%5bAuthor%5d"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ncbi.nlm.nih.gov/pubmed?term=%22Messer%20HH%22%5bAuthor%5d" TargetMode="External"/><Relationship Id="rId4" Type="http://schemas.openxmlformats.org/officeDocument/2006/relationships/hyperlink" Target="http://www.ncbi.nlm.nih.gov/pubmed?term=%22Sathorn%20C%22%5bAuthor%5d"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evidence base for endodontic procedures</a:t>
            </a:r>
            <a:endParaRPr lang="nb-NO" dirty="0"/>
          </a:p>
        </p:txBody>
      </p:sp>
      <p:sp>
        <p:nvSpPr>
          <p:cNvPr id="3" name="Subtitle 2"/>
          <p:cNvSpPr>
            <a:spLocks noGrp="1"/>
          </p:cNvSpPr>
          <p:nvPr>
            <p:ph type="subTitle" idx="1"/>
          </p:nvPr>
        </p:nvSpPr>
        <p:spPr/>
        <p:txBody>
          <a:bodyPr/>
          <a:lstStyle/>
          <a:p>
            <a:r>
              <a:rPr lang="nb-NO" dirty="0" smtClean="0"/>
              <a:t>Guadalajara 2010</a:t>
            </a:r>
            <a:endParaRPr lang="nb-N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nb-NO" dirty="0" smtClean="0"/>
              <a:t>RCT: An Old </a:t>
            </a:r>
            <a:r>
              <a:rPr lang="nb-NO" dirty="0" err="1" smtClean="0"/>
              <a:t>Example</a:t>
            </a:r>
            <a:endParaRPr lang="nb-NO" dirty="0" smtClean="0"/>
          </a:p>
        </p:txBody>
      </p:sp>
      <p:sp>
        <p:nvSpPr>
          <p:cNvPr id="6" name="Content Placeholder 5"/>
          <p:cNvSpPr>
            <a:spLocks noGrp="1"/>
          </p:cNvSpPr>
          <p:nvPr>
            <p:ph sz="half" idx="1"/>
          </p:nvPr>
        </p:nvSpPr>
        <p:spPr/>
        <p:txBody>
          <a:bodyPr>
            <a:normAutofit lnSpcReduction="10000"/>
          </a:bodyPr>
          <a:lstStyle/>
          <a:p>
            <a:r>
              <a:rPr lang="nb-NO" dirty="0" smtClean="0"/>
              <a:t>Two ”</a:t>
            </a:r>
            <a:r>
              <a:rPr lang="nb-NO" dirty="0" err="1" smtClean="0"/>
              <a:t>new</a:t>
            </a:r>
            <a:r>
              <a:rPr lang="nb-NO" dirty="0" smtClean="0"/>
              <a:t>” </a:t>
            </a:r>
            <a:r>
              <a:rPr lang="nb-NO" dirty="0" err="1" smtClean="0"/>
              <a:t>root</a:t>
            </a:r>
            <a:r>
              <a:rPr lang="nb-NO" dirty="0" smtClean="0"/>
              <a:t> </a:t>
            </a:r>
            <a:r>
              <a:rPr lang="nb-NO" dirty="0" err="1" smtClean="0"/>
              <a:t>filling</a:t>
            </a:r>
            <a:r>
              <a:rPr lang="nb-NO" dirty="0" smtClean="0"/>
              <a:t> materials </a:t>
            </a:r>
            <a:r>
              <a:rPr lang="nb-NO" dirty="0" err="1" smtClean="0"/>
              <a:t>against</a:t>
            </a:r>
            <a:r>
              <a:rPr lang="nb-NO" dirty="0" smtClean="0"/>
              <a:t> </a:t>
            </a:r>
            <a:r>
              <a:rPr lang="nb-NO" dirty="0" err="1" smtClean="0"/>
              <a:t>the</a:t>
            </a:r>
            <a:r>
              <a:rPr lang="nb-NO" dirty="0" smtClean="0"/>
              <a:t> </a:t>
            </a:r>
            <a:r>
              <a:rPr lang="nb-NO" dirty="0" err="1" smtClean="0"/>
              <a:t>traditional</a:t>
            </a:r>
            <a:endParaRPr lang="nb-NO" dirty="0" smtClean="0"/>
          </a:p>
          <a:p>
            <a:r>
              <a:rPr lang="nb-NO" dirty="0" err="1" smtClean="0"/>
              <a:t>Enrolment</a:t>
            </a:r>
            <a:r>
              <a:rPr lang="nb-NO" dirty="0" smtClean="0"/>
              <a:t> and </a:t>
            </a:r>
            <a:r>
              <a:rPr lang="nb-NO" dirty="0" err="1" smtClean="0"/>
              <a:t>treatment</a:t>
            </a:r>
            <a:r>
              <a:rPr lang="nb-NO" dirty="0" smtClean="0"/>
              <a:t> </a:t>
            </a:r>
            <a:r>
              <a:rPr lang="nb-NO" dirty="0" err="1" smtClean="0"/>
              <a:t>identical</a:t>
            </a:r>
            <a:r>
              <a:rPr lang="nb-NO" dirty="0" smtClean="0"/>
              <a:t> for all </a:t>
            </a:r>
            <a:r>
              <a:rPr lang="nb-NO" dirty="0" err="1" smtClean="0"/>
              <a:t>three</a:t>
            </a:r>
            <a:endParaRPr lang="nb-NO" dirty="0" smtClean="0"/>
          </a:p>
          <a:p>
            <a:r>
              <a:rPr lang="nb-NO" dirty="0" smtClean="0"/>
              <a:t>Material </a:t>
            </a:r>
            <a:r>
              <a:rPr lang="nb-NO" dirty="0" err="1" smtClean="0"/>
              <a:t>assigned</a:t>
            </a:r>
            <a:r>
              <a:rPr lang="nb-NO" dirty="0" smtClean="0"/>
              <a:t> at </a:t>
            </a:r>
            <a:r>
              <a:rPr lang="nb-NO" dirty="0" err="1" smtClean="0"/>
              <a:t>random</a:t>
            </a:r>
            <a:r>
              <a:rPr lang="nb-NO" dirty="0" smtClean="0"/>
              <a:t> just </a:t>
            </a:r>
            <a:r>
              <a:rPr lang="nb-NO" dirty="0" err="1" smtClean="0"/>
              <a:t>before</a:t>
            </a:r>
            <a:r>
              <a:rPr lang="nb-NO" dirty="0" smtClean="0"/>
              <a:t> </a:t>
            </a:r>
            <a:r>
              <a:rPr lang="nb-NO" dirty="0" err="1" smtClean="0"/>
              <a:t>filling</a:t>
            </a:r>
            <a:endParaRPr lang="nb-NO" dirty="0" smtClean="0"/>
          </a:p>
          <a:p>
            <a:r>
              <a:rPr lang="nb-NO" dirty="0" smtClean="0"/>
              <a:t>Control up to 4 </a:t>
            </a:r>
            <a:r>
              <a:rPr lang="nb-NO" dirty="0" err="1" smtClean="0"/>
              <a:t>years</a:t>
            </a:r>
            <a:endParaRPr lang="nb-NO" dirty="0"/>
          </a:p>
        </p:txBody>
      </p:sp>
      <p:sp>
        <p:nvSpPr>
          <p:cNvPr id="4" name="Slide Number Placeholder 3"/>
          <p:cNvSpPr>
            <a:spLocks noGrp="1"/>
          </p:cNvSpPr>
          <p:nvPr>
            <p:ph type="sldNum" sz="quarter" idx="12"/>
          </p:nvPr>
        </p:nvSpPr>
        <p:spPr/>
        <p:txBody>
          <a:bodyPr/>
          <a:lstStyle/>
          <a:p>
            <a:pPr>
              <a:defRPr/>
            </a:pPr>
            <a:fld id="{20E0529C-2897-4E12-833D-13C9D2884A1C}" type="slidenum">
              <a:rPr lang="nb-NO" smtClean="0"/>
              <a:pPr>
                <a:defRPr/>
              </a:pPr>
              <a:t>10</a:t>
            </a:fld>
            <a:endParaRPr lang="nb-NO"/>
          </a:p>
        </p:txBody>
      </p:sp>
      <p:pic>
        <p:nvPicPr>
          <p:cNvPr id="11" name="Picture 4" descr="http://www.aktivfotball.com/ute08/bilder/terning4.jpg"/>
          <p:cNvPicPr>
            <a:picLocks noChangeAspect="1" noChangeArrowheads="1"/>
          </p:cNvPicPr>
          <p:nvPr/>
        </p:nvPicPr>
        <p:blipFill>
          <a:blip r:embed="rId2" cstate="print"/>
          <a:srcRect/>
          <a:stretch>
            <a:fillRect/>
          </a:stretch>
        </p:blipFill>
        <p:spPr bwMode="auto">
          <a:xfrm>
            <a:off x="3059832" y="4869160"/>
            <a:ext cx="440491" cy="431453"/>
          </a:xfrm>
          <a:prstGeom prst="rect">
            <a:avLst/>
          </a:prstGeom>
          <a:noFill/>
          <a:ln w="9525">
            <a:noFill/>
            <a:miter lim="800000"/>
            <a:headEnd/>
            <a:tailEnd/>
          </a:ln>
        </p:spPr>
      </p:pic>
      <p:graphicFrame>
        <p:nvGraphicFramePr>
          <p:cNvPr id="9" name="Content Placeholder 8"/>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nb-NO" dirty="0" err="1" smtClean="0"/>
              <a:t>What</a:t>
            </a:r>
            <a:r>
              <a:rPr lang="nb-NO" dirty="0" smtClean="0"/>
              <a:t> is a </a:t>
            </a:r>
            <a:r>
              <a:rPr lang="nb-NO" dirty="0" err="1" smtClean="0"/>
              <a:t>cohort</a:t>
            </a:r>
            <a:r>
              <a:rPr lang="nb-NO" dirty="0" smtClean="0"/>
              <a:t> </a:t>
            </a:r>
            <a:r>
              <a:rPr lang="nb-NO" dirty="0" err="1" smtClean="0"/>
              <a:t>study</a:t>
            </a:r>
            <a:r>
              <a:rPr lang="nb-NO" dirty="0" smtClean="0"/>
              <a:t>?</a:t>
            </a:r>
          </a:p>
        </p:txBody>
      </p:sp>
      <p:sp>
        <p:nvSpPr>
          <p:cNvPr id="60419" name="Content Placeholder 2"/>
          <p:cNvSpPr>
            <a:spLocks noGrp="1"/>
          </p:cNvSpPr>
          <p:nvPr>
            <p:ph idx="1"/>
          </p:nvPr>
        </p:nvSpPr>
        <p:spPr>
          <a:xfrm>
            <a:off x="468313" y="1412875"/>
            <a:ext cx="8229600" cy="4525963"/>
          </a:xfrm>
        </p:spPr>
        <p:txBody>
          <a:bodyPr>
            <a:normAutofit/>
          </a:bodyPr>
          <a:lstStyle/>
          <a:p>
            <a:pPr eaLnBrk="1" hangingPunct="1"/>
            <a:r>
              <a:rPr lang="nb-NO" sz="2000" dirty="0" err="1" smtClean="0"/>
              <a:t>Cohort</a:t>
            </a:r>
            <a:r>
              <a:rPr lang="nb-NO" sz="2000" dirty="0" smtClean="0"/>
              <a:t> – a roman </a:t>
            </a:r>
            <a:r>
              <a:rPr lang="nb-NO" sz="2000" dirty="0" err="1" smtClean="0"/>
              <a:t>military</a:t>
            </a:r>
            <a:r>
              <a:rPr lang="nb-NO" sz="2000" dirty="0" smtClean="0"/>
              <a:t> </a:t>
            </a:r>
            <a:r>
              <a:rPr lang="nb-NO" sz="2000" dirty="0" err="1" smtClean="0"/>
              <a:t>unit</a:t>
            </a:r>
            <a:endParaRPr lang="nb-NO" sz="2000" dirty="0" smtClean="0"/>
          </a:p>
          <a:p>
            <a:pPr lvl="1" eaLnBrk="1" hangingPunct="1"/>
            <a:r>
              <a:rPr lang="en-US" sz="1800" dirty="0" smtClean="0"/>
              <a:t>an ancient Roman military unit of 300-600 men, constituting one tenth of a </a:t>
            </a:r>
            <a:r>
              <a:rPr lang="en-US" sz="1800" dirty="0" smtClean="0"/>
              <a:t>legion</a:t>
            </a:r>
            <a:endParaRPr lang="en-US" sz="1800" dirty="0" smtClean="0"/>
          </a:p>
          <a:p>
            <a:pPr eaLnBrk="1" hangingPunct="1"/>
            <a:r>
              <a:rPr lang="nb-NO" sz="2000" dirty="0" smtClean="0"/>
              <a:t>A </a:t>
            </a:r>
            <a:r>
              <a:rPr lang="nb-NO" sz="2000" dirty="0" err="1" smtClean="0"/>
              <a:t>group</a:t>
            </a:r>
            <a:r>
              <a:rPr lang="nb-NO" sz="2000" dirty="0" smtClean="0"/>
              <a:t> </a:t>
            </a:r>
            <a:r>
              <a:rPr lang="nb-NO" sz="2000" dirty="0" err="1" smtClean="0"/>
              <a:t>of</a:t>
            </a:r>
            <a:r>
              <a:rPr lang="nb-NO" sz="2000" dirty="0" smtClean="0"/>
              <a:t> </a:t>
            </a:r>
            <a:r>
              <a:rPr lang="nb-NO" sz="2000" dirty="0" err="1" smtClean="0"/>
              <a:t>individuals</a:t>
            </a:r>
            <a:r>
              <a:rPr lang="nb-NO" sz="2000" dirty="0" smtClean="0"/>
              <a:t> </a:t>
            </a:r>
            <a:r>
              <a:rPr lang="nb-NO" sz="2000" dirty="0" err="1" smtClean="0"/>
              <a:t>followed</a:t>
            </a:r>
            <a:r>
              <a:rPr lang="nb-NO" sz="2000" dirty="0" smtClean="0"/>
              <a:t> over </a:t>
            </a:r>
            <a:r>
              <a:rPr lang="nb-NO" sz="2000" dirty="0" smtClean="0"/>
              <a:t>time</a:t>
            </a:r>
          </a:p>
          <a:p>
            <a:pPr eaLnBrk="1" hangingPunct="1"/>
            <a:r>
              <a:rPr lang="nb-NO" sz="2000" dirty="0" smtClean="0"/>
              <a:t>A </a:t>
            </a:r>
            <a:r>
              <a:rPr lang="nb-NO" sz="2000" dirty="0" err="1" smtClean="0"/>
              <a:t>hypothesis</a:t>
            </a:r>
            <a:r>
              <a:rPr lang="nb-NO" sz="2000" dirty="0" smtClean="0"/>
              <a:t> is not </a:t>
            </a:r>
            <a:r>
              <a:rPr lang="nb-NO" sz="2000" dirty="0" err="1" smtClean="0"/>
              <a:t>necessary</a:t>
            </a:r>
            <a:endParaRPr lang="nb-NO" sz="2000" dirty="0" smtClean="0"/>
          </a:p>
          <a:p>
            <a:pPr eaLnBrk="1" hangingPunct="1"/>
            <a:endParaRPr lang="nb-NO" sz="2000" dirty="0" smtClean="0"/>
          </a:p>
          <a:p>
            <a:pPr eaLnBrk="1" hangingPunct="1"/>
            <a:endParaRPr lang="nb-NO" sz="2000" dirty="0" smtClean="0"/>
          </a:p>
          <a:p>
            <a:pPr eaLnBrk="1" hangingPunct="1"/>
            <a:endParaRPr lang="nb-NO" sz="2000" dirty="0" smtClean="0"/>
          </a:p>
          <a:p>
            <a:pPr eaLnBrk="1" hangingPunct="1"/>
            <a:r>
              <a:rPr lang="nb-NO" sz="2000" dirty="0" smtClean="0"/>
              <a:t>May have </a:t>
            </a:r>
            <a:r>
              <a:rPr lang="nb-NO" sz="2000" dirty="0" err="1" smtClean="0"/>
              <a:t>different</a:t>
            </a:r>
            <a:r>
              <a:rPr lang="nb-NO" sz="2000" dirty="0" smtClean="0"/>
              <a:t> </a:t>
            </a:r>
            <a:r>
              <a:rPr lang="nb-NO" sz="2000" dirty="0" err="1" smtClean="0"/>
              <a:t>origins</a:t>
            </a:r>
            <a:r>
              <a:rPr lang="nb-NO" sz="2000" dirty="0" smtClean="0"/>
              <a:t> –</a:t>
            </a:r>
            <a:br>
              <a:rPr lang="nb-NO" sz="2000" dirty="0" smtClean="0"/>
            </a:br>
            <a:r>
              <a:rPr lang="nb-NO" sz="2000" dirty="0" err="1" smtClean="0"/>
              <a:t>take</a:t>
            </a:r>
            <a:r>
              <a:rPr lang="nb-NO" sz="2000" dirty="0" smtClean="0"/>
              <a:t> </a:t>
            </a:r>
            <a:r>
              <a:rPr lang="nb-NO" sz="2000" dirty="0" err="1" smtClean="0"/>
              <a:t>endodontic</a:t>
            </a:r>
            <a:r>
              <a:rPr lang="nb-NO" sz="2000" dirty="0" smtClean="0"/>
              <a:t> </a:t>
            </a:r>
            <a:r>
              <a:rPr lang="nb-NO" sz="2000" dirty="0" err="1" smtClean="0"/>
              <a:t>treatment</a:t>
            </a:r>
            <a:r>
              <a:rPr lang="nb-NO" sz="2000" dirty="0" smtClean="0"/>
              <a:t/>
            </a:r>
            <a:br>
              <a:rPr lang="nb-NO" sz="2000" dirty="0" smtClean="0"/>
            </a:br>
            <a:r>
              <a:rPr lang="nb-NO" sz="2000" dirty="0" smtClean="0"/>
              <a:t>in </a:t>
            </a:r>
            <a:r>
              <a:rPr lang="nb-NO" sz="2000" dirty="0" err="1" smtClean="0"/>
              <a:t>two</a:t>
            </a:r>
            <a:r>
              <a:rPr lang="nb-NO" sz="2000" dirty="0" smtClean="0"/>
              <a:t> or more locations</a:t>
            </a:r>
          </a:p>
          <a:p>
            <a:pPr eaLnBrk="1" hangingPunct="1"/>
            <a:endParaRPr lang="nb-NO" sz="2000" dirty="0" smtClean="0"/>
          </a:p>
          <a:p>
            <a:pPr eaLnBrk="1" hangingPunct="1">
              <a:buFont typeface="Arial" charset="0"/>
              <a:buNone/>
            </a:pPr>
            <a:endParaRPr lang="nb-NO" sz="2000" dirty="0" smtClean="0"/>
          </a:p>
        </p:txBody>
      </p:sp>
      <p:sp>
        <p:nvSpPr>
          <p:cNvPr id="4" name="Slide Number Placeholder 3"/>
          <p:cNvSpPr>
            <a:spLocks noGrp="1"/>
          </p:cNvSpPr>
          <p:nvPr>
            <p:ph type="sldNum" sz="quarter" idx="12"/>
          </p:nvPr>
        </p:nvSpPr>
        <p:spPr/>
        <p:txBody>
          <a:bodyPr/>
          <a:lstStyle/>
          <a:p>
            <a:pPr>
              <a:defRPr/>
            </a:pPr>
            <a:fld id="{9C61ADF1-2025-45CE-883F-203BF6486E91}" type="slidenum">
              <a:rPr lang="nb-NO" smtClean="0"/>
              <a:pPr>
                <a:defRPr/>
              </a:pPr>
              <a:t>11</a:t>
            </a:fld>
            <a:endParaRPr lang="nb-NO"/>
          </a:p>
        </p:txBody>
      </p:sp>
      <p:pic>
        <p:nvPicPr>
          <p:cNvPr id="60421" name="Picture 2" descr="http://www.vroma.org/images/mcmanus_images/cohort.jpg"/>
          <p:cNvPicPr>
            <a:picLocks noChangeAspect="1" noChangeArrowheads="1"/>
          </p:cNvPicPr>
          <p:nvPr/>
        </p:nvPicPr>
        <p:blipFill>
          <a:blip r:embed="rId2" cstate="print"/>
          <a:srcRect/>
          <a:stretch>
            <a:fillRect/>
          </a:stretch>
        </p:blipFill>
        <p:spPr bwMode="auto">
          <a:xfrm>
            <a:off x="4283968" y="3501008"/>
            <a:ext cx="4142429" cy="223224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95536" y="3140968"/>
            <a:ext cx="8229600" cy="1143000"/>
          </a:xfrm>
        </p:spPr>
        <p:txBody>
          <a:bodyPr>
            <a:noAutofit/>
          </a:bodyPr>
          <a:lstStyle/>
          <a:p>
            <a:r>
              <a:rPr lang="nb-NO" b="1" dirty="0" smtClean="0"/>
              <a:t>The </a:t>
            </a:r>
            <a:r>
              <a:rPr lang="nb-NO" b="1" dirty="0" err="1" smtClean="0"/>
              <a:t>prognosis</a:t>
            </a:r>
            <a:r>
              <a:rPr lang="nb-NO" b="1" dirty="0" smtClean="0"/>
              <a:t> </a:t>
            </a:r>
            <a:r>
              <a:rPr lang="nb-NO" b="1" dirty="0" err="1" smtClean="0"/>
              <a:t>of</a:t>
            </a:r>
            <a:r>
              <a:rPr lang="nb-NO" b="1" dirty="0" smtClean="0"/>
              <a:t> </a:t>
            </a:r>
            <a:r>
              <a:rPr lang="nb-NO" b="1" dirty="0" err="1" smtClean="0"/>
              <a:t>root</a:t>
            </a:r>
            <a:r>
              <a:rPr lang="nb-NO" b="1" dirty="0" smtClean="0"/>
              <a:t> </a:t>
            </a:r>
            <a:r>
              <a:rPr lang="nb-NO" b="1" dirty="0" err="1" smtClean="0"/>
              <a:t>canal</a:t>
            </a:r>
            <a:r>
              <a:rPr lang="nb-NO" b="1" dirty="0" smtClean="0"/>
              <a:t> </a:t>
            </a:r>
            <a:r>
              <a:rPr lang="nb-NO" b="1" dirty="0" err="1" smtClean="0"/>
              <a:t>therapy</a:t>
            </a:r>
            <a:r>
              <a:rPr lang="nb-NO" b="1" dirty="0" smtClean="0"/>
              <a:t>: a 10-year </a:t>
            </a:r>
            <a:r>
              <a:rPr lang="nb-NO" b="1" dirty="0" err="1" smtClean="0">
                <a:solidFill>
                  <a:srgbClr val="FF0000"/>
                </a:solidFill>
              </a:rPr>
              <a:t>retrospective</a:t>
            </a:r>
            <a:r>
              <a:rPr lang="nb-NO" b="1" dirty="0" smtClean="0">
                <a:solidFill>
                  <a:srgbClr val="FF0000"/>
                </a:solidFill>
              </a:rPr>
              <a:t> </a:t>
            </a:r>
            <a:r>
              <a:rPr lang="nb-NO" b="1" dirty="0" err="1" smtClean="0">
                <a:solidFill>
                  <a:srgbClr val="FF0000"/>
                </a:solidFill>
              </a:rPr>
              <a:t>cohort</a:t>
            </a:r>
            <a:r>
              <a:rPr lang="nb-NO" b="1" dirty="0" smtClean="0">
                <a:solidFill>
                  <a:srgbClr val="FF0000"/>
                </a:solidFill>
              </a:rPr>
              <a:t> </a:t>
            </a:r>
            <a:r>
              <a:rPr lang="nb-NO" b="1" dirty="0" err="1" smtClean="0">
                <a:solidFill>
                  <a:srgbClr val="FF0000"/>
                </a:solidFill>
              </a:rPr>
              <a:t>study</a:t>
            </a:r>
            <a:r>
              <a:rPr lang="nb-NO" b="1" dirty="0" smtClean="0"/>
              <a:t> </a:t>
            </a:r>
            <a:r>
              <a:rPr lang="nb-NO" b="1" dirty="0" err="1" smtClean="0"/>
              <a:t>on</a:t>
            </a:r>
            <a:r>
              <a:rPr lang="nb-NO" b="1" dirty="0" smtClean="0"/>
              <a:t> 411 </a:t>
            </a:r>
            <a:r>
              <a:rPr lang="nb-NO" b="1" dirty="0" err="1" smtClean="0"/>
              <a:t>patients</a:t>
            </a:r>
            <a:r>
              <a:rPr lang="nb-NO" b="1" dirty="0" smtClean="0"/>
              <a:t> </a:t>
            </a:r>
            <a:r>
              <a:rPr lang="nb-NO" b="1" dirty="0" err="1" smtClean="0"/>
              <a:t>with</a:t>
            </a:r>
            <a:r>
              <a:rPr lang="nb-NO" b="1" dirty="0" smtClean="0"/>
              <a:t> 1175 </a:t>
            </a:r>
            <a:r>
              <a:rPr lang="nb-NO" b="1" dirty="0" err="1" smtClean="0"/>
              <a:t>endodontically</a:t>
            </a:r>
            <a:r>
              <a:rPr lang="nb-NO" b="1" dirty="0" smtClean="0"/>
              <a:t> </a:t>
            </a:r>
            <a:r>
              <a:rPr lang="nb-NO" b="1" dirty="0" err="1" smtClean="0"/>
              <a:t>treated</a:t>
            </a:r>
            <a:r>
              <a:rPr lang="nb-NO" b="1" dirty="0" smtClean="0"/>
              <a:t> </a:t>
            </a:r>
            <a:r>
              <a:rPr lang="nb-NO" b="1" dirty="0" err="1" smtClean="0"/>
              <a:t>teeth</a:t>
            </a:r>
            <a:r>
              <a:rPr lang="nb-NO" b="1" dirty="0" smtClean="0"/>
              <a:t>.</a:t>
            </a:r>
            <a:br>
              <a:rPr lang="nb-NO" b="1" dirty="0" smtClean="0"/>
            </a:br>
            <a:r>
              <a:rPr lang="nb-NO" sz="2400" dirty="0" err="1" smtClean="0"/>
              <a:t>Fonzar</a:t>
            </a:r>
            <a:r>
              <a:rPr lang="nb-NO" sz="2400" dirty="0" smtClean="0"/>
              <a:t> F, </a:t>
            </a:r>
            <a:r>
              <a:rPr lang="nb-NO" sz="2400" dirty="0" err="1" smtClean="0"/>
              <a:t>Fonzar</a:t>
            </a:r>
            <a:r>
              <a:rPr lang="nb-NO" sz="2400" dirty="0" smtClean="0"/>
              <a:t> A, </a:t>
            </a:r>
            <a:r>
              <a:rPr lang="nb-NO" sz="2400" dirty="0" err="1" smtClean="0"/>
              <a:t>Buttolo</a:t>
            </a:r>
            <a:r>
              <a:rPr lang="nb-NO" sz="2400" dirty="0" smtClean="0"/>
              <a:t> P, </a:t>
            </a:r>
            <a:r>
              <a:rPr lang="nb-NO" sz="2400" dirty="0" err="1" smtClean="0"/>
              <a:t>Worthington</a:t>
            </a:r>
            <a:r>
              <a:rPr lang="nb-NO" sz="2400" dirty="0" smtClean="0"/>
              <a:t> HV, </a:t>
            </a:r>
            <a:r>
              <a:rPr lang="nb-NO" sz="2400" dirty="0" err="1" smtClean="0"/>
              <a:t>Esposito</a:t>
            </a:r>
            <a:r>
              <a:rPr lang="nb-NO" sz="2400" dirty="0" smtClean="0"/>
              <a:t> M.</a:t>
            </a:r>
            <a:r>
              <a:rPr lang="nb-NO" sz="300" dirty="0" smtClean="0"/>
              <a:t> </a:t>
            </a:r>
            <a:br>
              <a:rPr lang="nb-NO" sz="300" dirty="0" smtClean="0"/>
            </a:br>
            <a:r>
              <a:rPr lang="nb-NO" sz="1200" dirty="0" smtClean="0"/>
              <a:t/>
            </a:r>
            <a:br>
              <a:rPr lang="nb-NO" sz="1200" dirty="0" smtClean="0"/>
            </a:br>
            <a:r>
              <a:rPr lang="nb-NO" sz="1200" dirty="0" err="1" smtClean="0"/>
              <a:t>Eur</a:t>
            </a:r>
            <a:r>
              <a:rPr lang="nb-NO" sz="1200" dirty="0" smtClean="0"/>
              <a:t> J Oral </a:t>
            </a:r>
            <a:r>
              <a:rPr lang="nb-NO" sz="1200" dirty="0" err="1" smtClean="0"/>
              <a:t>Implantol</a:t>
            </a:r>
            <a:r>
              <a:rPr lang="nb-NO" sz="1200" dirty="0" smtClean="0"/>
              <a:t>. 2009 Autumn;2(3):201-8. </a:t>
            </a:r>
            <a:r>
              <a:rPr lang="nb-NO" sz="800" dirty="0" smtClean="0"/>
              <a:t/>
            </a:r>
            <a:br>
              <a:rPr lang="nb-NO" sz="800" dirty="0" smtClean="0"/>
            </a:br>
            <a:endParaRPr lang="nb-NO" dirty="0"/>
          </a:p>
        </p:txBody>
      </p:sp>
      <p:sp>
        <p:nvSpPr>
          <p:cNvPr id="4" name="Slide Number Placeholder 3"/>
          <p:cNvSpPr>
            <a:spLocks noGrp="1"/>
          </p:cNvSpPr>
          <p:nvPr>
            <p:ph type="sldNum" sz="quarter" idx="12"/>
          </p:nvPr>
        </p:nvSpPr>
        <p:spPr/>
        <p:txBody>
          <a:bodyPr/>
          <a:lstStyle/>
          <a:p>
            <a:pPr>
              <a:defRPr/>
            </a:pPr>
            <a:fld id="{1D33F0F7-E92E-4123-BE45-51028953718C}" type="slidenum">
              <a:rPr lang="nb-NO" smtClean="0"/>
              <a:pPr>
                <a:defRPr/>
              </a:pPr>
              <a:t>12</a:t>
            </a:fld>
            <a:endParaRPr lang="nb-N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nb-NO" sz="1800" b="1" dirty="0" smtClean="0"/>
              <a:t>The </a:t>
            </a:r>
            <a:r>
              <a:rPr lang="nb-NO" sz="1800" b="1" dirty="0" err="1" smtClean="0"/>
              <a:t>prognosis</a:t>
            </a:r>
            <a:r>
              <a:rPr lang="nb-NO" sz="1800" b="1" dirty="0" smtClean="0"/>
              <a:t> </a:t>
            </a:r>
            <a:r>
              <a:rPr lang="nb-NO" sz="1800" b="1" dirty="0" err="1" smtClean="0"/>
              <a:t>of</a:t>
            </a:r>
            <a:r>
              <a:rPr lang="nb-NO" sz="1800" b="1" dirty="0" smtClean="0"/>
              <a:t> </a:t>
            </a:r>
            <a:r>
              <a:rPr lang="nb-NO" sz="1800" b="1" dirty="0" err="1" smtClean="0"/>
              <a:t>root</a:t>
            </a:r>
            <a:r>
              <a:rPr lang="nb-NO" sz="1800" b="1" dirty="0" smtClean="0"/>
              <a:t> </a:t>
            </a:r>
            <a:r>
              <a:rPr lang="nb-NO" sz="1800" b="1" dirty="0" err="1" smtClean="0"/>
              <a:t>canal</a:t>
            </a:r>
            <a:r>
              <a:rPr lang="nb-NO" sz="1800" b="1" dirty="0" smtClean="0"/>
              <a:t> </a:t>
            </a:r>
            <a:r>
              <a:rPr lang="nb-NO" sz="1800" b="1" dirty="0" err="1" smtClean="0"/>
              <a:t>therapy</a:t>
            </a:r>
            <a:r>
              <a:rPr lang="nb-NO" sz="1800" b="1" dirty="0" smtClean="0"/>
              <a:t>: a 10-year </a:t>
            </a:r>
            <a:r>
              <a:rPr lang="nb-NO" sz="1800" b="1" dirty="0" err="1" smtClean="0"/>
              <a:t>retrospective</a:t>
            </a:r>
            <a:r>
              <a:rPr lang="nb-NO" sz="1800" b="1" dirty="0" smtClean="0"/>
              <a:t> </a:t>
            </a:r>
            <a:r>
              <a:rPr lang="nb-NO" sz="1800" b="1" dirty="0" err="1" smtClean="0"/>
              <a:t>cohort</a:t>
            </a:r>
            <a:r>
              <a:rPr lang="nb-NO" sz="1800" b="1" dirty="0" smtClean="0"/>
              <a:t> </a:t>
            </a:r>
            <a:r>
              <a:rPr lang="nb-NO" sz="1800" b="1" dirty="0" err="1" smtClean="0"/>
              <a:t>study</a:t>
            </a:r>
            <a:r>
              <a:rPr lang="nb-NO" sz="1800" b="1" dirty="0" smtClean="0"/>
              <a:t> </a:t>
            </a:r>
            <a:r>
              <a:rPr lang="nb-NO" sz="1800" b="1" dirty="0" err="1" smtClean="0"/>
              <a:t>on</a:t>
            </a:r>
            <a:r>
              <a:rPr lang="nb-NO" sz="1800" b="1" dirty="0" smtClean="0"/>
              <a:t> 411 </a:t>
            </a:r>
            <a:r>
              <a:rPr lang="nb-NO" sz="1800" b="1" dirty="0" err="1" smtClean="0"/>
              <a:t>patients</a:t>
            </a:r>
            <a:r>
              <a:rPr lang="nb-NO" sz="1800" b="1" dirty="0" smtClean="0"/>
              <a:t> </a:t>
            </a:r>
            <a:r>
              <a:rPr lang="nb-NO" sz="1800" b="1" dirty="0" err="1" smtClean="0"/>
              <a:t>with</a:t>
            </a:r>
            <a:r>
              <a:rPr lang="nb-NO" sz="1800" b="1" dirty="0" smtClean="0"/>
              <a:t> 1175 </a:t>
            </a:r>
            <a:r>
              <a:rPr lang="nb-NO" sz="1800" b="1" dirty="0" err="1" smtClean="0"/>
              <a:t>endodontically</a:t>
            </a:r>
            <a:r>
              <a:rPr lang="nb-NO" sz="1800" b="1" dirty="0" smtClean="0"/>
              <a:t> </a:t>
            </a:r>
            <a:r>
              <a:rPr lang="nb-NO" sz="1800" b="1" dirty="0" err="1" smtClean="0"/>
              <a:t>treated</a:t>
            </a:r>
            <a:r>
              <a:rPr lang="nb-NO" sz="1800" b="1" dirty="0" smtClean="0"/>
              <a:t> </a:t>
            </a:r>
            <a:r>
              <a:rPr lang="nb-NO" sz="1800" b="1" dirty="0" err="1" smtClean="0"/>
              <a:t>teeth</a:t>
            </a:r>
            <a:r>
              <a:rPr lang="nb-NO" sz="1800" b="1" dirty="0" smtClean="0"/>
              <a:t>.</a:t>
            </a:r>
            <a:br>
              <a:rPr lang="nb-NO" sz="1800" b="1" dirty="0" smtClean="0"/>
            </a:br>
            <a:r>
              <a:rPr lang="nb-NO" sz="1800" dirty="0" err="1" smtClean="0">
                <a:hlinkClick r:id="rId2" action="ppaction://hlinkfile"/>
              </a:rPr>
              <a:t>Fonzar</a:t>
            </a:r>
            <a:r>
              <a:rPr lang="nb-NO" sz="1800" dirty="0" smtClean="0">
                <a:hlinkClick r:id="rId2" action="ppaction://hlinkfile"/>
              </a:rPr>
              <a:t> F</a:t>
            </a:r>
            <a:r>
              <a:rPr lang="nb-NO" sz="1800" dirty="0" smtClean="0"/>
              <a:t>, </a:t>
            </a:r>
            <a:r>
              <a:rPr lang="nb-NO" sz="1800" dirty="0" err="1" smtClean="0">
                <a:hlinkClick r:id="rId3" action="ppaction://hlinkfile"/>
              </a:rPr>
              <a:t>Fonzar</a:t>
            </a:r>
            <a:r>
              <a:rPr lang="nb-NO" sz="1800" dirty="0" smtClean="0">
                <a:hlinkClick r:id="rId3" action="ppaction://hlinkfile"/>
              </a:rPr>
              <a:t> A</a:t>
            </a:r>
            <a:r>
              <a:rPr lang="nb-NO" sz="1800" dirty="0" smtClean="0"/>
              <a:t>, </a:t>
            </a:r>
            <a:r>
              <a:rPr lang="nb-NO" sz="1800" dirty="0" err="1" smtClean="0">
                <a:hlinkClick r:id="rId4" action="ppaction://hlinkfile"/>
              </a:rPr>
              <a:t>Buttolo</a:t>
            </a:r>
            <a:r>
              <a:rPr lang="nb-NO" sz="1800" dirty="0" smtClean="0">
                <a:hlinkClick r:id="rId4" action="ppaction://hlinkfile"/>
              </a:rPr>
              <a:t> P</a:t>
            </a:r>
            <a:r>
              <a:rPr lang="nb-NO" sz="1800" dirty="0" smtClean="0"/>
              <a:t>, </a:t>
            </a:r>
            <a:r>
              <a:rPr lang="nb-NO" sz="1800" dirty="0" err="1" smtClean="0">
                <a:hlinkClick r:id="rId5" action="ppaction://hlinkfile"/>
              </a:rPr>
              <a:t>Worthington</a:t>
            </a:r>
            <a:r>
              <a:rPr lang="nb-NO" sz="1800" dirty="0" smtClean="0">
                <a:hlinkClick r:id="rId5" action="ppaction://hlinkfile"/>
              </a:rPr>
              <a:t> HV</a:t>
            </a:r>
            <a:r>
              <a:rPr lang="nb-NO" sz="1800" dirty="0" smtClean="0"/>
              <a:t>, </a:t>
            </a:r>
            <a:r>
              <a:rPr lang="nb-NO" sz="1800" dirty="0" err="1" smtClean="0">
                <a:hlinkClick r:id="rId6" action="ppaction://hlinkfile"/>
              </a:rPr>
              <a:t>Esposito</a:t>
            </a:r>
            <a:r>
              <a:rPr lang="nb-NO" sz="1800" dirty="0" smtClean="0">
                <a:hlinkClick r:id="rId6" action="ppaction://hlinkfile"/>
              </a:rPr>
              <a:t> M</a:t>
            </a:r>
            <a:r>
              <a:rPr lang="nb-NO" sz="1800" dirty="0" smtClean="0"/>
              <a:t>.</a:t>
            </a:r>
            <a:endParaRPr lang="nb-NO" sz="1800" dirty="0"/>
          </a:p>
        </p:txBody>
      </p:sp>
      <p:sp>
        <p:nvSpPr>
          <p:cNvPr id="62467" name="Content Placeholder 2"/>
          <p:cNvSpPr>
            <a:spLocks noGrp="1"/>
          </p:cNvSpPr>
          <p:nvPr>
            <p:ph idx="1"/>
          </p:nvPr>
        </p:nvSpPr>
        <p:spPr/>
        <p:txBody>
          <a:bodyPr>
            <a:normAutofit fontScale="92500" lnSpcReduction="10000"/>
          </a:bodyPr>
          <a:lstStyle/>
          <a:p>
            <a:r>
              <a:rPr lang="nb-NO" sz="600" dirty="0" err="1" smtClean="0"/>
              <a:t>Eur</a:t>
            </a:r>
            <a:r>
              <a:rPr lang="nb-NO" sz="600" dirty="0" smtClean="0"/>
              <a:t> J Oral </a:t>
            </a:r>
            <a:r>
              <a:rPr lang="nb-NO" sz="600" dirty="0" err="1" smtClean="0"/>
              <a:t>Implantol</a:t>
            </a:r>
            <a:r>
              <a:rPr lang="nb-NO" sz="600" dirty="0" smtClean="0"/>
              <a:t>. 2009 Autumn;2(3):201-8. </a:t>
            </a:r>
          </a:p>
          <a:p>
            <a:r>
              <a:rPr lang="en-US" sz="600" dirty="0" smtClean="0"/>
              <a:t>PURPOSE: To evaluate the 10-year prognosis of consecutively </a:t>
            </a:r>
            <a:r>
              <a:rPr lang="en-US" sz="600" dirty="0" err="1" smtClean="0"/>
              <a:t>endodontically</a:t>
            </a:r>
            <a:r>
              <a:rPr lang="en-US" sz="600" dirty="0" smtClean="0"/>
              <a:t> treated or retreated teeth and to investigate some of the prognostic factors which could predict the long-term outcome of endodontic therapy.</a:t>
            </a:r>
          </a:p>
          <a:p>
            <a:r>
              <a:rPr lang="en-US" sz="600" dirty="0" smtClean="0"/>
              <a:t>MATERIALS AND METHODS: </a:t>
            </a:r>
            <a:r>
              <a:rPr lang="en-US" sz="2800" dirty="0" smtClean="0"/>
              <a:t>This retrospective cohort study included any patient who had </a:t>
            </a:r>
            <a:r>
              <a:rPr lang="en-US" sz="2800" dirty="0" err="1" smtClean="0"/>
              <a:t>endodontically</a:t>
            </a:r>
            <a:r>
              <a:rPr lang="en-US" sz="2800" dirty="0" smtClean="0"/>
              <a:t> treated or retreated teeth from 1986 to 1998 by a single operator in a private practice. Outcome measures were clinical and radiographic success assessed by the operator, radiographic success assessed by an independent outcome assessor and complications evaluated 10 years after treatment. Descriptive statistics, life table, Kaplan-Meier and Cox regression analyses for success were fitted.</a:t>
            </a:r>
            <a:endParaRPr lang="en-US" sz="700" dirty="0" smtClean="0"/>
          </a:p>
          <a:p>
            <a:r>
              <a:rPr lang="en-US" sz="700" dirty="0" smtClean="0"/>
              <a:t>RESULTS: A total of 411 patients with 1175 </a:t>
            </a:r>
            <a:r>
              <a:rPr lang="en-US" sz="700" dirty="0" err="1" smtClean="0"/>
              <a:t>endodontically</a:t>
            </a:r>
            <a:r>
              <a:rPr lang="en-US" sz="700" dirty="0" smtClean="0"/>
              <a:t> treated teeth were identified. Ten years after treatment 102 patients (24.8%) with 223 (19.0%) teeth were lost at the follow-up. The number of teeth that were originally treated and retreated were 704 and 471, respectively. Thirty-two teeth (2.7%) had one complication, which was successfully treated. A total of 988 (84.1%) teeth were considered a complete success, 46 (3.9%) a partial success, 52 (4.4%) a partial failure and 68 (5.8%) had to be extracted according to the treating clinician. For 21 teeth (1.8%) there was no follow-up information. The radiographic healing of 1086 teeth was evaluated by an independent assessor: 980 (90.2%) showed complete healing, 52 (4.8%) improvement, and 54 (5.0%) no change or worsening. The life-table analysis showed 93% of teeth surviving at 10 years after endodontic treatment. There were no differences for survival rates between teeth treated for the first time and those that were retreated (Kaplan-Meier). Teeth retreated because of symptoms or for a </a:t>
            </a:r>
            <a:r>
              <a:rPr lang="en-US" sz="700" dirty="0" err="1" smtClean="0"/>
              <a:t>periapical</a:t>
            </a:r>
            <a:r>
              <a:rPr lang="en-US" sz="700" dirty="0" smtClean="0"/>
              <a:t>/lateral </a:t>
            </a:r>
            <a:r>
              <a:rPr lang="en-US" sz="700" dirty="0" err="1" smtClean="0"/>
              <a:t>radiolucency</a:t>
            </a:r>
            <a:r>
              <a:rPr lang="en-US" sz="700" dirty="0" smtClean="0"/>
              <a:t> were more likely to fail.</a:t>
            </a:r>
          </a:p>
          <a:p>
            <a:r>
              <a:rPr lang="en-US" sz="700" dirty="0" smtClean="0"/>
              <a:t>CONCLUSIONS: Approximately 7% of </a:t>
            </a:r>
            <a:r>
              <a:rPr lang="en-US" sz="700" dirty="0" err="1" smtClean="0"/>
              <a:t>endodontically</a:t>
            </a:r>
            <a:r>
              <a:rPr lang="en-US" sz="700" dirty="0" smtClean="0"/>
              <a:t> treated teeth were extracted 10 years after treatment. Symptoms and </a:t>
            </a:r>
            <a:r>
              <a:rPr lang="en-US" sz="700" dirty="0" err="1" smtClean="0"/>
              <a:t>radiolucency</a:t>
            </a:r>
            <a:r>
              <a:rPr lang="en-US" sz="700" dirty="0" smtClean="0"/>
              <a:t> of teeth needing retreatment may be important predictors for failure.</a:t>
            </a:r>
            <a:endParaRPr lang="en-US" sz="700" dirty="0"/>
          </a:p>
        </p:txBody>
      </p:sp>
      <p:sp>
        <p:nvSpPr>
          <p:cNvPr id="4" name="Slide Number Placeholder 3"/>
          <p:cNvSpPr>
            <a:spLocks noGrp="1"/>
          </p:cNvSpPr>
          <p:nvPr>
            <p:ph type="sldNum" sz="quarter" idx="12"/>
          </p:nvPr>
        </p:nvSpPr>
        <p:spPr/>
        <p:txBody>
          <a:bodyPr/>
          <a:lstStyle/>
          <a:p>
            <a:pPr>
              <a:defRPr/>
            </a:pPr>
            <a:fld id="{1D33F0F7-E92E-4123-BE45-51028953718C}" type="slidenum">
              <a:rPr lang="nb-NO" smtClean="0"/>
              <a:pPr>
                <a:defRPr/>
              </a:pPr>
              <a:t>13</a:t>
            </a:fld>
            <a:endParaRPr lang="nb-N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nb-NO" sz="1800" b="1" dirty="0" smtClean="0"/>
              <a:t>The </a:t>
            </a:r>
            <a:r>
              <a:rPr lang="nb-NO" sz="1800" b="1" dirty="0" err="1" smtClean="0"/>
              <a:t>prognosis</a:t>
            </a:r>
            <a:r>
              <a:rPr lang="nb-NO" sz="1800" b="1" dirty="0" smtClean="0"/>
              <a:t> </a:t>
            </a:r>
            <a:r>
              <a:rPr lang="nb-NO" sz="1800" b="1" dirty="0" err="1" smtClean="0"/>
              <a:t>of</a:t>
            </a:r>
            <a:r>
              <a:rPr lang="nb-NO" sz="1800" b="1" dirty="0" smtClean="0"/>
              <a:t> </a:t>
            </a:r>
            <a:r>
              <a:rPr lang="nb-NO" sz="1800" b="1" dirty="0" err="1" smtClean="0"/>
              <a:t>root</a:t>
            </a:r>
            <a:r>
              <a:rPr lang="nb-NO" sz="1800" b="1" dirty="0" smtClean="0"/>
              <a:t> </a:t>
            </a:r>
            <a:r>
              <a:rPr lang="nb-NO" sz="1800" b="1" dirty="0" err="1" smtClean="0"/>
              <a:t>canal</a:t>
            </a:r>
            <a:r>
              <a:rPr lang="nb-NO" sz="1800" b="1" dirty="0" smtClean="0"/>
              <a:t> </a:t>
            </a:r>
            <a:r>
              <a:rPr lang="nb-NO" sz="1800" b="1" dirty="0" err="1" smtClean="0"/>
              <a:t>therapy</a:t>
            </a:r>
            <a:r>
              <a:rPr lang="nb-NO" sz="1800" b="1" dirty="0" smtClean="0"/>
              <a:t>: a 10-year </a:t>
            </a:r>
            <a:r>
              <a:rPr lang="nb-NO" sz="1800" b="1" dirty="0" err="1" smtClean="0"/>
              <a:t>retrospective</a:t>
            </a:r>
            <a:r>
              <a:rPr lang="nb-NO" sz="1800" b="1" dirty="0" smtClean="0"/>
              <a:t> </a:t>
            </a:r>
            <a:r>
              <a:rPr lang="nb-NO" sz="1800" b="1" dirty="0" err="1" smtClean="0"/>
              <a:t>cohort</a:t>
            </a:r>
            <a:r>
              <a:rPr lang="nb-NO" sz="1800" b="1" dirty="0" smtClean="0"/>
              <a:t> </a:t>
            </a:r>
            <a:r>
              <a:rPr lang="nb-NO" sz="1800" b="1" dirty="0" err="1" smtClean="0"/>
              <a:t>study</a:t>
            </a:r>
            <a:r>
              <a:rPr lang="nb-NO" sz="1800" b="1" dirty="0" smtClean="0"/>
              <a:t> </a:t>
            </a:r>
            <a:r>
              <a:rPr lang="nb-NO" sz="1800" b="1" dirty="0" err="1" smtClean="0"/>
              <a:t>on</a:t>
            </a:r>
            <a:r>
              <a:rPr lang="nb-NO" sz="1800" b="1" dirty="0" smtClean="0"/>
              <a:t> 411 </a:t>
            </a:r>
            <a:r>
              <a:rPr lang="nb-NO" sz="1800" b="1" dirty="0" err="1" smtClean="0"/>
              <a:t>patients</a:t>
            </a:r>
            <a:r>
              <a:rPr lang="nb-NO" sz="1800" b="1" dirty="0" smtClean="0"/>
              <a:t> </a:t>
            </a:r>
            <a:r>
              <a:rPr lang="nb-NO" sz="1800" b="1" dirty="0" err="1" smtClean="0"/>
              <a:t>with</a:t>
            </a:r>
            <a:r>
              <a:rPr lang="nb-NO" sz="1800" b="1" dirty="0" smtClean="0"/>
              <a:t> 1175 </a:t>
            </a:r>
            <a:r>
              <a:rPr lang="nb-NO" sz="1800" b="1" dirty="0" err="1" smtClean="0"/>
              <a:t>endodontically</a:t>
            </a:r>
            <a:r>
              <a:rPr lang="nb-NO" sz="1800" b="1" dirty="0" smtClean="0"/>
              <a:t> </a:t>
            </a:r>
            <a:r>
              <a:rPr lang="nb-NO" sz="1800" b="1" dirty="0" err="1" smtClean="0"/>
              <a:t>treated</a:t>
            </a:r>
            <a:r>
              <a:rPr lang="nb-NO" sz="1800" b="1" dirty="0" smtClean="0"/>
              <a:t> </a:t>
            </a:r>
            <a:r>
              <a:rPr lang="nb-NO" sz="1800" b="1" dirty="0" err="1" smtClean="0"/>
              <a:t>teeth</a:t>
            </a:r>
            <a:r>
              <a:rPr lang="nb-NO" sz="1800" b="1" dirty="0" smtClean="0"/>
              <a:t>.</a:t>
            </a:r>
            <a:br>
              <a:rPr lang="nb-NO" sz="1800" b="1" dirty="0" smtClean="0"/>
            </a:br>
            <a:r>
              <a:rPr lang="nb-NO" sz="1800" dirty="0" err="1" smtClean="0">
                <a:hlinkClick r:id="rId2" action="ppaction://hlinkfile"/>
              </a:rPr>
              <a:t>Fonzar</a:t>
            </a:r>
            <a:r>
              <a:rPr lang="nb-NO" sz="1800" dirty="0" smtClean="0">
                <a:hlinkClick r:id="rId2" action="ppaction://hlinkfile"/>
              </a:rPr>
              <a:t> F</a:t>
            </a:r>
            <a:r>
              <a:rPr lang="nb-NO" sz="1800" dirty="0" smtClean="0"/>
              <a:t>, </a:t>
            </a:r>
            <a:r>
              <a:rPr lang="nb-NO" sz="1800" dirty="0" err="1" smtClean="0">
                <a:hlinkClick r:id="rId3" action="ppaction://hlinkfile"/>
              </a:rPr>
              <a:t>Fonzar</a:t>
            </a:r>
            <a:r>
              <a:rPr lang="nb-NO" sz="1800" dirty="0" smtClean="0">
                <a:hlinkClick r:id="rId3" action="ppaction://hlinkfile"/>
              </a:rPr>
              <a:t> A</a:t>
            </a:r>
            <a:r>
              <a:rPr lang="nb-NO" sz="1800" dirty="0" smtClean="0"/>
              <a:t>, </a:t>
            </a:r>
            <a:r>
              <a:rPr lang="nb-NO" sz="1800" dirty="0" err="1" smtClean="0">
                <a:hlinkClick r:id="rId4" action="ppaction://hlinkfile"/>
              </a:rPr>
              <a:t>Buttolo</a:t>
            </a:r>
            <a:r>
              <a:rPr lang="nb-NO" sz="1800" dirty="0" smtClean="0">
                <a:hlinkClick r:id="rId4" action="ppaction://hlinkfile"/>
              </a:rPr>
              <a:t> P</a:t>
            </a:r>
            <a:r>
              <a:rPr lang="nb-NO" sz="1800" dirty="0" smtClean="0"/>
              <a:t>, </a:t>
            </a:r>
            <a:r>
              <a:rPr lang="nb-NO" sz="1800" dirty="0" err="1" smtClean="0">
                <a:hlinkClick r:id="rId5" action="ppaction://hlinkfile"/>
              </a:rPr>
              <a:t>Worthington</a:t>
            </a:r>
            <a:r>
              <a:rPr lang="nb-NO" sz="1800" dirty="0" smtClean="0">
                <a:hlinkClick r:id="rId5" action="ppaction://hlinkfile"/>
              </a:rPr>
              <a:t> HV</a:t>
            </a:r>
            <a:r>
              <a:rPr lang="nb-NO" sz="1800" dirty="0" smtClean="0"/>
              <a:t>, </a:t>
            </a:r>
            <a:r>
              <a:rPr lang="nb-NO" sz="1800" dirty="0" err="1" smtClean="0">
                <a:hlinkClick r:id="rId6" action="ppaction://hlinkfile"/>
              </a:rPr>
              <a:t>Esposito</a:t>
            </a:r>
            <a:r>
              <a:rPr lang="nb-NO" sz="1800" dirty="0" smtClean="0">
                <a:hlinkClick r:id="rId6" action="ppaction://hlinkfile"/>
              </a:rPr>
              <a:t> M</a:t>
            </a:r>
            <a:r>
              <a:rPr lang="nb-NO" sz="1800" dirty="0" smtClean="0"/>
              <a:t>.</a:t>
            </a:r>
            <a:endParaRPr lang="nb-NO" sz="1800" dirty="0"/>
          </a:p>
        </p:txBody>
      </p:sp>
      <p:sp>
        <p:nvSpPr>
          <p:cNvPr id="4" name="Slide Number Placeholder 3"/>
          <p:cNvSpPr>
            <a:spLocks noGrp="1"/>
          </p:cNvSpPr>
          <p:nvPr>
            <p:ph type="sldNum" sz="quarter" idx="12"/>
          </p:nvPr>
        </p:nvSpPr>
        <p:spPr/>
        <p:txBody>
          <a:bodyPr/>
          <a:lstStyle/>
          <a:p>
            <a:pPr>
              <a:defRPr/>
            </a:pPr>
            <a:fld id="{1D33F0F7-E92E-4123-BE45-51028953718C}" type="slidenum">
              <a:rPr lang="nb-NO" smtClean="0"/>
              <a:pPr>
                <a:defRPr/>
              </a:pPr>
              <a:t>14</a:t>
            </a:fld>
            <a:endParaRPr lang="nb-NO" dirty="0"/>
          </a:p>
        </p:txBody>
      </p:sp>
      <p:pic>
        <p:nvPicPr>
          <p:cNvPr id="6" name="Content Placeholder 5" descr="Vital5.jpg"/>
          <p:cNvPicPr>
            <a:picLocks noGrp="1" noChangeAspect="1"/>
          </p:cNvPicPr>
          <p:nvPr>
            <p:ph idx="1"/>
          </p:nvPr>
        </p:nvPicPr>
        <p:blipFill>
          <a:blip r:embed="rId7" cstate="print"/>
          <a:stretch>
            <a:fillRect/>
          </a:stretch>
        </p:blipFill>
        <p:spPr>
          <a:xfrm>
            <a:off x="4547591" y="1556792"/>
            <a:ext cx="2904729" cy="3240360"/>
          </a:xfrm>
        </p:spPr>
      </p:pic>
      <p:pic>
        <p:nvPicPr>
          <p:cNvPr id="7" name="Picture 6" descr="VITAL1.JPG"/>
          <p:cNvPicPr>
            <a:picLocks noChangeAspect="1"/>
          </p:cNvPicPr>
          <p:nvPr/>
        </p:nvPicPr>
        <p:blipFill>
          <a:blip r:embed="rId8" cstate="print"/>
          <a:stretch>
            <a:fillRect/>
          </a:stretch>
        </p:blipFill>
        <p:spPr>
          <a:xfrm>
            <a:off x="1595263" y="1556791"/>
            <a:ext cx="2901014" cy="3206384"/>
          </a:xfrm>
          <a:prstGeom prst="rect">
            <a:avLst/>
          </a:prstGeom>
        </p:spPr>
      </p:pic>
      <p:sp>
        <p:nvSpPr>
          <p:cNvPr id="8" name="Rectangle 7"/>
          <p:cNvSpPr/>
          <p:nvPr/>
        </p:nvSpPr>
        <p:spPr>
          <a:xfrm>
            <a:off x="467544" y="4869160"/>
            <a:ext cx="8208912" cy="1200329"/>
          </a:xfrm>
          <a:prstGeom prst="rect">
            <a:avLst/>
          </a:prstGeom>
        </p:spPr>
        <p:txBody>
          <a:bodyPr wrap="square">
            <a:spAutoFit/>
          </a:bodyPr>
          <a:lstStyle/>
          <a:p>
            <a:r>
              <a:rPr lang="en-US" dirty="0" smtClean="0"/>
              <a:t>A single operator in a private practice: </a:t>
            </a:r>
          </a:p>
          <a:p>
            <a:r>
              <a:rPr lang="en-US" dirty="0" smtClean="0"/>
              <a:t>Approximately 7% of </a:t>
            </a:r>
            <a:r>
              <a:rPr lang="en-US" dirty="0" err="1" smtClean="0"/>
              <a:t>endodontically</a:t>
            </a:r>
            <a:r>
              <a:rPr lang="en-US" dirty="0" smtClean="0"/>
              <a:t> treated teeth were extracted 10 years after treatment. </a:t>
            </a:r>
            <a:r>
              <a:rPr lang="en-US" b="1" dirty="0" smtClean="0"/>
              <a:t>Symptoms </a:t>
            </a:r>
            <a:r>
              <a:rPr lang="en-US" dirty="0" smtClean="0"/>
              <a:t>and </a:t>
            </a:r>
            <a:r>
              <a:rPr lang="en-US" b="1" dirty="0" err="1" smtClean="0"/>
              <a:t>radiolucency</a:t>
            </a:r>
            <a:r>
              <a:rPr lang="en-US" b="1" dirty="0" smtClean="0"/>
              <a:t> of teeth </a:t>
            </a:r>
            <a:r>
              <a:rPr lang="en-US" dirty="0" smtClean="0"/>
              <a:t>needing retreatment may be important predictors for failure.</a:t>
            </a:r>
            <a:endParaRPr lang="nb-N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nb-NO" sz="1800" b="1" dirty="0" smtClean="0"/>
              <a:t>The </a:t>
            </a:r>
            <a:r>
              <a:rPr lang="nb-NO" sz="1800" b="1" dirty="0" err="1" smtClean="0"/>
              <a:t>prognosis</a:t>
            </a:r>
            <a:r>
              <a:rPr lang="nb-NO" sz="1800" b="1" dirty="0" smtClean="0"/>
              <a:t> </a:t>
            </a:r>
            <a:r>
              <a:rPr lang="nb-NO" sz="1800" b="1" dirty="0" err="1" smtClean="0"/>
              <a:t>of</a:t>
            </a:r>
            <a:r>
              <a:rPr lang="nb-NO" sz="1800" b="1" dirty="0" smtClean="0"/>
              <a:t> </a:t>
            </a:r>
            <a:r>
              <a:rPr lang="nb-NO" sz="1800" b="1" dirty="0" err="1" smtClean="0"/>
              <a:t>root</a:t>
            </a:r>
            <a:r>
              <a:rPr lang="nb-NO" sz="1800" b="1" dirty="0" smtClean="0"/>
              <a:t> </a:t>
            </a:r>
            <a:r>
              <a:rPr lang="nb-NO" sz="1800" b="1" dirty="0" err="1" smtClean="0"/>
              <a:t>canal</a:t>
            </a:r>
            <a:r>
              <a:rPr lang="nb-NO" sz="1800" b="1" dirty="0" smtClean="0"/>
              <a:t> </a:t>
            </a:r>
            <a:r>
              <a:rPr lang="nb-NO" sz="1800" b="1" dirty="0" err="1" smtClean="0"/>
              <a:t>therapy</a:t>
            </a:r>
            <a:r>
              <a:rPr lang="nb-NO" sz="1800" b="1" dirty="0" smtClean="0"/>
              <a:t>: a 10-year </a:t>
            </a:r>
            <a:r>
              <a:rPr lang="nb-NO" sz="1800" b="1" dirty="0" err="1" smtClean="0"/>
              <a:t>retrospective</a:t>
            </a:r>
            <a:r>
              <a:rPr lang="nb-NO" sz="1800" b="1" dirty="0" smtClean="0"/>
              <a:t> </a:t>
            </a:r>
            <a:r>
              <a:rPr lang="nb-NO" sz="1800" b="1" dirty="0" err="1" smtClean="0"/>
              <a:t>cohort</a:t>
            </a:r>
            <a:r>
              <a:rPr lang="nb-NO" sz="1800" b="1" dirty="0" smtClean="0"/>
              <a:t> </a:t>
            </a:r>
            <a:r>
              <a:rPr lang="nb-NO" sz="1800" b="1" dirty="0" err="1" smtClean="0"/>
              <a:t>study</a:t>
            </a:r>
            <a:r>
              <a:rPr lang="nb-NO" sz="1800" b="1" dirty="0" smtClean="0"/>
              <a:t> </a:t>
            </a:r>
            <a:r>
              <a:rPr lang="nb-NO" sz="1800" b="1" dirty="0" err="1" smtClean="0"/>
              <a:t>on</a:t>
            </a:r>
            <a:r>
              <a:rPr lang="nb-NO" sz="1800" b="1" dirty="0" smtClean="0"/>
              <a:t> 411 </a:t>
            </a:r>
            <a:r>
              <a:rPr lang="nb-NO" sz="1800" b="1" dirty="0" err="1" smtClean="0"/>
              <a:t>patients</a:t>
            </a:r>
            <a:r>
              <a:rPr lang="nb-NO" sz="1800" b="1" dirty="0" smtClean="0"/>
              <a:t> </a:t>
            </a:r>
            <a:r>
              <a:rPr lang="nb-NO" sz="1800" b="1" dirty="0" err="1" smtClean="0"/>
              <a:t>with</a:t>
            </a:r>
            <a:r>
              <a:rPr lang="nb-NO" sz="1800" b="1" dirty="0" smtClean="0"/>
              <a:t> 1175 </a:t>
            </a:r>
            <a:r>
              <a:rPr lang="nb-NO" sz="1800" b="1" dirty="0" err="1" smtClean="0"/>
              <a:t>endodontically</a:t>
            </a:r>
            <a:r>
              <a:rPr lang="nb-NO" sz="1800" b="1" dirty="0" smtClean="0"/>
              <a:t> </a:t>
            </a:r>
            <a:r>
              <a:rPr lang="nb-NO" sz="1800" b="1" dirty="0" err="1" smtClean="0"/>
              <a:t>treated</a:t>
            </a:r>
            <a:r>
              <a:rPr lang="nb-NO" sz="1800" b="1" dirty="0" smtClean="0"/>
              <a:t> </a:t>
            </a:r>
            <a:r>
              <a:rPr lang="nb-NO" sz="1800" b="1" dirty="0" err="1" smtClean="0"/>
              <a:t>teeth</a:t>
            </a:r>
            <a:r>
              <a:rPr lang="nb-NO" sz="1800" b="1" dirty="0" smtClean="0"/>
              <a:t>.</a:t>
            </a:r>
            <a:br>
              <a:rPr lang="nb-NO" sz="1800" b="1" dirty="0" smtClean="0"/>
            </a:br>
            <a:r>
              <a:rPr lang="nb-NO" sz="1800" dirty="0" err="1" smtClean="0">
                <a:hlinkClick r:id="rId2" action="ppaction://hlinkfile"/>
              </a:rPr>
              <a:t>Fonzar</a:t>
            </a:r>
            <a:r>
              <a:rPr lang="nb-NO" sz="1800" dirty="0" smtClean="0">
                <a:hlinkClick r:id="rId2" action="ppaction://hlinkfile"/>
              </a:rPr>
              <a:t> F</a:t>
            </a:r>
            <a:r>
              <a:rPr lang="nb-NO" sz="1800" dirty="0" smtClean="0"/>
              <a:t>, </a:t>
            </a:r>
            <a:r>
              <a:rPr lang="nb-NO" sz="1800" dirty="0" err="1" smtClean="0">
                <a:hlinkClick r:id="rId3" action="ppaction://hlinkfile"/>
              </a:rPr>
              <a:t>Fonzar</a:t>
            </a:r>
            <a:r>
              <a:rPr lang="nb-NO" sz="1800" dirty="0" smtClean="0">
                <a:hlinkClick r:id="rId3" action="ppaction://hlinkfile"/>
              </a:rPr>
              <a:t> A</a:t>
            </a:r>
            <a:r>
              <a:rPr lang="nb-NO" sz="1800" dirty="0" smtClean="0"/>
              <a:t>, </a:t>
            </a:r>
            <a:r>
              <a:rPr lang="nb-NO" sz="1800" dirty="0" err="1" smtClean="0">
                <a:hlinkClick r:id="rId4" action="ppaction://hlinkfile"/>
              </a:rPr>
              <a:t>Buttolo</a:t>
            </a:r>
            <a:r>
              <a:rPr lang="nb-NO" sz="1800" dirty="0" smtClean="0">
                <a:hlinkClick r:id="rId4" action="ppaction://hlinkfile"/>
              </a:rPr>
              <a:t> P</a:t>
            </a:r>
            <a:r>
              <a:rPr lang="nb-NO" sz="1800" dirty="0" smtClean="0"/>
              <a:t>, </a:t>
            </a:r>
            <a:r>
              <a:rPr lang="nb-NO" sz="1800" dirty="0" err="1" smtClean="0">
                <a:hlinkClick r:id="rId5" action="ppaction://hlinkfile"/>
              </a:rPr>
              <a:t>Worthington</a:t>
            </a:r>
            <a:r>
              <a:rPr lang="nb-NO" sz="1800" dirty="0" smtClean="0">
                <a:hlinkClick r:id="rId5" action="ppaction://hlinkfile"/>
              </a:rPr>
              <a:t> HV</a:t>
            </a:r>
            <a:r>
              <a:rPr lang="nb-NO" sz="1800" dirty="0" smtClean="0"/>
              <a:t>, </a:t>
            </a:r>
            <a:r>
              <a:rPr lang="nb-NO" sz="1800" dirty="0" err="1" smtClean="0">
                <a:hlinkClick r:id="rId6" action="ppaction://hlinkfile"/>
              </a:rPr>
              <a:t>Esposito</a:t>
            </a:r>
            <a:r>
              <a:rPr lang="nb-NO" sz="1800" dirty="0" smtClean="0">
                <a:hlinkClick r:id="rId6" action="ppaction://hlinkfile"/>
              </a:rPr>
              <a:t> M</a:t>
            </a:r>
            <a:r>
              <a:rPr lang="nb-NO" sz="1800" dirty="0" smtClean="0"/>
              <a:t>.</a:t>
            </a:r>
            <a:endParaRPr lang="nb-NO" sz="1800" dirty="0"/>
          </a:p>
        </p:txBody>
      </p:sp>
      <p:sp>
        <p:nvSpPr>
          <p:cNvPr id="62467" name="Content Placeholder 2"/>
          <p:cNvSpPr>
            <a:spLocks noGrp="1"/>
          </p:cNvSpPr>
          <p:nvPr>
            <p:ph idx="1"/>
          </p:nvPr>
        </p:nvSpPr>
        <p:spPr/>
        <p:txBody>
          <a:bodyPr>
            <a:normAutofit fontScale="92500"/>
          </a:bodyPr>
          <a:lstStyle/>
          <a:p>
            <a:r>
              <a:rPr lang="nb-NO" sz="1400" dirty="0" err="1" smtClean="0">
                <a:solidFill>
                  <a:schemeClr val="bg1">
                    <a:lumMod val="75000"/>
                  </a:schemeClr>
                </a:solidFill>
              </a:rPr>
              <a:t>Eur</a:t>
            </a:r>
            <a:r>
              <a:rPr lang="nb-NO" sz="1400" dirty="0" smtClean="0">
                <a:solidFill>
                  <a:schemeClr val="bg1">
                    <a:lumMod val="75000"/>
                  </a:schemeClr>
                </a:solidFill>
              </a:rPr>
              <a:t> J Oral </a:t>
            </a:r>
            <a:r>
              <a:rPr lang="nb-NO" sz="1400" dirty="0" err="1" smtClean="0">
                <a:solidFill>
                  <a:schemeClr val="bg1">
                    <a:lumMod val="75000"/>
                  </a:schemeClr>
                </a:solidFill>
              </a:rPr>
              <a:t>Implantol</a:t>
            </a:r>
            <a:r>
              <a:rPr lang="nb-NO" sz="1400" dirty="0" smtClean="0">
                <a:solidFill>
                  <a:schemeClr val="bg1">
                    <a:lumMod val="75000"/>
                  </a:schemeClr>
                </a:solidFill>
              </a:rPr>
              <a:t>. 2009 Autumn;2(3):201-8. </a:t>
            </a:r>
          </a:p>
          <a:p>
            <a:r>
              <a:rPr lang="en-US" sz="1400" dirty="0" smtClean="0">
                <a:solidFill>
                  <a:schemeClr val="bg1">
                    <a:lumMod val="75000"/>
                  </a:schemeClr>
                </a:solidFill>
              </a:rPr>
              <a:t>PURPOSE: To evaluate the 10-year prognosis of consecutively </a:t>
            </a:r>
            <a:r>
              <a:rPr lang="en-US" sz="1400" dirty="0" err="1" smtClean="0">
                <a:solidFill>
                  <a:schemeClr val="bg1">
                    <a:lumMod val="75000"/>
                  </a:schemeClr>
                </a:solidFill>
              </a:rPr>
              <a:t>endodontically</a:t>
            </a:r>
            <a:r>
              <a:rPr lang="en-US" sz="1400" dirty="0" smtClean="0">
                <a:solidFill>
                  <a:schemeClr val="bg1">
                    <a:lumMod val="75000"/>
                  </a:schemeClr>
                </a:solidFill>
              </a:rPr>
              <a:t> treated or retreated teeth and to investigate some of the prognostic factors which could predict the long-term outcome of endodontic therapy.</a:t>
            </a:r>
          </a:p>
          <a:p>
            <a:r>
              <a:rPr lang="en-US" sz="1400" dirty="0" smtClean="0">
                <a:solidFill>
                  <a:schemeClr val="bg1">
                    <a:lumMod val="75000"/>
                  </a:schemeClr>
                </a:solidFill>
              </a:rPr>
              <a:t>MATERIALS AND METHODS: This retrospective cohort study included any patient who had </a:t>
            </a:r>
            <a:r>
              <a:rPr lang="en-US" sz="1400" dirty="0" err="1" smtClean="0">
                <a:solidFill>
                  <a:schemeClr val="bg1">
                    <a:lumMod val="75000"/>
                  </a:schemeClr>
                </a:solidFill>
              </a:rPr>
              <a:t>endodontically</a:t>
            </a:r>
            <a:r>
              <a:rPr lang="en-US" sz="1400" dirty="0" smtClean="0">
                <a:solidFill>
                  <a:schemeClr val="bg1">
                    <a:lumMod val="75000"/>
                  </a:schemeClr>
                </a:solidFill>
              </a:rPr>
              <a:t> treated or retreated teeth from 1986 to 1998 by a single operator in a private practice. Outcome measures were clinical and radiographic success assessed by the operator, radiographic success assessed by an independent outcome assessor and complications evaluated 10 years after treatment. Descriptive statistics, life table, Kaplan-Meier and Cox regression analyses for success were fitted.</a:t>
            </a:r>
          </a:p>
          <a:p>
            <a:r>
              <a:rPr lang="en-US" sz="1400" dirty="0" smtClean="0">
                <a:solidFill>
                  <a:schemeClr val="bg1">
                    <a:lumMod val="75000"/>
                  </a:schemeClr>
                </a:solidFill>
              </a:rPr>
              <a:t>RESULTS: A total of 411 patients with 1175 </a:t>
            </a:r>
            <a:r>
              <a:rPr lang="en-US" sz="1400" dirty="0" err="1" smtClean="0">
                <a:solidFill>
                  <a:schemeClr val="bg1">
                    <a:lumMod val="75000"/>
                  </a:schemeClr>
                </a:solidFill>
              </a:rPr>
              <a:t>endodontically</a:t>
            </a:r>
            <a:r>
              <a:rPr lang="en-US" sz="1400" dirty="0" smtClean="0">
                <a:solidFill>
                  <a:schemeClr val="bg1">
                    <a:lumMod val="75000"/>
                  </a:schemeClr>
                </a:solidFill>
              </a:rPr>
              <a:t> treated teeth were identified. Ten years after treatment 102 patients (24.8%) with 223 (19.0%) teeth were lost at the follow-up. The number of teeth that were originally treated and retreated were 704 and 471, respectively. Thirty-two teeth (2.7%) had one complication, which was successfully treated. A total of 988 (84.1%) teeth were considered a complete success, 46 (3.9%) a partial success, 52 (4.4%) a partial failure and 68 (5.8%) had to be extracted according to the treating clinician. For 21 teeth (1.8%) there was no follow-up information. The radiographic healing of 1086 teeth was evaluated by an independent assessor: 980 (90.2%) showed complete healing, 52 (4.8%) improvement, and 54 (5.0%) no change or worsening. The life-table analysis showed 93% of teeth surviving at 10 years after endodontic treatment. There were no differences for survival rates between teeth treated for the first time and those that were retreated (Kaplan-Meier). Teeth retreated because of symptoms or for a </a:t>
            </a:r>
            <a:r>
              <a:rPr lang="en-US" sz="1400" dirty="0" err="1" smtClean="0">
                <a:solidFill>
                  <a:schemeClr val="bg1">
                    <a:lumMod val="75000"/>
                  </a:schemeClr>
                </a:solidFill>
              </a:rPr>
              <a:t>periapical</a:t>
            </a:r>
            <a:r>
              <a:rPr lang="en-US" sz="1400" dirty="0" smtClean="0">
                <a:solidFill>
                  <a:schemeClr val="bg1">
                    <a:lumMod val="75000"/>
                  </a:schemeClr>
                </a:solidFill>
              </a:rPr>
              <a:t>/lateral </a:t>
            </a:r>
            <a:r>
              <a:rPr lang="en-US" sz="1400" dirty="0" err="1" smtClean="0">
                <a:solidFill>
                  <a:schemeClr val="bg1">
                    <a:lumMod val="75000"/>
                  </a:schemeClr>
                </a:solidFill>
              </a:rPr>
              <a:t>radiolucency</a:t>
            </a:r>
            <a:r>
              <a:rPr lang="en-US" sz="1400" dirty="0" smtClean="0">
                <a:solidFill>
                  <a:schemeClr val="bg1">
                    <a:lumMod val="75000"/>
                  </a:schemeClr>
                </a:solidFill>
              </a:rPr>
              <a:t> were more likely to fail.</a:t>
            </a:r>
          </a:p>
          <a:p>
            <a:r>
              <a:rPr lang="en-US" sz="1400" dirty="0" smtClean="0">
                <a:solidFill>
                  <a:schemeClr val="bg1">
                    <a:lumMod val="75000"/>
                  </a:schemeClr>
                </a:solidFill>
              </a:rPr>
              <a:t>CONCLUSIONS: Approximately 7% of </a:t>
            </a:r>
            <a:r>
              <a:rPr lang="en-US" sz="1400" dirty="0" err="1" smtClean="0">
                <a:solidFill>
                  <a:schemeClr val="bg1">
                    <a:lumMod val="75000"/>
                  </a:schemeClr>
                </a:solidFill>
              </a:rPr>
              <a:t>endodontically</a:t>
            </a:r>
            <a:r>
              <a:rPr lang="en-US" sz="1400" dirty="0" smtClean="0">
                <a:solidFill>
                  <a:schemeClr val="bg1">
                    <a:lumMod val="75000"/>
                  </a:schemeClr>
                </a:solidFill>
              </a:rPr>
              <a:t> treated teeth were extracted 10 years after treatment. Symptoms and </a:t>
            </a:r>
            <a:r>
              <a:rPr lang="en-US" sz="1400" dirty="0" err="1" smtClean="0">
                <a:solidFill>
                  <a:schemeClr val="bg1">
                    <a:lumMod val="75000"/>
                  </a:schemeClr>
                </a:solidFill>
              </a:rPr>
              <a:t>radiolucency</a:t>
            </a:r>
            <a:r>
              <a:rPr lang="en-US" sz="1400" dirty="0" smtClean="0">
                <a:solidFill>
                  <a:schemeClr val="bg1">
                    <a:lumMod val="75000"/>
                  </a:schemeClr>
                </a:solidFill>
              </a:rPr>
              <a:t> of teeth needing retreatment may be important predictors for failure.</a:t>
            </a:r>
            <a:endParaRPr lang="en-US" sz="1400" dirty="0">
              <a:solidFill>
                <a:schemeClr val="bg1">
                  <a:lumMod val="75000"/>
                </a:schemeClr>
              </a:solidFill>
            </a:endParaRPr>
          </a:p>
        </p:txBody>
      </p:sp>
      <p:sp>
        <p:nvSpPr>
          <p:cNvPr id="4" name="Slide Number Placeholder 3"/>
          <p:cNvSpPr>
            <a:spLocks noGrp="1"/>
          </p:cNvSpPr>
          <p:nvPr>
            <p:ph type="sldNum" sz="quarter" idx="12"/>
          </p:nvPr>
        </p:nvSpPr>
        <p:spPr/>
        <p:txBody>
          <a:bodyPr/>
          <a:lstStyle/>
          <a:p>
            <a:pPr>
              <a:defRPr/>
            </a:pPr>
            <a:fld id="{1D33F0F7-E92E-4123-BE45-51028953718C}" type="slidenum">
              <a:rPr lang="nb-NO" smtClean="0"/>
              <a:pPr>
                <a:defRPr/>
              </a:pPr>
              <a:t>15</a:t>
            </a:fld>
            <a:endParaRPr lang="nb-NO" dirty="0"/>
          </a:p>
        </p:txBody>
      </p:sp>
      <p:sp>
        <p:nvSpPr>
          <p:cNvPr id="5" name="TextBox 4"/>
          <p:cNvSpPr txBox="1"/>
          <p:nvPr/>
        </p:nvSpPr>
        <p:spPr>
          <a:xfrm>
            <a:off x="1187624" y="1484784"/>
            <a:ext cx="7056784" cy="5078313"/>
          </a:xfrm>
          <a:prstGeom prst="rect">
            <a:avLst/>
          </a:prstGeom>
          <a:solidFill>
            <a:schemeClr val="bg1"/>
          </a:solidFill>
          <a:ln w="25400">
            <a:solidFill>
              <a:schemeClr val="accent1"/>
            </a:solidFill>
          </a:ln>
        </p:spPr>
        <p:txBody>
          <a:bodyPr wrap="square" rtlCol="0">
            <a:spAutoFit/>
          </a:bodyPr>
          <a:lstStyle/>
          <a:p>
            <a:pPr>
              <a:spcAft>
                <a:spcPts val="1200"/>
              </a:spcAft>
            </a:pPr>
            <a:r>
              <a:rPr lang="nb-NO" sz="2400" b="1" dirty="0" err="1" smtClean="0"/>
              <a:t>Weaknesses</a:t>
            </a:r>
            <a:r>
              <a:rPr lang="nb-NO" sz="2400" b="1" dirty="0" smtClean="0"/>
              <a:t>: </a:t>
            </a:r>
          </a:p>
          <a:p>
            <a:pPr>
              <a:spcAft>
                <a:spcPts val="1200"/>
              </a:spcAft>
            </a:pPr>
            <a:r>
              <a:rPr lang="nb-NO" sz="2400" dirty="0" err="1" smtClean="0"/>
              <a:t>Often</a:t>
            </a:r>
            <a:r>
              <a:rPr lang="nb-NO" sz="2400" dirty="0" smtClean="0"/>
              <a:t>, </a:t>
            </a:r>
            <a:r>
              <a:rPr lang="nb-NO" sz="2400" dirty="0" err="1" smtClean="0"/>
              <a:t>confounding</a:t>
            </a:r>
            <a:r>
              <a:rPr lang="nb-NO" sz="2400" dirty="0" smtClean="0"/>
              <a:t> variables </a:t>
            </a:r>
            <a:r>
              <a:rPr lang="nb-NO" sz="2400" dirty="0" err="1" smtClean="0"/>
              <a:t>cannot</a:t>
            </a:r>
            <a:r>
              <a:rPr lang="nb-NO" sz="2400" dirty="0" smtClean="0"/>
              <a:t> be </a:t>
            </a:r>
            <a:r>
              <a:rPr lang="nb-NO" sz="2400" dirty="0" err="1" smtClean="0"/>
              <a:t>identified</a:t>
            </a:r>
            <a:r>
              <a:rPr lang="nb-NO" sz="2400" dirty="0" smtClean="0"/>
              <a:t> </a:t>
            </a:r>
            <a:r>
              <a:rPr lang="nb-NO" sz="2400" dirty="0" err="1" smtClean="0"/>
              <a:t>with</a:t>
            </a:r>
            <a:r>
              <a:rPr lang="nb-NO" sz="2400" dirty="0" smtClean="0"/>
              <a:t>  </a:t>
            </a:r>
            <a:r>
              <a:rPr lang="nb-NO" sz="2400" dirty="0" err="1" smtClean="0"/>
              <a:t>certainty</a:t>
            </a:r>
            <a:r>
              <a:rPr lang="nb-NO" sz="2400" dirty="0" smtClean="0"/>
              <a:t>. </a:t>
            </a:r>
          </a:p>
          <a:p>
            <a:pPr>
              <a:spcAft>
                <a:spcPts val="1200"/>
              </a:spcAft>
            </a:pPr>
            <a:r>
              <a:rPr lang="nb-NO" sz="2400" dirty="0" err="1" smtClean="0"/>
              <a:t>There</a:t>
            </a:r>
            <a:r>
              <a:rPr lang="nb-NO" sz="2400" dirty="0" smtClean="0"/>
              <a:t> is </a:t>
            </a:r>
            <a:r>
              <a:rPr lang="nb-NO" sz="2400" dirty="0" err="1" smtClean="0"/>
              <a:t>erosion</a:t>
            </a:r>
            <a:r>
              <a:rPr lang="nb-NO" sz="2400" dirty="0" smtClean="0"/>
              <a:t> </a:t>
            </a:r>
            <a:r>
              <a:rPr lang="nb-NO" sz="2400" dirty="0" err="1" smtClean="0"/>
              <a:t>of</a:t>
            </a:r>
            <a:r>
              <a:rPr lang="nb-NO" sz="2400" dirty="0" smtClean="0"/>
              <a:t> </a:t>
            </a:r>
            <a:r>
              <a:rPr lang="nb-NO" sz="2400" dirty="0" err="1" smtClean="0"/>
              <a:t>the</a:t>
            </a:r>
            <a:r>
              <a:rPr lang="nb-NO" sz="2400" dirty="0" smtClean="0"/>
              <a:t> </a:t>
            </a:r>
            <a:r>
              <a:rPr lang="nb-NO" sz="2400" dirty="0" err="1" smtClean="0"/>
              <a:t>number</a:t>
            </a:r>
            <a:r>
              <a:rPr lang="nb-NO" sz="2400" dirty="0" smtClean="0"/>
              <a:t> </a:t>
            </a:r>
            <a:r>
              <a:rPr lang="nb-NO" sz="2400" dirty="0" err="1" smtClean="0"/>
              <a:t>of</a:t>
            </a:r>
            <a:r>
              <a:rPr lang="nb-NO" sz="2400" dirty="0" smtClean="0"/>
              <a:t> </a:t>
            </a:r>
            <a:r>
              <a:rPr lang="nb-NO" sz="2400" dirty="0" err="1" smtClean="0"/>
              <a:t>subjects</a:t>
            </a:r>
            <a:r>
              <a:rPr lang="nb-NO" sz="2400" dirty="0" smtClean="0"/>
              <a:t> </a:t>
            </a:r>
            <a:r>
              <a:rPr lang="nb-NO" sz="2400" dirty="0" err="1" smtClean="0"/>
              <a:t>studied</a:t>
            </a:r>
            <a:r>
              <a:rPr lang="nb-NO" sz="2400" dirty="0" smtClean="0"/>
              <a:t>, and </a:t>
            </a:r>
          </a:p>
          <a:p>
            <a:pPr>
              <a:spcAft>
                <a:spcPts val="1200"/>
              </a:spcAft>
            </a:pPr>
            <a:r>
              <a:rPr lang="nb-NO" sz="2400" dirty="0" smtClean="0"/>
              <a:t>it is </a:t>
            </a:r>
            <a:r>
              <a:rPr lang="nb-NO" sz="2400" dirty="0" err="1" smtClean="0"/>
              <a:t>difficult</a:t>
            </a:r>
            <a:r>
              <a:rPr lang="nb-NO" sz="2400" dirty="0" smtClean="0"/>
              <a:t> to sort </a:t>
            </a:r>
            <a:r>
              <a:rPr lang="nb-NO" sz="2400" dirty="0" err="1" smtClean="0"/>
              <a:t>out</a:t>
            </a:r>
            <a:r>
              <a:rPr lang="nb-NO" sz="2400" dirty="0" smtClean="0"/>
              <a:t> bias in </a:t>
            </a:r>
            <a:r>
              <a:rPr lang="nb-NO" sz="2400" dirty="0" err="1" smtClean="0"/>
              <a:t>the</a:t>
            </a:r>
            <a:r>
              <a:rPr lang="nb-NO" sz="2400" dirty="0" smtClean="0"/>
              <a:t> </a:t>
            </a:r>
            <a:r>
              <a:rPr lang="nb-NO" sz="2400" dirty="0" err="1" smtClean="0"/>
              <a:t>provision</a:t>
            </a:r>
            <a:r>
              <a:rPr lang="nb-NO" sz="2400" dirty="0" smtClean="0"/>
              <a:t> </a:t>
            </a:r>
            <a:r>
              <a:rPr lang="nb-NO" sz="2400" dirty="0" err="1" smtClean="0"/>
              <a:t>of</a:t>
            </a:r>
            <a:r>
              <a:rPr lang="nb-NO" sz="2400" dirty="0" smtClean="0"/>
              <a:t> </a:t>
            </a:r>
            <a:r>
              <a:rPr lang="nb-NO" sz="2400" dirty="0" err="1" smtClean="0"/>
              <a:t>treatment</a:t>
            </a:r>
            <a:r>
              <a:rPr lang="nb-NO" sz="2400" dirty="0" smtClean="0"/>
              <a:t> (</a:t>
            </a:r>
            <a:r>
              <a:rPr lang="nb-NO" sz="2400" dirty="0" err="1" smtClean="0"/>
              <a:t>unrecorded</a:t>
            </a:r>
            <a:r>
              <a:rPr lang="nb-NO" sz="2400" dirty="0" smtClean="0"/>
              <a:t> </a:t>
            </a:r>
            <a:r>
              <a:rPr lang="nb-NO" sz="2400" dirty="0" err="1" smtClean="0"/>
              <a:t>factors</a:t>
            </a:r>
            <a:r>
              <a:rPr lang="nb-NO" sz="2400" dirty="0" smtClean="0"/>
              <a:t> </a:t>
            </a:r>
            <a:r>
              <a:rPr lang="nb-NO" sz="2400" dirty="0" err="1" smtClean="0"/>
              <a:t>of</a:t>
            </a:r>
            <a:r>
              <a:rPr lang="nb-NO" sz="2400" dirty="0" smtClean="0"/>
              <a:t> </a:t>
            </a:r>
            <a:r>
              <a:rPr lang="nb-NO" sz="2400" dirty="0" err="1" smtClean="0"/>
              <a:t>possible</a:t>
            </a:r>
            <a:r>
              <a:rPr lang="nb-NO" sz="2400" dirty="0" smtClean="0"/>
              <a:t> </a:t>
            </a:r>
            <a:r>
              <a:rPr lang="nb-NO" sz="2400" dirty="0" err="1" smtClean="0"/>
              <a:t>influence</a:t>
            </a:r>
            <a:r>
              <a:rPr lang="nb-NO" sz="2400" dirty="0" smtClean="0"/>
              <a:t>).</a:t>
            </a:r>
          </a:p>
          <a:p>
            <a:pPr>
              <a:spcAft>
                <a:spcPts val="1200"/>
              </a:spcAft>
            </a:pPr>
            <a:r>
              <a:rPr lang="nb-NO" sz="2400" b="1" dirty="0" err="1" smtClean="0"/>
              <a:t>Strengths</a:t>
            </a:r>
            <a:r>
              <a:rPr lang="nb-NO" sz="2400" b="1" dirty="0" smtClean="0"/>
              <a:t>:</a:t>
            </a:r>
          </a:p>
          <a:p>
            <a:pPr>
              <a:spcAft>
                <a:spcPts val="1200"/>
              </a:spcAft>
            </a:pPr>
            <a:r>
              <a:rPr lang="en-US" sz="2400" dirty="0" smtClean="0"/>
              <a:t>A cohort study is the best way to identify incidence and natural history of a </a:t>
            </a:r>
            <a:r>
              <a:rPr lang="en-US" sz="2400" dirty="0" smtClean="0"/>
              <a:t>disease, and</a:t>
            </a:r>
          </a:p>
          <a:p>
            <a:pPr>
              <a:spcAft>
                <a:spcPts val="1200"/>
              </a:spcAft>
            </a:pPr>
            <a:r>
              <a:rPr lang="en-US" sz="2400" dirty="0" smtClean="0"/>
              <a:t>Is useful to </a:t>
            </a:r>
            <a:r>
              <a:rPr lang="en-US" sz="2400" dirty="0" smtClean="0"/>
              <a:t>calculate incidence rates, relative risks, and 95% CIs.</a:t>
            </a:r>
            <a:endParaRPr lang="nb-NO"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nb-NO" dirty="0" err="1" smtClean="0"/>
              <a:t>What</a:t>
            </a:r>
            <a:r>
              <a:rPr lang="nb-NO" dirty="0" smtClean="0"/>
              <a:t> is a </a:t>
            </a:r>
            <a:r>
              <a:rPr lang="nb-NO" dirty="0" err="1" smtClean="0"/>
              <a:t>case-control</a:t>
            </a:r>
            <a:r>
              <a:rPr lang="nb-NO" dirty="0" smtClean="0"/>
              <a:t> </a:t>
            </a:r>
            <a:r>
              <a:rPr lang="nb-NO" dirty="0" err="1" smtClean="0"/>
              <a:t>study</a:t>
            </a:r>
            <a:r>
              <a:rPr lang="nb-NO" dirty="0" smtClean="0"/>
              <a:t>?</a:t>
            </a:r>
          </a:p>
        </p:txBody>
      </p:sp>
      <p:sp>
        <p:nvSpPr>
          <p:cNvPr id="63491" name="Content Placeholder 2"/>
          <p:cNvSpPr>
            <a:spLocks noGrp="1"/>
          </p:cNvSpPr>
          <p:nvPr>
            <p:ph idx="1"/>
          </p:nvPr>
        </p:nvSpPr>
        <p:spPr>
          <a:xfrm>
            <a:off x="468313" y="1341438"/>
            <a:ext cx="8229600" cy="4525962"/>
          </a:xfrm>
        </p:spPr>
        <p:txBody>
          <a:bodyPr>
            <a:normAutofit fontScale="92500"/>
          </a:bodyPr>
          <a:lstStyle/>
          <a:p>
            <a:pPr eaLnBrk="1" hangingPunct="1"/>
            <a:r>
              <a:rPr lang="nb-NO" sz="2800" dirty="0" smtClean="0"/>
              <a:t>Two </a:t>
            </a:r>
            <a:r>
              <a:rPr lang="nb-NO" sz="2800" dirty="0" err="1" smtClean="0"/>
              <a:t>groups</a:t>
            </a:r>
            <a:r>
              <a:rPr lang="nb-NO" sz="2800" dirty="0" smtClean="0"/>
              <a:t> </a:t>
            </a:r>
            <a:r>
              <a:rPr lang="nb-NO" sz="2800" dirty="0" err="1" smtClean="0"/>
              <a:t>selected</a:t>
            </a:r>
            <a:r>
              <a:rPr lang="nb-NO" sz="2800" dirty="0" smtClean="0"/>
              <a:t> </a:t>
            </a:r>
            <a:r>
              <a:rPr lang="nb-NO" sz="2800" dirty="0" err="1" smtClean="0"/>
              <a:t>because</a:t>
            </a:r>
            <a:r>
              <a:rPr lang="nb-NO" sz="2800" dirty="0" smtClean="0"/>
              <a:t> </a:t>
            </a:r>
            <a:r>
              <a:rPr lang="nb-NO" sz="2800" dirty="0" err="1" smtClean="0"/>
              <a:t>they</a:t>
            </a:r>
            <a:r>
              <a:rPr lang="nb-NO" sz="2800" dirty="0" smtClean="0"/>
              <a:t> have </a:t>
            </a:r>
            <a:r>
              <a:rPr lang="nb-NO" sz="2800" dirty="0" err="1" smtClean="0"/>
              <a:t>different</a:t>
            </a:r>
            <a:r>
              <a:rPr lang="nb-NO" sz="2800" dirty="0" smtClean="0"/>
              <a:t> ”</a:t>
            </a:r>
            <a:r>
              <a:rPr lang="nb-NO" sz="2800" dirty="0" err="1" smtClean="0"/>
              <a:t>outcome</a:t>
            </a:r>
            <a:r>
              <a:rPr lang="nb-NO" sz="2800" dirty="0" smtClean="0"/>
              <a:t>”: </a:t>
            </a:r>
            <a:r>
              <a:rPr lang="nb-NO" sz="2800" dirty="0" err="1" smtClean="0"/>
              <a:t>disease</a:t>
            </a:r>
            <a:r>
              <a:rPr lang="nb-NO" sz="2800" dirty="0" smtClean="0"/>
              <a:t>, </a:t>
            </a:r>
            <a:r>
              <a:rPr lang="nb-NO" sz="2800" dirty="0" err="1" smtClean="0"/>
              <a:t>incident</a:t>
            </a:r>
            <a:r>
              <a:rPr lang="nb-NO" sz="2800" dirty="0" smtClean="0"/>
              <a:t>, </a:t>
            </a:r>
            <a:r>
              <a:rPr lang="nb-NO" sz="2800" dirty="0" err="1" smtClean="0"/>
              <a:t>discomfort</a:t>
            </a:r>
            <a:endParaRPr lang="nb-NO" sz="2800" dirty="0" smtClean="0"/>
          </a:p>
          <a:p>
            <a:pPr eaLnBrk="1" hangingPunct="1"/>
            <a:r>
              <a:rPr lang="nb-NO" sz="2800" dirty="0" smtClean="0"/>
              <a:t>Case: </a:t>
            </a:r>
            <a:r>
              <a:rPr lang="nb-NO" sz="2800" dirty="0" err="1" smtClean="0"/>
              <a:t>example</a:t>
            </a:r>
            <a:r>
              <a:rPr lang="nb-NO" sz="2800" dirty="0" smtClean="0"/>
              <a:t> – </a:t>
            </a:r>
            <a:r>
              <a:rPr lang="nb-NO" sz="2800" dirty="0" err="1" smtClean="0"/>
              <a:t>exacerbations</a:t>
            </a:r>
            <a:r>
              <a:rPr lang="nb-NO" sz="2800" dirty="0" smtClean="0"/>
              <a:t> </a:t>
            </a:r>
            <a:r>
              <a:rPr lang="nb-NO" sz="2800" dirty="0" err="1" smtClean="0"/>
              <a:t>after</a:t>
            </a:r>
            <a:r>
              <a:rPr lang="nb-NO" sz="2800" dirty="0" smtClean="0"/>
              <a:t> </a:t>
            </a:r>
            <a:r>
              <a:rPr lang="nb-NO" sz="2800" dirty="0" err="1" smtClean="0"/>
              <a:t>root</a:t>
            </a:r>
            <a:r>
              <a:rPr lang="nb-NO" sz="2800" dirty="0" smtClean="0"/>
              <a:t> </a:t>
            </a:r>
            <a:r>
              <a:rPr lang="nb-NO" sz="2800" dirty="0" err="1" smtClean="0"/>
              <a:t>canal</a:t>
            </a:r>
            <a:r>
              <a:rPr lang="nb-NO" sz="2800" dirty="0" smtClean="0"/>
              <a:t> </a:t>
            </a:r>
            <a:r>
              <a:rPr lang="nb-NO" sz="2800" dirty="0" err="1" smtClean="0"/>
              <a:t>treatment</a:t>
            </a:r>
            <a:endParaRPr lang="nb-NO" sz="2800" dirty="0" smtClean="0"/>
          </a:p>
          <a:p>
            <a:r>
              <a:rPr lang="nb-NO" sz="2800" dirty="0" smtClean="0"/>
              <a:t>Control: </a:t>
            </a:r>
            <a:r>
              <a:rPr lang="nb-NO" sz="2800" dirty="0" err="1" smtClean="0"/>
              <a:t>example</a:t>
            </a:r>
            <a:r>
              <a:rPr lang="nb-NO" sz="2800" dirty="0" smtClean="0"/>
              <a:t> – </a:t>
            </a:r>
            <a:r>
              <a:rPr lang="nb-NO" sz="2800" dirty="0" err="1" smtClean="0"/>
              <a:t>individuals</a:t>
            </a:r>
            <a:r>
              <a:rPr lang="nb-NO" sz="2800" dirty="0" smtClean="0"/>
              <a:t> from </a:t>
            </a:r>
            <a:r>
              <a:rPr lang="nb-NO" sz="2800" dirty="0" err="1" smtClean="0"/>
              <a:t>the</a:t>
            </a:r>
            <a:r>
              <a:rPr lang="nb-NO" sz="2800" dirty="0" smtClean="0"/>
              <a:t> same </a:t>
            </a:r>
            <a:r>
              <a:rPr lang="nb-NO" sz="2800" dirty="0" err="1" smtClean="0"/>
              <a:t>population</a:t>
            </a:r>
            <a:r>
              <a:rPr lang="nb-NO" sz="2800" dirty="0" smtClean="0"/>
              <a:t> </a:t>
            </a:r>
            <a:r>
              <a:rPr lang="nb-NO" sz="2800" dirty="0" err="1" smtClean="0"/>
              <a:t>without</a:t>
            </a:r>
            <a:r>
              <a:rPr lang="nb-NO" sz="2800" dirty="0" smtClean="0"/>
              <a:t> </a:t>
            </a:r>
            <a:r>
              <a:rPr lang="nb-NO" sz="2800" dirty="0" err="1" smtClean="0"/>
              <a:t>exacerbation</a:t>
            </a:r>
            <a:r>
              <a:rPr lang="nb-NO" sz="2800" dirty="0" smtClean="0"/>
              <a:t> </a:t>
            </a:r>
          </a:p>
          <a:p>
            <a:pPr eaLnBrk="1" hangingPunct="1"/>
            <a:r>
              <a:rPr lang="nb-NO" sz="2800" dirty="0" err="1" smtClean="0"/>
              <a:t>Hypothetical</a:t>
            </a:r>
            <a:r>
              <a:rPr lang="nb-NO" sz="2800" dirty="0" smtClean="0"/>
              <a:t> variable: </a:t>
            </a:r>
            <a:r>
              <a:rPr lang="nb-NO" sz="2800" dirty="0" err="1" smtClean="0"/>
              <a:t>Blood</a:t>
            </a:r>
            <a:r>
              <a:rPr lang="nb-NO" sz="2800" dirty="0" smtClean="0"/>
              <a:t> </a:t>
            </a:r>
            <a:r>
              <a:rPr lang="nb-NO" sz="2800" dirty="0" err="1" smtClean="0"/>
              <a:t>glucose</a:t>
            </a:r>
            <a:r>
              <a:rPr lang="nb-NO" sz="2800" dirty="0" smtClean="0"/>
              <a:t> </a:t>
            </a:r>
            <a:r>
              <a:rPr lang="nb-NO" sz="2800" dirty="0" err="1" smtClean="0"/>
              <a:t>values</a:t>
            </a:r>
            <a:r>
              <a:rPr lang="nb-NO" sz="2800" dirty="0" smtClean="0"/>
              <a:t> in </a:t>
            </a:r>
            <a:r>
              <a:rPr lang="nb-NO" sz="2800" dirty="0" err="1" smtClean="0"/>
              <a:t>the</a:t>
            </a:r>
            <a:r>
              <a:rPr lang="nb-NO" sz="2800" dirty="0" smtClean="0"/>
              <a:t> </a:t>
            </a:r>
            <a:r>
              <a:rPr lang="nb-NO" sz="2800" dirty="0" err="1" smtClean="0"/>
              <a:t>two</a:t>
            </a:r>
            <a:r>
              <a:rPr lang="nb-NO" sz="2800" dirty="0" smtClean="0"/>
              <a:t> </a:t>
            </a:r>
            <a:r>
              <a:rPr lang="nb-NO" sz="2800" dirty="0" err="1" smtClean="0"/>
              <a:t>groups</a:t>
            </a:r>
            <a:endParaRPr lang="nb-NO" sz="2800" dirty="0" smtClean="0"/>
          </a:p>
          <a:p>
            <a:pPr eaLnBrk="1" hangingPunct="1"/>
            <a:r>
              <a:rPr lang="nb-NO" sz="2800" dirty="0" err="1" smtClean="0"/>
              <a:t>Hypothesis</a:t>
            </a:r>
            <a:r>
              <a:rPr lang="nb-NO" sz="2800" dirty="0" smtClean="0"/>
              <a:t>: An </a:t>
            </a:r>
            <a:r>
              <a:rPr lang="nb-NO" sz="2800" dirty="0" err="1" smtClean="0"/>
              <a:t>indicator</a:t>
            </a:r>
            <a:r>
              <a:rPr lang="nb-NO" sz="2800" dirty="0" smtClean="0"/>
              <a:t> </a:t>
            </a:r>
            <a:r>
              <a:rPr lang="nb-NO" sz="2800" dirty="0" err="1" smtClean="0"/>
              <a:t>of</a:t>
            </a:r>
            <a:r>
              <a:rPr lang="nb-NO" sz="2800" dirty="0" smtClean="0"/>
              <a:t> diabetes is </a:t>
            </a:r>
            <a:r>
              <a:rPr lang="nb-NO" sz="2800" dirty="0" err="1" smtClean="0"/>
              <a:t>associated</a:t>
            </a:r>
            <a:r>
              <a:rPr lang="nb-NO" sz="2800" dirty="0" smtClean="0"/>
              <a:t> </a:t>
            </a:r>
            <a:r>
              <a:rPr lang="nb-NO" sz="2800" dirty="0" err="1" smtClean="0"/>
              <a:t>with</a:t>
            </a:r>
            <a:r>
              <a:rPr lang="nb-NO" sz="2800" dirty="0" smtClean="0"/>
              <a:t> </a:t>
            </a:r>
            <a:r>
              <a:rPr lang="nb-NO" sz="2800" dirty="0" err="1" smtClean="0"/>
              <a:t>increased</a:t>
            </a:r>
            <a:r>
              <a:rPr lang="nb-NO" sz="2800" dirty="0" smtClean="0"/>
              <a:t> </a:t>
            </a:r>
            <a:r>
              <a:rPr lang="nb-NO" sz="2800" dirty="0" err="1" smtClean="0"/>
              <a:t>incidence</a:t>
            </a:r>
            <a:r>
              <a:rPr lang="nb-NO" sz="2800" dirty="0" smtClean="0"/>
              <a:t> </a:t>
            </a:r>
            <a:r>
              <a:rPr lang="nb-NO" sz="2800" dirty="0" err="1" smtClean="0"/>
              <a:t>of</a:t>
            </a:r>
            <a:r>
              <a:rPr lang="nb-NO" sz="2800" dirty="0" smtClean="0"/>
              <a:t> </a:t>
            </a:r>
            <a:r>
              <a:rPr lang="nb-NO" sz="2800" dirty="0" err="1" smtClean="0"/>
              <a:t>exacerbation</a:t>
            </a:r>
            <a:endParaRPr lang="nb-NO" sz="2800" dirty="0" smtClean="0"/>
          </a:p>
          <a:p>
            <a:pPr eaLnBrk="1" hangingPunct="1"/>
            <a:r>
              <a:rPr lang="nb-NO" sz="2800" dirty="0" err="1" smtClean="0"/>
              <a:t>Looking</a:t>
            </a:r>
            <a:r>
              <a:rPr lang="nb-NO" sz="2800" dirty="0" smtClean="0"/>
              <a:t> ”</a:t>
            </a:r>
            <a:r>
              <a:rPr lang="nb-NO" sz="2800" dirty="0" err="1" smtClean="0"/>
              <a:t>upstream</a:t>
            </a:r>
            <a:r>
              <a:rPr lang="nb-NO" sz="2800" dirty="0" smtClean="0"/>
              <a:t>” </a:t>
            </a:r>
            <a:r>
              <a:rPr lang="nb-NO" sz="2800" dirty="0" err="1" smtClean="0"/>
              <a:t>along</a:t>
            </a:r>
            <a:r>
              <a:rPr lang="nb-NO" sz="2800" dirty="0" smtClean="0"/>
              <a:t> </a:t>
            </a:r>
            <a:r>
              <a:rPr lang="nb-NO" sz="2800" dirty="0" err="1" smtClean="0"/>
              <a:t>biological</a:t>
            </a:r>
            <a:r>
              <a:rPr lang="nb-NO" sz="2800" dirty="0" smtClean="0"/>
              <a:t> </a:t>
            </a:r>
            <a:r>
              <a:rPr lang="nb-NO" sz="2800" dirty="0" err="1" smtClean="0"/>
              <a:t>plausibility</a:t>
            </a:r>
            <a:endParaRPr lang="nb-NO" sz="2800" dirty="0" smtClean="0"/>
          </a:p>
        </p:txBody>
      </p:sp>
      <p:sp>
        <p:nvSpPr>
          <p:cNvPr id="4" name="Slide Number Placeholder 3"/>
          <p:cNvSpPr>
            <a:spLocks noGrp="1"/>
          </p:cNvSpPr>
          <p:nvPr>
            <p:ph type="sldNum" sz="quarter" idx="12"/>
          </p:nvPr>
        </p:nvSpPr>
        <p:spPr/>
        <p:txBody>
          <a:bodyPr/>
          <a:lstStyle/>
          <a:p>
            <a:pPr>
              <a:defRPr/>
            </a:pPr>
            <a:fld id="{C9B8E2F9-CC01-40FA-B573-88BF59166663}" type="slidenum">
              <a:rPr lang="nb-NO" smtClean="0"/>
              <a:pPr>
                <a:defRPr/>
              </a:pPr>
              <a:t>16</a:t>
            </a:fld>
            <a:endParaRPr lang="nb-NO" dirty="0"/>
          </a:p>
        </p:txBody>
      </p:sp>
      <p:pic>
        <p:nvPicPr>
          <p:cNvPr id="5" name="Picture 2" descr="http://artblart.files.wordpress.com/2009/05/identical-twins-roselle-n-j-1967.jpg"/>
          <p:cNvPicPr>
            <a:picLocks noChangeAspect="1" noChangeArrowheads="1"/>
          </p:cNvPicPr>
          <p:nvPr/>
        </p:nvPicPr>
        <p:blipFill>
          <a:blip r:embed="rId2" cstate="print"/>
          <a:srcRect l="7925" t="1194" r="3048" b="2387"/>
          <a:stretch>
            <a:fillRect/>
          </a:stretch>
        </p:blipFill>
        <p:spPr bwMode="auto">
          <a:xfrm>
            <a:off x="7308304" y="4869160"/>
            <a:ext cx="1274217" cy="140972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Maxillary fungal ball: Sinus mucosal infection with fungi - </a:t>
            </a:r>
            <a:r>
              <a:rPr lang="en-US" sz="1800" i="1" dirty="0" err="1" smtClean="0"/>
              <a:t>Aspergillus</a:t>
            </a:r>
            <a:r>
              <a:rPr lang="en-US" sz="1800" i="1" dirty="0" smtClean="0"/>
              <a:t/>
            </a:r>
            <a:br>
              <a:rPr lang="en-US" sz="1800" i="1" dirty="0" smtClean="0"/>
            </a:br>
            <a:r>
              <a:rPr lang="nb-NO" sz="1800" dirty="0" smtClean="0"/>
              <a:t/>
            </a:r>
            <a:br>
              <a:rPr lang="nb-NO" sz="1800" dirty="0" smtClean="0"/>
            </a:br>
            <a:r>
              <a:rPr lang="nb-NO" sz="1800" dirty="0" smtClean="0"/>
              <a:t>http://personal.fimnet.fi/laakari/hannu.tapiovaara/allerginen_sienisinuiitti.htm</a:t>
            </a:r>
            <a:endParaRPr lang="nb-NO" sz="1800" dirty="0"/>
          </a:p>
        </p:txBody>
      </p:sp>
      <p:pic>
        <p:nvPicPr>
          <p:cNvPr id="53250" name="Picture 2" descr="http://t2.gstatic.com/images?q=tbn:ANd9GcQk6m6ipGyDu-xjGnG1-D_lRRdrr_3oSx25SXXTa1XFd3OTRpM&amp;t=1&amp;usg=__9YL7mR-Ub7_h0dFpAZNRkuC3R_o="/>
          <p:cNvPicPr>
            <a:picLocks noChangeAspect="1" noChangeArrowheads="1"/>
          </p:cNvPicPr>
          <p:nvPr/>
        </p:nvPicPr>
        <p:blipFill>
          <a:blip r:embed="rId2" cstate="print"/>
          <a:srcRect/>
          <a:stretch>
            <a:fillRect/>
          </a:stretch>
        </p:blipFill>
        <p:spPr bwMode="auto">
          <a:xfrm>
            <a:off x="1907704" y="1772816"/>
            <a:ext cx="5222472" cy="3744416"/>
          </a:xfrm>
          <a:prstGeom prst="rect">
            <a:avLst/>
          </a:prstGeom>
          <a:noFill/>
        </p:spPr>
      </p:pic>
      <p:sp>
        <p:nvSpPr>
          <p:cNvPr id="5" name="Rectangle 4"/>
          <p:cNvSpPr/>
          <p:nvPr/>
        </p:nvSpPr>
        <p:spPr>
          <a:xfrm>
            <a:off x="2483768" y="5661248"/>
            <a:ext cx="3672408" cy="369332"/>
          </a:xfrm>
          <a:prstGeom prst="rect">
            <a:avLst/>
          </a:prstGeom>
        </p:spPr>
        <p:txBody>
          <a:bodyPr wrap="square">
            <a:spAutoFit/>
          </a:bodyPr>
          <a:lstStyle/>
          <a:p>
            <a:r>
              <a:rPr lang="en-GB" dirty="0" smtClean="0"/>
              <a:t>Fungal ball    (</a:t>
            </a:r>
            <a:r>
              <a:rPr lang="en-GB" dirty="0" err="1" smtClean="0"/>
              <a:t>Aspergillus</a:t>
            </a:r>
            <a:r>
              <a:rPr lang="en-GB" dirty="0" smtClean="0"/>
              <a:t> </a:t>
            </a:r>
            <a:r>
              <a:rPr lang="en-GB" dirty="0" err="1" smtClean="0"/>
              <a:t>fumigatus</a:t>
            </a:r>
            <a:r>
              <a:rPr lang="en-GB" dirty="0" smtClean="0"/>
              <a:t>)</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2800" dirty="0" err="1" smtClean="0"/>
              <a:t>Endodontic</a:t>
            </a:r>
            <a:r>
              <a:rPr lang="nb-NO" sz="2800" dirty="0" smtClean="0"/>
              <a:t> </a:t>
            </a:r>
            <a:r>
              <a:rPr lang="nb-NO" sz="2800" dirty="0" err="1" smtClean="0"/>
              <a:t>treatment</a:t>
            </a:r>
            <a:r>
              <a:rPr lang="nb-NO" sz="2800" dirty="0" smtClean="0"/>
              <a:t>: a </a:t>
            </a:r>
            <a:r>
              <a:rPr lang="nb-NO" sz="2800" dirty="0" err="1" smtClean="0"/>
              <a:t>significant</a:t>
            </a:r>
            <a:r>
              <a:rPr lang="nb-NO" sz="2800" dirty="0" smtClean="0"/>
              <a:t> risk </a:t>
            </a:r>
            <a:r>
              <a:rPr lang="nb-NO" sz="2800" dirty="0" err="1" smtClean="0"/>
              <a:t>factor</a:t>
            </a:r>
            <a:r>
              <a:rPr lang="nb-NO" sz="2800" dirty="0" smtClean="0"/>
              <a:t> for </a:t>
            </a:r>
            <a:r>
              <a:rPr lang="nb-NO" sz="2800" dirty="0" err="1" smtClean="0"/>
              <a:t>the</a:t>
            </a:r>
            <a:r>
              <a:rPr lang="nb-NO" sz="2800" dirty="0" smtClean="0"/>
              <a:t> </a:t>
            </a:r>
            <a:r>
              <a:rPr lang="nb-NO" sz="2800" dirty="0" err="1" smtClean="0"/>
              <a:t>development</a:t>
            </a:r>
            <a:r>
              <a:rPr lang="nb-NO" sz="2800" dirty="0" smtClean="0"/>
              <a:t> </a:t>
            </a:r>
            <a:r>
              <a:rPr lang="nb-NO" sz="2800" dirty="0" err="1" smtClean="0"/>
              <a:t>of</a:t>
            </a:r>
            <a:r>
              <a:rPr lang="nb-NO" sz="2800" dirty="0" smtClean="0"/>
              <a:t> </a:t>
            </a:r>
            <a:r>
              <a:rPr lang="nb-NO" sz="2800" dirty="0" err="1" smtClean="0"/>
              <a:t>maxillary</a:t>
            </a:r>
            <a:r>
              <a:rPr lang="nb-NO" sz="2800" dirty="0" smtClean="0"/>
              <a:t> </a:t>
            </a:r>
            <a:r>
              <a:rPr lang="nb-NO" sz="2800" dirty="0" err="1" smtClean="0"/>
              <a:t>fungal</a:t>
            </a:r>
            <a:r>
              <a:rPr lang="nb-NO" sz="2800" dirty="0" smtClean="0"/>
              <a:t> ball.</a:t>
            </a:r>
            <a:r>
              <a:rPr lang="nb-NO" sz="1600" dirty="0" smtClean="0"/>
              <a:t/>
            </a:r>
            <a:br>
              <a:rPr lang="nb-NO" sz="1600" dirty="0" smtClean="0"/>
            </a:br>
            <a:r>
              <a:rPr lang="nb-NO" sz="1600" dirty="0" smtClean="0"/>
              <a:t>Park GY, Kim HY, Min JY, </a:t>
            </a:r>
            <a:r>
              <a:rPr lang="nb-NO" sz="1600" dirty="0" err="1" smtClean="0"/>
              <a:t>Dhong</a:t>
            </a:r>
            <a:r>
              <a:rPr lang="nb-NO" sz="1600" dirty="0" smtClean="0"/>
              <a:t> HJ, </a:t>
            </a:r>
            <a:r>
              <a:rPr lang="nb-NO" sz="1600" dirty="0" err="1" smtClean="0"/>
              <a:t>Chung</a:t>
            </a:r>
            <a:r>
              <a:rPr lang="nb-NO" sz="1600" dirty="0" smtClean="0"/>
              <a:t> SK.</a:t>
            </a:r>
            <a:br>
              <a:rPr lang="nb-NO" sz="1600" dirty="0" smtClean="0"/>
            </a:br>
            <a:r>
              <a:rPr lang="nb-NO" sz="1600" dirty="0" err="1" smtClean="0"/>
              <a:t>Clin</a:t>
            </a:r>
            <a:r>
              <a:rPr lang="nb-NO" sz="1600" dirty="0" smtClean="0"/>
              <a:t> </a:t>
            </a:r>
            <a:r>
              <a:rPr lang="nb-NO" sz="1600" dirty="0" err="1" smtClean="0"/>
              <a:t>Exp</a:t>
            </a:r>
            <a:r>
              <a:rPr lang="nb-NO" sz="1600" dirty="0" smtClean="0"/>
              <a:t> </a:t>
            </a:r>
            <a:r>
              <a:rPr lang="nb-NO" sz="1600" dirty="0" err="1" smtClean="0"/>
              <a:t>Otorhinolaryngol</a:t>
            </a:r>
            <a:r>
              <a:rPr lang="nb-NO" sz="1600" dirty="0" smtClean="0"/>
              <a:t>. 2010 Sep;3(3):136-40.</a:t>
            </a:r>
            <a:endParaRPr lang="nb-NO" sz="1600" dirty="0"/>
          </a:p>
        </p:txBody>
      </p:sp>
      <p:sp>
        <p:nvSpPr>
          <p:cNvPr id="4" name="Rectangle 3"/>
          <p:cNvSpPr/>
          <p:nvPr/>
        </p:nvSpPr>
        <p:spPr>
          <a:xfrm>
            <a:off x="1115616" y="3140968"/>
            <a:ext cx="6858000" cy="2677656"/>
          </a:xfrm>
          <a:prstGeom prst="rect">
            <a:avLst/>
          </a:prstGeom>
        </p:spPr>
        <p:txBody>
          <a:bodyPr wrap="square">
            <a:spAutoFit/>
          </a:bodyPr>
          <a:lstStyle/>
          <a:p>
            <a:r>
              <a:rPr lang="en-US" sz="2400" b="1" dirty="0" smtClean="0"/>
              <a:t>Objectives</a:t>
            </a:r>
            <a:r>
              <a:rPr lang="en-US" sz="2400" dirty="0" smtClean="0"/>
              <a:t>. The risk factors for maxillary fungal ball are largely unknown. The aim of this study was to determine whether endodontic treatment of maxillary teeth is a </a:t>
            </a:r>
            <a:r>
              <a:rPr lang="en-US" sz="2400" b="1" dirty="0" smtClean="0"/>
              <a:t>risk factor </a:t>
            </a:r>
            <a:r>
              <a:rPr lang="en-US" sz="2400" dirty="0" smtClean="0"/>
              <a:t>for fungal ball development in the maxillary sinus, and to identify other possible risk factors.</a:t>
            </a:r>
          </a:p>
          <a:p>
            <a:endParaRPr lang="en-US" sz="2400" dirty="0" smtClean="0"/>
          </a:p>
        </p:txBody>
      </p:sp>
      <p:pic>
        <p:nvPicPr>
          <p:cNvPr id="5" name="Picture 2" descr="http://t2.gstatic.com/images?q=tbn:ANd9GcQk6m6ipGyDu-xjGnG1-D_lRRdrr_3oSx25SXXTa1XFd3OTRpM&amp;t=1&amp;usg=__9YL7mR-Ub7_h0dFpAZNRkuC3R_o="/>
          <p:cNvPicPr>
            <a:picLocks noChangeAspect="1" noChangeArrowheads="1"/>
          </p:cNvPicPr>
          <p:nvPr/>
        </p:nvPicPr>
        <p:blipFill>
          <a:blip r:embed="rId2" cstate="print"/>
          <a:srcRect/>
          <a:stretch>
            <a:fillRect/>
          </a:stretch>
        </p:blipFill>
        <p:spPr bwMode="auto">
          <a:xfrm>
            <a:off x="323528" y="1484784"/>
            <a:ext cx="1606914" cy="115212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1600" b="1" dirty="0" err="1" smtClean="0"/>
              <a:t>Endodontic</a:t>
            </a:r>
            <a:r>
              <a:rPr lang="nb-NO" sz="1600" b="1" dirty="0" smtClean="0"/>
              <a:t> </a:t>
            </a:r>
            <a:r>
              <a:rPr lang="nb-NO" sz="1600" b="1" dirty="0" err="1" smtClean="0"/>
              <a:t>treatment</a:t>
            </a:r>
            <a:r>
              <a:rPr lang="nb-NO" sz="1600" b="1" dirty="0" smtClean="0"/>
              <a:t>: a </a:t>
            </a:r>
            <a:r>
              <a:rPr lang="nb-NO" sz="1600" b="1" dirty="0" err="1" smtClean="0"/>
              <a:t>significant</a:t>
            </a:r>
            <a:r>
              <a:rPr lang="nb-NO" sz="1600" b="1" dirty="0" smtClean="0"/>
              <a:t> risk </a:t>
            </a:r>
            <a:r>
              <a:rPr lang="nb-NO" sz="1600" b="1" dirty="0" err="1" smtClean="0"/>
              <a:t>factor</a:t>
            </a:r>
            <a:r>
              <a:rPr lang="nb-NO" sz="1600" dirty="0" smtClean="0"/>
              <a:t> for </a:t>
            </a:r>
            <a:r>
              <a:rPr lang="nb-NO" sz="1600" dirty="0" err="1" smtClean="0"/>
              <a:t>the</a:t>
            </a:r>
            <a:r>
              <a:rPr lang="nb-NO" sz="1600" dirty="0" smtClean="0"/>
              <a:t> </a:t>
            </a:r>
            <a:r>
              <a:rPr lang="nb-NO" sz="1600" dirty="0" err="1" smtClean="0"/>
              <a:t>development</a:t>
            </a:r>
            <a:r>
              <a:rPr lang="nb-NO" sz="1600" dirty="0" smtClean="0"/>
              <a:t> </a:t>
            </a:r>
            <a:r>
              <a:rPr lang="nb-NO" sz="1600" dirty="0" err="1" smtClean="0"/>
              <a:t>of</a:t>
            </a:r>
            <a:r>
              <a:rPr lang="nb-NO" sz="1600" dirty="0" smtClean="0"/>
              <a:t> </a:t>
            </a:r>
            <a:r>
              <a:rPr lang="nb-NO" sz="1600" dirty="0" err="1" smtClean="0"/>
              <a:t>maxillary</a:t>
            </a:r>
            <a:r>
              <a:rPr lang="nb-NO" sz="1600" dirty="0" smtClean="0"/>
              <a:t> </a:t>
            </a:r>
            <a:r>
              <a:rPr lang="nb-NO" sz="1600" dirty="0" err="1" smtClean="0"/>
              <a:t>fungal</a:t>
            </a:r>
            <a:r>
              <a:rPr lang="nb-NO" sz="1600" dirty="0" smtClean="0"/>
              <a:t> ball.</a:t>
            </a:r>
            <a:br>
              <a:rPr lang="nb-NO" sz="1600" dirty="0" smtClean="0"/>
            </a:br>
            <a:r>
              <a:rPr lang="nb-NO" sz="1600" dirty="0" smtClean="0"/>
              <a:t>Park GY, Kim HY, Min JY, </a:t>
            </a:r>
            <a:r>
              <a:rPr lang="nb-NO" sz="1600" dirty="0" err="1" smtClean="0"/>
              <a:t>Dhong</a:t>
            </a:r>
            <a:r>
              <a:rPr lang="nb-NO" sz="1600" dirty="0" smtClean="0"/>
              <a:t> HJ, </a:t>
            </a:r>
            <a:r>
              <a:rPr lang="nb-NO" sz="1600" dirty="0" err="1" smtClean="0"/>
              <a:t>Chung</a:t>
            </a:r>
            <a:r>
              <a:rPr lang="nb-NO" sz="1600" dirty="0" smtClean="0"/>
              <a:t> SK.</a:t>
            </a:r>
            <a:br>
              <a:rPr lang="nb-NO" sz="1600" dirty="0" smtClean="0"/>
            </a:br>
            <a:r>
              <a:rPr lang="nb-NO" sz="1600" dirty="0" err="1" smtClean="0"/>
              <a:t>Clin</a:t>
            </a:r>
            <a:r>
              <a:rPr lang="nb-NO" sz="1600" dirty="0" smtClean="0"/>
              <a:t> </a:t>
            </a:r>
            <a:r>
              <a:rPr lang="nb-NO" sz="1600" dirty="0" err="1" smtClean="0"/>
              <a:t>Exp</a:t>
            </a:r>
            <a:r>
              <a:rPr lang="nb-NO" sz="1600" dirty="0" smtClean="0"/>
              <a:t> </a:t>
            </a:r>
            <a:r>
              <a:rPr lang="nb-NO" sz="1600" dirty="0" err="1" smtClean="0"/>
              <a:t>Otorhinolaryngol</a:t>
            </a:r>
            <a:r>
              <a:rPr lang="nb-NO" sz="1600" dirty="0" smtClean="0"/>
              <a:t>. 2010 Sep;3(3):136-40.</a:t>
            </a:r>
            <a:endParaRPr lang="nb-NO" sz="1600" dirty="0"/>
          </a:p>
        </p:txBody>
      </p:sp>
      <p:sp>
        <p:nvSpPr>
          <p:cNvPr id="4" name="Rectangle 3"/>
          <p:cNvSpPr/>
          <p:nvPr/>
        </p:nvSpPr>
        <p:spPr>
          <a:xfrm>
            <a:off x="1115616" y="1700808"/>
            <a:ext cx="6858000" cy="3785652"/>
          </a:xfrm>
          <a:prstGeom prst="rect">
            <a:avLst/>
          </a:prstGeom>
        </p:spPr>
        <p:txBody>
          <a:bodyPr wrap="square">
            <a:spAutoFit/>
          </a:bodyPr>
          <a:lstStyle/>
          <a:p>
            <a:r>
              <a:rPr lang="en-US" sz="2400" b="1" dirty="0" smtClean="0"/>
              <a:t>Methods</a:t>
            </a:r>
            <a:r>
              <a:rPr lang="en-US" sz="2400" dirty="0" smtClean="0"/>
              <a:t>. </a:t>
            </a:r>
            <a:r>
              <a:rPr lang="en-US" sz="2400" b="1" dirty="0" smtClean="0"/>
              <a:t>One hundred and twelve case patients </a:t>
            </a:r>
            <a:r>
              <a:rPr lang="en-US" sz="2400" dirty="0" smtClean="0"/>
              <a:t>diagnosed with maxillary fungal ball (FB group) and </a:t>
            </a:r>
            <a:r>
              <a:rPr lang="en-US" sz="2400" b="1" dirty="0" smtClean="0"/>
              <a:t>age and gender matched control patients diagnosed with chronic </a:t>
            </a:r>
            <a:r>
              <a:rPr lang="en-US" sz="2400" b="1" dirty="0" err="1" smtClean="0"/>
              <a:t>paranasal</a:t>
            </a:r>
            <a:r>
              <a:rPr lang="en-US" sz="2400" b="1" dirty="0" smtClean="0"/>
              <a:t> </a:t>
            </a:r>
            <a:r>
              <a:rPr lang="en-US" sz="2400" b="1" dirty="0" err="1" smtClean="0"/>
              <a:t>rhinosinusitis</a:t>
            </a:r>
            <a:r>
              <a:rPr lang="en-US" sz="2400" b="1" dirty="0" smtClean="0"/>
              <a:t> </a:t>
            </a:r>
            <a:r>
              <a:rPr lang="en-US" sz="2400" dirty="0" smtClean="0"/>
              <a:t>(PNS group) were included to determine associations between previous endodontic treatment and maxillary fungal ball. In addition, we reviewed the dental extraction status of maxillary teeth and the underlying disease in both groups to analyze the other risk factors for maxillary fungal </a:t>
            </a:r>
            <a:r>
              <a:rPr lang="nb-NO" sz="2400" dirty="0" smtClean="0"/>
              <a:t>ball.</a:t>
            </a:r>
            <a:endParaRPr lang="nb-NO" sz="2400" dirty="0"/>
          </a:p>
        </p:txBody>
      </p:sp>
      <p:pic>
        <p:nvPicPr>
          <p:cNvPr id="5" name="Picture 2" descr="http://t2.gstatic.com/images?q=tbn:ANd9GcQk6m6ipGyDu-xjGnG1-D_lRRdrr_3oSx25SXXTa1XFd3OTRpM&amp;t=1&amp;usg=__9YL7mR-Ub7_h0dFpAZNRkuC3R_o="/>
          <p:cNvPicPr>
            <a:picLocks noChangeAspect="1" noChangeArrowheads="1"/>
          </p:cNvPicPr>
          <p:nvPr/>
        </p:nvPicPr>
        <p:blipFill>
          <a:blip r:embed="rId2" cstate="print"/>
          <a:srcRect/>
          <a:stretch>
            <a:fillRect/>
          </a:stretch>
        </p:blipFill>
        <p:spPr bwMode="auto">
          <a:xfrm>
            <a:off x="6300192" y="5229200"/>
            <a:ext cx="1707347" cy="12241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upload.wikimedia.org/wikipedia/commons/thumb/d/d9/Flag_of_Norway.svg/220px-Flag_of_Norway.svg.png">
            <a:hlinkClick r:id="rId2"/>
          </p:cNvPr>
          <p:cNvPicPr>
            <a:picLocks noChangeAspect="1" noChangeArrowheads="1"/>
          </p:cNvPicPr>
          <p:nvPr/>
        </p:nvPicPr>
        <p:blipFill>
          <a:blip r:embed="rId3" cstate="print"/>
          <a:srcRect/>
          <a:stretch>
            <a:fillRect/>
          </a:stretch>
        </p:blipFill>
        <p:spPr bwMode="auto">
          <a:xfrm>
            <a:off x="35495" y="44624"/>
            <a:ext cx="9009995" cy="6696744"/>
          </a:xfrm>
          <a:prstGeom prst="rect">
            <a:avLst/>
          </a:prstGeom>
          <a:noFill/>
        </p:spPr>
      </p:pic>
      <p:pic>
        <p:nvPicPr>
          <p:cNvPr id="1026" name="Picture 2" descr="G:\Dag\Dags bilder\Pictures from Dec 2003\2010-05-24\DSC_0377.jpg"/>
          <p:cNvPicPr>
            <a:picLocks noChangeAspect="1" noChangeArrowheads="1"/>
          </p:cNvPicPr>
          <p:nvPr/>
        </p:nvPicPr>
        <p:blipFill>
          <a:blip r:embed="rId4" cstate="print">
            <a:lum bright="29000" contrast="30000"/>
          </a:blip>
          <a:srcRect/>
          <a:stretch>
            <a:fillRect/>
          </a:stretch>
        </p:blipFill>
        <p:spPr bwMode="auto">
          <a:xfrm>
            <a:off x="827584" y="404664"/>
            <a:ext cx="1459583" cy="2477807"/>
          </a:xfrm>
          <a:prstGeom prst="rect">
            <a:avLst/>
          </a:prstGeom>
          <a:noFill/>
        </p:spPr>
      </p:pic>
      <p:pic>
        <p:nvPicPr>
          <p:cNvPr id="1027" name="Picture 3" descr="G:\Dag\Dags bilder\Pictures from Dec 2003\2010-05-24\DSC_0366.jpg"/>
          <p:cNvPicPr>
            <a:picLocks noChangeAspect="1" noChangeArrowheads="1"/>
          </p:cNvPicPr>
          <p:nvPr/>
        </p:nvPicPr>
        <p:blipFill>
          <a:blip r:embed="rId5" cstate="print"/>
          <a:srcRect/>
          <a:stretch>
            <a:fillRect/>
          </a:stretch>
        </p:blipFill>
        <p:spPr bwMode="auto">
          <a:xfrm>
            <a:off x="2755063" y="381000"/>
            <a:ext cx="1600913" cy="2511236"/>
          </a:xfrm>
          <a:prstGeom prst="rect">
            <a:avLst/>
          </a:prstGeom>
          <a:noFill/>
        </p:spPr>
      </p:pic>
      <p:pic>
        <p:nvPicPr>
          <p:cNvPr id="1028" name="Picture 4" descr="G:\Dag\Dags bilder\Pictures from Dec 2003\2010-05-24\DSC_0354.jpg"/>
          <p:cNvPicPr>
            <a:picLocks noChangeAspect="1" noChangeArrowheads="1"/>
          </p:cNvPicPr>
          <p:nvPr/>
        </p:nvPicPr>
        <p:blipFill>
          <a:blip r:embed="rId6" cstate="print"/>
          <a:srcRect/>
          <a:stretch>
            <a:fillRect/>
          </a:stretch>
        </p:blipFill>
        <p:spPr bwMode="auto">
          <a:xfrm>
            <a:off x="827584" y="2996952"/>
            <a:ext cx="3523095" cy="2345060"/>
          </a:xfrm>
          <a:prstGeom prst="rect">
            <a:avLst/>
          </a:prstGeom>
          <a:noFill/>
        </p:spPr>
      </p:pic>
      <p:pic>
        <p:nvPicPr>
          <p:cNvPr id="1029" name="Picture 5" descr="G:\Dag\Dags bilder\Pictures from Dec 2003\2010-05-24\DSC_0370.jpg"/>
          <p:cNvPicPr>
            <a:picLocks noChangeAspect="1" noChangeArrowheads="1"/>
          </p:cNvPicPr>
          <p:nvPr/>
        </p:nvPicPr>
        <p:blipFill>
          <a:blip r:embed="rId7" cstate="print"/>
          <a:srcRect l="14359" t="20817"/>
          <a:stretch>
            <a:fillRect/>
          </a:stretch>
        </p:blipFill>
        <p:spPr bwMode="auto">
          <a:xfrm>
            <a:off x="4487743" y="374832"/>
            <a:ext cx="2291452" cy="2543944"/>
          </a:xfrm>
          <a:prstGeom prst="rect">
            <a:avLst/>
          </a:prstGeom>
          <a:noFill/>
        </p:spPr>
      </p:pic>
      <p:pic>
        <p:nvPicPr>
          <p:cNvPr id="1030" name="Picture 6" descr="G:\Dag\Dags bilder\Pictures from Dec 2003\2010-05-24\DSC_0367.jpg"/>
          <p:cNvPicPr>
            <a:picLocks noChangeAspect="1" noChangeArrowheads="1"/>
          </p:cNvPicPr>
          <p:nvPr/>
        </p:nvPicPr>
        <p:blipFill>
          <a:blip r:embed="rId8" cstate="print"/>
          <a:srcRect/>
          <a:stretch>
            <a:fillRect/>
          </a:stretch>
        </p:blipFill>
        <p:spPr bwMode="auto">
          <a:xfrm>
            <a:off x="4716016" y="2996952"/>
            <a:ext cx="2527215" cy="2345571"/>
          </a:xfrm>
          <a:prstGeom prst="rect">
            <a:avLst/>
          </a:prstGeom>
          <a:noFill/>
        </p:spPr>
      </p:pic>
      <p:pic>
        <p:nvPicPr>
          <p:cNvPr id="1032" name="Picture 8" descr="http://0.tqn.com/d/gomexico/1/G/j/D/-/-/mex2010.jpg"/>
          <p:cNvPicPr>
            <a:picLocks noChangeAspect="1" noChangeArrowheads="1"/>
          </p:cNvPicPr>
          <p:nvPr/>
        </p:nvPicPr>
        <p:blipFill>
          <a:blip r:embed="rId9" cstate="print"/>
          <a:srcRect/>
          <a:stretch>
            <a:fillRect/>
          </a:stretch>
        </p:blipFill>
        <p:spPr bwMode="auto">
          <a:xfrm>
            <a:off x="323528" y="5517232"/>
            <a:ext cx="1524000" cy="1009650"/>
          </a:xfrm>
          <a:prstGeom prst="rect">
            <a:avLst/>
          </a:prstGeom>
          <a:noFill/>
        </p:spPr>
      </p:pic>
      <p:pic>
        <p:nvPicPr>
          <p:cNvPr id="1034" name="Picture 10" descr="http://www.2014moss.no/ImageArchive/Images/660/v01_A9A65A2124226EA38488557CCCD84DB6.JPG"/>
          <p:cNvPicPr>
            <a:picLocks noChangeAspect="1" noChangeArrowheads="1"/>
          </p:cNvPicPr>
          <p:nvPr/>
        </p:nvPicPr>
        <p:blipFill>
          <a:blip r:embed="rId10" cstate="print"/>
          <a:srcRect/>
          <a:stretch>
            <a:fillRect/>
          </a:stretch>
        </p:blipFill>
        <p:spPr bwMode="auto">
          <a:xfrm>
            <a:off x="2051720" y="5445224"/>
            <a:ext cx="5184576" cy="1329784"/>
          </a:xfrm>
          <a:prstGeom prst="rect">
            <a:avLst/>
          </a:prstGeom>
          <a:noFill/>
        </p:spPr>
      </p:pic>
      <p:sp>
        <p:nvSpPr>
          <p:cNvPr id="12" name="TextBox 11"/>
          <p:cNvSpPr txBox="1"/>
          <p:nvPr/>
        </p:nvSpPr>
        <p:spPr>
          <a:xfrm>
            <a:off x="7339054" y="5642664"/>
            <a:ext cx="1625434" cy="738664"/>
          </a:xfrm>
          <a:prstGeom prst="rect">
            <a:avLst/>
          </a:prstGeom>
          <a:solidFill>
            <a:schemeClr val="bg1">
              <a:alpha val="71000"/>
            </a:schemeClr>
          </a:solidFill>
          <a:ln w="34925">
            <a:solidFill>
              <a:srgbClr val="0070C0"/>
            </a:solidFill>
          </a:ln>
        </p:spPr>
        <p:txBody>
          <a:bodyPr wrap="square" rtlCol="0">
            <a:spAutoFit/>
          </a:bodyPr>
          <a:lstStyle/>
          <a:p>
            <a:pPr algn="ctr"/>
            <a:r>
              <a:rPr lang="nb-NO" sz="1400" dirty="0" err="1" smtClean="0"/>
              <a:t>Modern</a:t>
            </a:r>
            <a:r>
              <a:rPr lang="nb-NO" sz="1400" dirty="0" smtClean="0"/>
              <a:t> </a:t>
            </a:r>
            <a:r>
              <a:rPr lang="nb-NO" sz="1400" dirty="0" err="1" smtClean="0"/>
              <a:t>Norway</a:t>
            </a:r>
            <a:r>
              <a:rPr lang="nb-NO" sz="1400" dirty="0" smtClean="0"/>
              <a:t/>
            </a:r>
            <a:br>
              <a:rPr lang="nb-NO" sz="1400" dirty="0" smtClean="0"/>
            </a:br>
            <a:r>
              <a:rPr lang="nb-NO" sz="1400" dirty="0" smtClean="0"/>
              <a:t>200 </a:t>
            </a:r>
            <a:r>
              <a:rPr lang="nb-NO" sz="1400" dirty="0" err="1" smtClean="0"/>
              <a:t>years</a:t>
            </a:r>
            <a:r>
              <a:rPr lang="nb-NO" sz="1400" dirty="0" smtClean="0"/>
              <a:t> May 17</a:t>
            </a:r>
            <a:br>
              <a:rPr lang="nb-NO" sz="1400" dirty="0" smtClean="0"/>
            </a:br>
            <a:r>
              <a:rPr lang="nb-NO" sz="1400" dirty="0" smtClean="0"/>
              <a:t>2014</a:t>
            </a:r>
            <a:endParaRPr lang="nb-NO"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1600" dirty="0" err="1" smtClean="0"/>
              <a:t>Endodontic</a:t>
            </a:r>
            <a:r>
              <a:rPr lang="nb-NO" sz="1600" dirty="0" smtClean="0"/>
              <a:t> </a:t>
            </a:r>
            <a:r>
              <a:rPr lang="nb-NO" sz="1600" dirty="0" err="1" smtClean="0"/>
              <a:t>treatment</a:t>
            </a:r>
            <a:r>
              <a:rPr lang="nb-NO" sz="1600" dirty="0" smtClean="0"/>
              <a:t>: a </a:t>
            </a:r>
            <a:r>
              <a:rPr lang="nb-NO" sz="1600" dirty="0" err="1" smtClean="0"/>
              <a:t>significant</a:t>
            </a:r>
            <a:r>
              <a:rPr lang="nb-NO" sz="1600" dirty="0" smtClean="0"/>
              <a:t> risk </a:t>
            </a:r>
            <a:r>
              <a:rPr lang="nb-NO" sz="1600" dirty="0" err="1" smtClean="0"/>
              <a:t>factor</a:t>
            </a:r>
            <a:r>
              <a:rPr lang="nb-NO" sz="1600" dirty="0" smtClean="0"/>
              <a:t> for </a:t>
            </a:r>
            <a:r>
              <a:rPr lang="nb-NO" sz="1600" dirty="0" err="1" smtClean="0"/>
              <a:t>the</a:t>
            </a:r>
            <a:r>
              <a:rPr lang="nb-NO" sz="1600" dirty="0" smtClean="0"/>
              <a:t> </a:t>
            </a:r>
            <a:r>
              <a:rPr lang="nb-NO" sz="1600" dirty="0" err="1" smtClean="0"/>
              <a:t>development</a:t>
            </a:r>
            <a:r>
              <a:rPr lang="nb-NO" sz="1600" dirty="0" smtClean="0"/>
              <a:t> </a:t>
            </a:r>
            <a:r>
              <a:rPr lang="nb-NO" sz="1600" dirty="0" err="1" smtClean="0"/>
              <a:t>of</a:t>
            </a:r>
            <a:r>
              <a:rPr lang="nb-NO" sz="1600" dirty="0" smtClean="0"/>
              <a:t> </a:t>
            </a:r>
            <a:r>
              <a:rPr lang="nb-NO" sz="1600" dirty="0" err="1" smtClean="0"/>
              <a:t>maxillary</a:t>
            </a:r>
            <a:r>
              <a:rPr lang="nb-NO" sz="1600" dirty="0" smtClean="0"/>
              <a:t> </a:t>
            </a:r>
            <a:r>
              <a:rPr lang="nb-NO" sz="1600" dirty="0" err="1" smtClean="0"/>
              <a:t>fungal</a:t>
            </a:r>
            <a:r>
              <a:rPr lang="nb-NO" sz="1600" dirty="0" smtClean="0"/>
              <a:t> ball.</a:t>
            </a:r>
            <a:br>
              <a:rPr lang="nb-NO" sz="1600" dirty="0" smtClean="0"/>
            </a:br>
            <a:r>
              <a:rPr lang="nb-NO" sz="1600" dirty="0" smtClean="0"/>
              <a:t>Park GY, Kim HY, Min JY, </a:t>
            </a:r>
            <a:r>
              <a:rPr lang="nb-NO" sz="1600" dirty="0" err="1" smtClean="0"/>
              <a:t>Dhong</a:t>
            </a:r>
            <a:r>
              <a:rPr lang="nb-NO" sz="1600" dirty="0" smtClean="0"/>
              <a:t> HJ, </a:t>
            </a:r>
            <a:r>
              <a:rPr lang="nb-NO" sz="1600" dirty="0" err="1" smtClean="0"/>
              <a:t>Chung</a:t>
            </a:r>
            <a:r>
              <a:rPr lang="nb-NO" sz="1600" dirty="0" smtClean="0"/>
              <a:t> SK.</a:t>
            </a:r>
            <a:br>
              <a:rPr lang="nb-NO" sz="1600" dirty="0" smtClean="0"/>
            </a:br>
            <a:r>
              <a:rPr lang="nb-NO" sz="1600" dirty="0" err="1" smtClean="0"/>
              <a:t>Clin</a:t>
            </a:r>
            <a:r>
              <a:rPr lang="nb-NO" sz="1600" dirty="0" smtClean="0"/>
              <a:t> </a:t>
            </a:r>
            <a:r>
              <a:rPr lang="nb-NO" sz="1600" dirty="0" err="1" smtClean="0"/>
              <a:t>Exp</a:t>
            </a:r>
            <a:r>
              <a:rPr lang="nb-NO" sz="1600" dirty="0" smtClean="0"/>
              <a:t> </a:t>
            </a:r>
            <a:r>
              <a:rPr lang="nb-NO" sz="1600" dirty="0" err="1" smtClean="0"/>
              <a:t>Otorhinolaryngol</a:t>
            </a:r>
            <a:r>
              <a:rPr lang="nb-NO" sz="1600" dirty="0" smtClean="0"/>
              <a:t>. 2010 Sep;3(3):136-40.</a:t>
            </a:r>
            <a:endParaRPr lang="nb-NO" sz="1600" dirty="0"/>
          </a:p>
        </p:txBody>
      </p:sp>
      <p:sp>
        <p:nvSpPr>
          <p:cNvPr id="4" name="Rectangle 3"/>
          <p:cNvSpPr/>
          <p:nvPr/>
        </p:nvSpPr>
        <p:spPr>
          <a:xfrm>
            <a:off x="539552" y="1484784"/>
            <a:ext cx="6858000" cy="3785652"/>
          </a:xfrm>
          <a:prstGeom prst="rect">
            <a:avLst/>
          </a:prstGeom>
        </p:spPr>
        <p:txBody>
          <a:bodyPr wrap="square">
            <a:spAutoFit/>
          </a:bodyPr>
          <a:lstStyle/>
          <a:p>
            <a:r>
              <a:rPr lang="en-US" sz="2000" b="1" dirty="0" smtClean="0"/>
              <a:t>Results</a:t>
            </a:r>
            <a:r>
              <a:rPr lang="en-US" sz="2000" dirty="0" smtClean="0"/>
              <a:t>. There were 36.3% of patients in the FB group and 16.1% in the PNS group showed evidence of endodontic treatment on the maxillary teeth (</a:t>
            </a:r>
            <a:r>
              <a:rPr lang="en-US" sz="2000" i="1" dirty="0" smtClean="0"/>
              <a:t>P&lt;0.001). Even after correction for possible confounding factor - the frequency of dental </a:t>
            </a:r>
            <a:r>
              <a:rPr lang="en-US" sz="2000" dirty="0" smtClean="0"/>
              <a:t>extractions - the rate of endodontic treatment remained higher in the FB group. The mean number of </a:t>
            </a:r>
            <a:r>
              <a:rPr lang="en-US" sz="2000" dirty="0" err="1" smtClean="0"/>
              <a:t>endodontically</a:t>
            </a:r>
            <a:r>
              <a:rPr lang="en-US" sz="2000" dirty="0" smtClean="0"/>
              <a:t> treated maxillary teeth in the FB group and PNS group were 0.63 and 0.27, respectively (</a:t>
            </a:r>
            <a:r>
              <a:rPr lang="en-US" sz="2000" i="1" dirty="0" smtClean="0"/>
              <a:t>P=0.001). In addition, </a:t>
            </a:r>
            <a:r>
              <a:rPr lang="en-US" sz="2000" dirty="0" smtClean="0"/>
              <a:t>20.5% of the patients in the FB group and 13.4% in the PNS group has diabetes mellitus (</a:t>
            </a:r>
            <a:r>
              <a:rPr lang="en-US" sz="2000" i="1" dirty="0" smtClean="0"/>
              <a:t>P=0.154).</a:t>
            </a:r>
          </a:p>
          <a:p>
            <a:r>
              <a:rPr lang="en-US" sz="2000" b="1" dirty="0" smtClean="0"/>
              <a:t>Conclusion</a:t>
            </a:r>
            <a:r>
              <a:rPr lang="en-US" sz="2000" dirty="0" smtClean="0"/>
              <a:t>. </a:t>
            </a:r>
            <a:r>
              <a:rPr lang="en-US" sz="2000" b="1" dirty="0" smtClean="0"/>
              <a:t>Endodontic treatment on maxillary teeth was a significant risk factor for the development of fungal balls in </a:t>
            </a:r>
            <a:r>
              <a:rPr lang="nb-NO" sz="2000" b="1" dirty="0" err="1" smtClean="0"/>
              <a:t>the</a:t>
            </a:r>
            <a:r>
              <a:rPr lang="nb-NO" sz="2000" b="1" dirty="0" smtClean="0"/>
              <a:t> </a:t>
            </a:r>
            <a:r>
              <a:rPr lang="nb-NO" sz="2000" b="1" dirty="0" err="1" smtClean="0"/>
              <a:t>maxillary</a:t>
            </a:r>
            <a:r>
              <a:rPr lang="nb-NO" sz="2000" b="1" dirty="0" smtClean="0"/>
              <a:t> sinus.</a:t>
            </a:r>
            <a:endParaRPr lang="nb-NO" sz="2000" b="1" dirty="0"/>
          </a:p>
        </p:txBody>
      </p:sp>
      <p:pic>
        <p:nvPicPr>
          <p:cNvPr id="5" name="Picture 2" descr="http://t2.gstatic.com/images?q=tbn:ANd9GcQk6m6ipGyDu-xjGnG1-D_lRRdrr_3oSx25SXXTa1XFd3OTRpM&amp;t=1&amp;usg=__9YL7mR-Ub7_h0dFpAZNRkuC3R_o="/>
          <p:cNvPicPr>
            <a:picLocks noChangeAspect="1" noChangeArrowheads="1"/>
          </p:cNvPicPr>
          <p:nvPr/>
        </p:nvPicPr>
        <p:blipFill>
          <a:blip r:embed="rId2" cstate="print"/>
          <a:srcRect/>
          <a:stretch>
            <a:fillRect/>
          </a:stretch>
        </p:blipFill>
        <p:spPr bwMode="auto">
          <a:xfrm>
            <a:off x="6300192" y="4869160"/>
            <a:ext cx="2410372" cy="172819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nb-NO" dirty="0" err="1" smtClean="0"/>
              <a:t>What</a:t>
            </a:r>
            <a:r>
              <a:rPr lang="nb-NO" dirty="0" smtClean="0"/>
              <a:t> is a case series?</a:t>
            </a:r>
          </a:p>
        </p:txBody>
      </p:sp>
      <p:sp>
        <p:nvSpPr>
          <p:cNvPr id="64515" name="Content Placeholder 2"/>
          <p:cNvSpPr>
            <a:spLocks noGrp="1"/>
          </p:cNvSpPr>
          <p:nvPr>
            <p:ph idx="1"/>
          </p:nvPr>
        </p:nvSpPr>
        <p:spPr/>
        <p:txBody>
          <a:bodyPr/>
          <a:lstStyle/>
          <a:p>
            <a:pPr eaLnBrk="1" hangingPunct="1"/>
            <a:r>
              <a:rPr lang="nb-NO" sz="2800" dirty="0" smtClean="0"/>
              <a:t>A  (</a:t>
            </a:r>
            <a:r>
              <a:rPr lang="nb-NO" sz="2800" dirty="0" err="1" smtClean="0"/>
              <a:t>prospective</a:t>
            </a:r>
            <a:r>
              <a:rPr lang="nb-NO" sz="2800" dirty="0" smtClean="0"/>
              <a:t>) </a:t>
            </a:r>
            <a:r>
              <a:rPr lang="nb-NO" sz="2800" dirty="0" err="1" smtClean="0"/>
              <a:t>study</a:t>
            </a:r>
            <a:r>
              <a:rPr lang="nb-NO" sz="2800" dirty="0" smtClean="0"/>
              <a:t> </a:t>
            </a:r>
            <a:r>
              <a:rPr lang="nb-NO" sz="2800" dirty="0" err="1" smtClean="0"/>
              <a:t>of</a:t>
            </a:r>
            <a:r>
              <a:rPr lang="nb-NO" sz="2800" dirty="0" smtClean="0"/>
              <a:t> </a:t>
            </a:r>
            <a:r>
              <a:rPr lang="nb-NO" sz="2800" dirty="0" err="1" smtClean="0"/>
              <a:t>results</a:t>
            </a:r>
            <a:r>
              <a:rPr lang="nb-NO" sz="2800" dirty="0" smtClean="0"/>
              <a:t> in </a:t>
            </a:r>
            <a:r>
              <a:rPr lang="nb-NO" sz="2800" dirty="0" err="1" smtClean="0"/>
              <a:t>one</a:t>
            </a:r>
            <a:r>
              <a:rPr lang="nb-NO" sz="2800" dirty="0" smtClean="0"/>
              <a:t> </a:t>
            </a:r>
            <a:r>
              <a:rPr lang="nb-NO" sz="2800" dirty="0" err="1" smtClean="0"/>
              <a:t>cohort</a:t>
            </a:r>
            <a:r>
              <a:rPr lang="nb-NO" sz="2800" dirty="0" smtClean="0"/>
              <a:t> </a:t>
            </a:r>
            <a:r>
              <a:rPr lang="nb-NO" sz="2800" dirty="0" err="1" smtClean="0"/>
              <a:t>with</a:t>
            </a:r>
            <a:r>
              <a:rPr lang="nb-NO" sz="2800" dirty="0" smtClean="0"/>
              <a:t> </a:t>
            </a:r>
            <a:r>
              <a:rPr lang="nb-NO" sz="2800" dirty="0" err="1" smtClean="0"/>
              <a:t>one</a:t>
            </a:r>
            <a:r>
              <a:rPr lang="nb-NO" sz="2800" dirty="0" smtClean="0"/>
              <a:t> </a:t>
            </a:r>
            <a:r>
              <a:rPr lang="nb-NO" sz="2800" dirty="0" err="1" smtClean="0"/>
              <a:t>special</a:t>
            </a:r>
            <a:r>
              <a:rPr lang="nb-NO" sz="2800" dirty="0" smtClean="0"/>
              <a:t> </a:t>
            </a:r>
            <a:r>
              <a:rPr lang="nb-NO" sz="2800" dirty="0" err="1" smtClean="0"/>
              <a:t>treatment</a:t>
            </a:r>
            <a:r>
              <a:rPr lang="nb-NO" sz="2800" dirty="0" smtClean="0"/>
              <a:t> or material</a:t>
            </a:r>
          </a:p>
          <a:p>
            <a:pPr eaLnBrk="1" hangingPunct="1"/>
            <a:r>
              <a:rPr lang="nb-NO" sz="2800" dirty="0" smtClean="0"/>
              <a:t>The </a:t>
            </a:r>
            <a:r>
              <a:rPr lang="nb-NO" sz="2800" dirty="0" err="1" smtClean="0"/>
              <a:t>outcome</a:t>
            </a:r>
            <a:r>
              <a:rPr lang="nb-NO" sz="2800" dirty="0" smtClean="0"/>
              <a:t> </a:t>
            </a:r>
            <a:r>
              <a:rPr lang="nb-NO" sz="2800" dirty="0" err="1" smtClean="0"/>
              <a:t>should</a:t>
            </a:r>
            <a:r>
              <a:rPr lang="nb-NO" sz="2800" dirty="0" smtClean="0"/>
              <a:t> be </a:t>
            </a:r>
            <a:r>
              <a:rPr lang="nb-NO" sz="2800" dirty="0" err="1" smtClean="0"/>
              <a:t>registered</a:t>
            </a:r>
            <a:r>
              <a:rPr lang="nb-NO" sz="2800" dirty="0" smtClean="0"/>
              <a:t> in </a:t>
            </a:r>
            <a:r>
              <a:rPr lang="nb-NO" sz="2800" dirty="0" err="1" smtClean="0"/>
              <a:t>such</a:t>
            </a:r>
            <a:r>
              <a:rPr lang="nb-NO" sz="2800" dirty="0" smtClean="0"/>
              <a:t> as </a:t>
            </a:r>
            <a:r>
              <a:rPr lang="nb-NO" sz="2800" dirty="0" err="1" smtClean="0"/>
              <a:t>way</a:t>
            </a:r>
            <a:r>
              <a:rPr lang="nb-NO" sz="2800" dirty="0" smtClean="0"/>
              <a:t> as to </a:t>
            </a:r>
            <a:r>
              <a:rPr lang="nb-NO" sz="2800" dirty="0" err="1" smtClean="0"/>
              <a:t>give</a:t>
            </a:r>
            <a:r>
              <a:rPr lang="nb-NO" sz="2800" dirty="0" smtClean="0"/>
              <a:t> </a:t>
            </a:r>
            <a:r>
              <a:rPr lang="nb-NO" sz="2800" dirty="0" err="1" smtClean="0"/>
              <a:t>meaningful</a:t>
            </a:r>
            <a:r>
              <a:rPr lang="nb-NO" sz="2800" dirty="0" smtClean="0"/>
              <a:t> </a:t>
            </a:r>
            <a:r>
              <a:rPr lang="nb-NO" sz="2800" dirty="0" err="1" smtClean="0"/>
              <a:t>comparison</a:t>
            </a:r>
            <a:r>
              <a:rPr lang="nb-NO" sz="2800" dirty="0" smtClean="0"/>
              <a:t> </a:t>
            </a:r>
            <a:r>
              <a:rPr lang="nb-NO" sz="2800" dirty="0" err="1" smtClean="0"/>
              <a:t>with</a:t>
            </a:r>
            <a:r>
              <a:rPr lang="nb-NO" sz="2800" dirty="0" smtClean="0"/>
              <a:t> </a:t>
            </a:r>
            <a:r>
              <a:rPr lang="nb-NO" sz="2800" dirty="0" err="1" smtClean="0"/>
              <a:t>similarly</a:t>
            </a:r>
            <a:r>
              <a:rPr lang="nb-NO" sz="2800" dirty="0" smtClean="0"/>
              <a:t> </a:t>
            </a:r>
            <a:r>
              <a:rPr lang="nb-NO" sz="2800" dirty="0" err="1" smtClean="0"/>
              <a:t>collected</a:t>
            </a:r>
            <a:r>
              <a:rPr lang="nb-NO" sz="2800" dirty="0" smtClean="0"/>
              <a:t>, </a:t>
            </a:r>
            <a:r>
              <a:rPr lang="nb-NO" sz="2800" dirty="0" err="1" smtClean="0"/>
              <a:t>historical</a:t>
            </a:r>
            <a:r>
              <a:rPr lang="nb-NO" sz="2800" dirty="0" smtClean="0"/>
              <a:t> data. </a:t>
            </a:r>
          </a:p>
          <a:p>
            <a:pPr lvl="1"/>
            <a:r>
              <a:rPr lang="nb-NO" sz="2400" dirty="0" err="1" smtClean="0"/>
              <a:t>Cf</a:t>
            </a:r>
            <a:r>
              <a:rPr lang="nb-NO" sz="2400" dirty="0" smtClean="0"/>
              <a:t> </a:t>
            </a:r>
            <a:r>
              <a:rPr lang="nb-NO" sz="2400" dirty="0" err="1" smtClean="0"/>
              <a:t>the</a:t>
            </a:r>
            <a:r>
              <a:rPr lang="nb-NO" sz="2400" dirty="0" smtClean="0"/>
              <a:t> </a:t>
            </a:r>
            <a:r>
              <a:rPr lang="nb-NO" sz="2400" dirty="0" err="1" smtClean="0"/>
              <a:t>need</a:t>
            </a:r>
            <a:r>
              <a:rPr lang="nb-NO" sz="2400" dirty="0" smtClean="0"/>
              <a:t> for ”</a:t>
            </a:r>
            <a:r>
              <a:rPr lang="nb-NO" sz="2400" dirty="0" err="1" smtClean="0"/>
              <a:t>with</a:t>
            </a:r>
            <a:r>
              <a:rPr lang="nb-NO" sz="2400" dirty="0" smtClean="0"/>
              <a:t> </a:t>
            </a:r>
            <a:r>
              <a:rPr lang="nb-NO" sz="2400" dirty="0" err="1" smtClean="0"/>
              <a:t>homogeneity</a:t>
            </a:r>
            <a:r>
              <a:rPr lang="nb-NO" sz="2400" dirty="0" smtClean="0"/>
              <a:t>” in </a:t>
            </a:r>
            <a:r>
              <a:rPr lang="nb-NO" sz="2400" dirty="0" err="1" smtClean="0"/>
              <a:t>systematic</a:t>
            </a:r>
            <a:r>
              <a:rPr lang="nb-NO" sz="2400" dirty="0" smtClean="0"/>
              <a:t> </a:t>
            </a:r>
            <a:r>
              <a:rPr lang="nb-NO" sz="2400" dirty="0" err="1" smtClean="0"/>
              <a:t>reviews</a:t>
            </a:r>
            <a:endParaRPr lang="nb-NO" sz="2400" dirty="0" smtClean="0"/>
          </a:p>
        </p:txBody>
      </p:sp>
      <p:sp>
        <p:nvSpPr>
          <p:cNvPr id="4" name="Slide Number Placeholder 3"/>
          <p:cNvSpPr>
            <a:spLocks noGrp="1"/>
          </p:cNvSpPr>
          <p:nvPr>
            <p:ph type="sldNum" sz="quarter" idx="12"/>
          </p:nvPr>
        </p:nvSpPr>
        <p:spPr/>
        <p:txBody>
          <a:bodyPr/>
          <a:lstStyle/>
          <a:p>
            <a:pPr>
              <a:defRPr/>
            </a:pPr>
            <a:fld id="{7921C9D6-D330-4523-810B-C095DBFE9C84}" type="slidenum">
              <a:rPr lang="nb-NO" smtClean="0"/>
              <a:pPr>
                <a:defRPr/>
              </a:pPr>
              <a:t>21</a:t>
            </a:fld>
            <a:endParaRPr lang="nb-N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nb-NO" dirty="0" err="1" smtClean="0"/>
              <a:t>What</a:t>
            </a:r>
            <a:r>
              <a:rPr lang="nb-NO" dirty="0" smtClean="0"/>
              <a:t> is a case series?</a:t>
            </a:r>
          </a:p>
        </p:txBody>
      </p:sp>
      <p:sp>
        <p:nvSpPr>
          <p:cNvPr id="65539" name="Content Placeholder 2"/>
          <p:cNvSpPr>
            <a:spLocks noGrp="1"/>
          </p:cNvSpPr>
          <p:nvPr>
            <p:ph idx="1"/>
          </p:nvPr>
        </p:nvSpPr>
        <p:spPr>
          <a:xfrm>
            <a:off x="457200" y="1600200"/>
            <a:ext cx="8229600" cy="4709120"/>
          </a:xfrm>
        </p:spPr>
        <p:txBody>
          <a:bodyPr>
            <a:normAutofit/>
          </a:bodyPr>
          <a:lstStyle/>
          <a:p>
            <a:r>
              <a:rPr lang="nb-NO" sz="2800" dirty="0" smtClean="0"/>
              <a:t>A  (</a:t>
            </a:r>
            <a:r>
              <a:rPr lang="nb-NO" sz="2800" dirty="0" err="1" smtClean="0"/>
              <a:t>prospective</a:t>
            </a:r>
            <a:r>
              <a:rPr lang="nb-NO" sz="2800" dirty="0" smtClean="0"/>
              <a:t>) </a:t>
            </a:r>
            <a:r>
              <a:rPr lang="nb-NO" sz="2800" dirty="0" err="1" smtClean="0"/>
              <a:t>study</a:t>
            </a:r>
            <a:r>
              <a:rPr lang="nb-NO" sz="2800" dirty="0" smtClean="0"/>
              <a:t> </a:t>
            </a:r>
            <a:r>
              <a:rPr lang="nb-NO" sz="2800" dirty="0" err="1" smtClean="0"/>
              <a:t>of</a:t>
            </a:r>
            <a:r>
              <a:rPr lang="nb-NO" sz="2800" dirty="0" smtClean="0"/>
              <a:t> </a:t>
            </a:r>
            <a:r>
              <a:rPr lang="nb-NO" sz="2800" dirty="0" err="1" smtClean="0"/>
              <a:t>results</a:t>
            </a:r>
            <a:r>
              <a:rPr lang="nb-NO" sz="2800" dirty="0" smtClean="0"/>
              <a:t> in </a:t>
            </a:r>
            <a:r>
              <a:rPr lang="nb-NO" sz="2800" dirty="0" err="1" smtClean="0"/>
              <a:t>one</a:t>
            </a:r>
            <a:r>
              <a:rPr lang="nb-NO" sz="2800" dirty="0" smtClean="0"/>
              <a:t> </a:t>
            </a:r>
            <a:r>
              <a:rPr lang="nb-NO" sz="2800" dirty="0" err="1" smtClean="0"/>
              <a:t>cohort</a:t>
            </a:r>
            <a:r>
              <a:rPr lang="nb-NO" sz="2800" dirty="0" smtClean="0"/>
              <a:t> </a:t>
            </a:r>
            <a:r>
              <a:rPr lang="nb-NO" sz="2800" dirty="0" err="1" smtClean="0"/>
              <a:t>with</a:t>
            </a:r>
            <a:r>
              <a:rPr lang="nb-NO" sz="2800" dirty="0" smtClean="0"/>
              <a:t> </a:t>
            </a:r>
            <a:r>
              <a:rPr lang="nb-NO" sz="2800" dirty="0" err="1" smtClean="0"/>
              <a:t>one</a:t>
            </a:r>
            <a:r>
              <a:rPr lang="nb-NO" sz="2800" dirty="0" smtClean="0"/>
              <a:t> </a:t>
            </a:r>
            <a:r>
              <a:rPr lang="nb-NO" sz="2800" dirty="0" err="1" smtClean="0"/>
              <a:t>special</a:t>
            </a:r>
            <a:r>
              <a:rPr lang="nb-NO" sz="2800" dirty="0" smtClean="0"/>
              <a:t> </a:t>
            </a:r>
            <a:r>
              <a:rPr lang="nb-NO" sz="2800" dirty="0" err="1" smtClean="0"/>
              <a:t>treatment</a:t>
            </a:r>
            <a:r>
              <a:rPr lang="nb-NO" sz="2800" dirty="0" smtClean="0"/>
              <a:t> or material</a:t>
            </a:r>
          </a:p>
          <a:p>
            <a:r>
              <a:rPr lang="nb-NO" sz="2800" dirty="0" smtClean="0"/>
              <a:t>The </a:t>
            </a:r>
            <a:r>
              <a:rPr lang="nb-NO" sz="2800" dirty="0" err="1" smtClean="0"/>
              <a:t>outcome</a:t>
            </a:r>
            <a:r>
              <a:rPr lang="nb-NO" sz="2800" dirty="0" smtClean="0"/>
              <a:t> </a:t>
            </a:r>
            <a:r>
              <a:rPr lang="nb-NO" sz="2800" dirty="0" err="1" smtClean="0"/>
              <a:t>should</a:t>
            </a:r>
            <a:r>
              <a:rPr lang="nb-NO" sz="2800" dirty="0" smtClean="0"/>
              <a:t> be </a:t>
            </a:r>
            <a:r>
              <a:rPr lang="nb-NO" sz="2800" dirty="0" err="1" smtClean="0"/>
              <a:t>registered</a:t>
            </a:r>
            <a:r>
              <a:rPr lang="nb-NO" sz="2800" dirty="0" smtClean="0"/>
              <a:t> in </a:t>
            </a:r>
            <a:r>
              <a:rPr lang="nb-NO" sz="2800" dirty="0" err="1" smtClean="0"/>
              <a:t>such</a:t>
            </a:r>
            <a:r>
              <a:rPr lang="nb-NO" sz="2800" dirty="0" smtClean="0"/>
              <a:t> as </a:t>
            </a:r>
            <a:r>
              <a:rPr lang="nb-NO" sz="2800" dirty="0" err="1" smtClean="0"/>
              <a:t>way</a:t>
            </a:r>
            <a:r>
              <a:rPr lang="nb-NO" sz="2800" dirty="0" smtClean="0"/>
              <a:t> as to </a:t>
            </a:r>
            <a:r>
              <a:rPr lang="nb-NO" sz="2800" dirty="0" err="1" smtClean="0"/>
              <a:t>give</a:t>
            </a:r>
            <a:r>
              <a:rPr lang="nb-NO" sz="2800" dirty="0" smtClean="0"/>
              <a:t> </a:t>
            </a:r>
            <a:r>
              <a:rPr lang="nb-NO" sz="2800" dirty="0" err="1" smtClean="0"/>
              <a:t>meaningful</a:t>
            </a:r>
            <a:r>
              <a:rPr lang="nb-NO" sz="2800" dirty="0" smtClean="0"/>
              <a:t> </a:t>
            </a:r>
            <a:r>
              <a:rPr lang="nb-NO" sz="2800" dirty="0" err="1" smtClean="0"/>
              <a:t>comparison</a:t>
            </a:r>
            <a:r>
              <a:rPr lang="nb-NO" sz="2800" dirty="0" smtClean="0"/>
              <a:t> </a:t>
            </a:r>
            <a:r>
              <a:rPr lang="nb-NO" sz="2800" dirty="0" err="1" smtClean="0"/>
              <a:t>with</a:t>
            </a:r>
            <a:r>
              <a:rPr lang="nb-NO" sz="2800" dirty="0" smtClean="0"/>
              <a:t> </a:t>
            </a:r>
            <a:r>
              <a:rPr lang="nb-NO" sz="2800" dirty="0" err="1" smtClean="0"/>
              <a:t>similarly</a:t>
            </a:r>
            <a:r>
              <a:rPr lang="nb-NO" sz="2800" dirty="0" smtClean="0"/>
              <a:t> </a:t>
            </a:r>
            <a:r>
              <a:rPr lang="nb-NO" sz="2800" dirty="0" err="1" smtClean="0"/>
              <a:t>collected</a:t>
            </a:r>
            <a:r>
              <a:rPr lang="nb-NO" sz="2800" dirty="0" smtClean="0"/>
              <a:t>, </a:t>
            </a:r>
            <a:r>
              <a:rPr lang="nb-NO" sz="2800" dirty="0" err="1" smtClean="0"/>
              <a:t>historical</a:t>
            </a:r>
            <a:r>
              <a:rPr lang="nb-NO" sz="2800" dirty="0" smtClean="0"/>
              <a:t> data. </a:t>
            </a:r>
          </a:p>
          <a:p>
            <a:pPr eaLnBrk="1" hangingPunct="1"/>
            <a:r>
              <a:rPr lang="nb-NO" sz="2800" dirty="0" err="1" smtClean="0"/>
              <a:t>Way</a:t>
            </a:r>
            <a:r>
              <a:rPr lang="nb-NO" sz="2800" dirty="0" smtClean="0"/>
              <a:t> </a:t>
            </a:r>
            <a:r>
              <a:rPr lang="nb-NO" sz="2800" dirty="0" err="1" smtClean="0"/>
              <a:t>down</a:t>
            </a:r>
            <a:r>
              <a:rPr lang="nb-NO" sz="2800" dirty="0" smtClean="0"/>
              <a:t> </a:t>
            </a:r>
            <a:r>
              <a:rPr lang="nb-NO" sz="2800" dirty="0" err="1" smtClean="0"/>
              <a:t>on</a:t>
            </a:r>
            <a:r>
              <a:rPr lang="nb-NO" sz="2800" dirty="0" smtClean="0"/>
              <a:t> </a:t>
            </a:r>
            <a:r>
              <a:rPr lang="nb-NO" sz="2800" dirty="0" err="1" smtClean="0"/>
              <a:t>the</a:t>
            </a:r>
            <a:r>
              <a:rPr lang="nb-NO" sz="2800" dirty="0" smtClean="0"/>
              <a:t> </a:t>
            </a:r>
            <a:r>
              <a:rPr lang="nb-NO" sz="2800" dirty="0" err="1" smtClean="0"/>
              <a:t>evidence</a:t>
            </a:r>
            <a:r>
              <a:rPr lang="nb-NO" sz="2800" dirty="0" smtClean="0"/>
              <a:t> ladder</a:t>
            </a:r>
          </a:p>
          <a:p>
            <a:pPr eaLnBrk="1" hangingPunct="1"/>
            <a:r>
              <a:rPr lang="nb-NO" sz="2800" dirty="0" smtClean="0"/>
              <a:t>In </a:t>
            </a:r>
            <a:r>
              <a:rPr lang="nb-NO" sz="2800" dirty="0" err="1" smtClean="0"/>
              <a:t>endodontics</a:t>
            </a:r>
            <a:r>
              <a:rPr lang="nb-NO" sz="2800" dirty="0" smtClean="0"/>
              <a:t>, </a:t>
            </a:r>
            <a:r>
              <a:rPr lang="nb-NO" sz="2800" dirty="0" err="1" smtClean="0"/>
              <a:t>one</a:t>
            </a:r>
            <a:r>
              <a:rPr lang="nb-NO" sz="2800" dirty="0" smtClean="0"/>
              <a:t> </a:t>
            </a:r>
            <a:r>
              <a:rPr lang="nb-NO" sz="2800" dirty="0" err="1" smtClean="0"/>
              <a:t>reason</a:t>
            </a:r>
            <a:r>
              <a:rPr lang="nb-NO" sz="2800" dirty="0" smtClean="0"/>
              <a:t> for </a:t>
            </a:r>
            <a:r>
              <a:rPr lang="nb-NO" sz="2800" dirty="0" err="1" smtClean="0"/>
              <a:t>the</a:t>
            </a:r>
            <a:r>
              <a:rPr lang="nb-NO" sz="2800" dirty="0" smtClean="0"/>
              <a:t> </a:t>
            </a:r>
            <a:r>
              <a:rPr lang="nb-NO" sz="2800" dirty="0" err="1" smtClean="0"/>
              <a:t>low</a:t>
            </a:r>
            <a:r>
              <a:rPr lang="nb-NO" sz="2800" dirty="0" smtClean="0"/>
              <a:t> </a:t>
            </a:r>
            <a:r>
              <a:rPr lang="nb-NO" sz="2800" dirty="0" err="1" smtClean="0"/>
              <a:t>level</a:t>
            </a:r>
            <a:r>
              <a:rPr lang="nb-NO" sz="2800" dirty="0" smtClean="0"/>
              <a:t> </a:t>
            </a:r>
            <a:r>
              <a:rPr lang="nb-NO" sz="2800" dirty="0" err="1" smtClean="0"/>
              <a:t>of</a:t>
            </a:r>
            <a:r>
              <a:rPr lang="nb-NO" sz="2800" dirty="0" smtClean="0"/>
              <a:t> </a:t>
            </a:r>
            <a:r>
              <a:rPr lang="nb-NO" sz="2800" dirty="0" err="1" smtClean="0"/>
              <a:t>evidence</a:t>
            </a:r>
            <a:r>
              <a:rPr lang="nb-NO" sz="2800" dirty="0" smtClean="0"/>
              <a:t> is </a:t>
            </a:r>
            <a:r>
              <a:rPr lang="nb-NO" sz="2800" dirty="0" err="1" smtClean="0"/>
              <a:t>that</a:t>
            </a:r>
            <a:r>
              <a:rPr lang="nb-NO" sz="2800" dirty="0" smtClean="0"/>
              <a:t> ”</a:t>
            </a:r>
            <a:r>
              <a:rPr lang="nb-NO" sz="2800" dirty="0" err="1" smtClean="0"/>
              <a:t>success</a:t>
            </a:r>
            <a:r>
              <a:rPr lang="nb-NO" sz="2800" dirty="0" smtClean="0"/>
              <a:t> rates” </a:t>
            </a:r>
            <a:r>
              <a:rPr lang="nb-NO" sz="2800" dirty="0" err="1" smtClean="0"/>
              <a:t>are</a:t>
            </a:r>
            <a:r>
              <a:rPr lang="nb-NO" sz="2800" dirty="0" smtClean="0"/>
              <a:t> </a:t>
            </a:r>
            <a:r>
              <a:rPr lang="nb-NO" sz="2800" dirty="0" err="1" smtClean="0"/>
              <a:t>frequently</a:t>
            </a:r>
            <a:r>
              <a:rPr lang="nb-NO" sz="2800" dirty="0" smtClean="0"/>
              <a:t> </a:t>
            </a:r>
            <a:r>
              <a:rPr lang="nb-NO" sz="2800" dirty="0" err="1" smtClean="0"/>
              <a:t>quite</a:t>
            </a:r>
            <a:r>
              <a:rPr lang="nb-NO" sz="2800" dirty="0" smtClean="0"/>
              <a:t> </a:t>
            </a:r>
            <a:r>
              <a:rPr lang="nb-NO" sz="2800" dirty="0" err="1" smtClean="0"/>
              <a:t>high</a:t>
            </a:r>
            <a:r>
              <a:rPr lang="nb-NO" sz="2800" dirty="0" smtClean="0"/>
              <a:t>, making studies </a:t>
            </a:r>
            <a:r>
              <a:rPr lang="nb-NO" sz="2800" dirty="0" err="1" smtClean="0"/>
              <a:t>on</a:t>
            </a:r>
            <a:r>
              <a:rPr lang="nb-NO" sz="2800" dirty="0" smtClean="0"/>
              <a:t> </a:t>
            </a:r>
            <a:r>
              <a:rPr lang="nb-NO" sz="2800" dirty="0" err="1" smtClean="0"/>
              <a:t>difference</a:t>
            </a:r>
            <a:r>
              <a:rPr lang="nb-NO" sz="2800" dirty="0" smtClean="0"/>
              <a:t> in </a:t>
            </a:r>
            <a:r>
              <a:rPr lang="nb-NO" sz="2800" dirty="0" err="1" smtClean="0"/>
              <a:t>outcome</a:t>
            </a:r>
            <a:r>
              <a:rPr lang="nb-NO" sz="2800" dirty="0" smtClean="0"/>
              <a:t> </a:t>
            </a:r>
            <a:r>
              <a:rPr lang="nb-NO" sz="2800" dirty="0" err="1" smtClean="0"/>
              <a:t>difficult</a:t>
            </a:r>
            <a:r>
              <a:rPr lang="nb-NO" sz="2800" dirty="0" smtClean="0"/>
              <a:t> to </a:t>
            </a:r>
            <a:r>
              <a:rPr lang="nb-NO" sz="2800" dirty="0" err="1" smtClean="0"/>
              <a:t>document</a:t>
            </a:r>
            <a:r>
              <a:rPr lang="nb-NO" sz="2800" dirty="0" smtClean="0"/>
              <a:t> </a:t>
            </a:r>
            <a:r>
              <a:rPr lang="nb-NO" sz="2800" dirty="0" err="1" smtClean="0"/>
              <a:t>except</a:t>
            </a:r>
            <a:r>
              <a:rPr lang="nb-NO" sz="2800" dirty="0" smtClean="0"/>
              <a:t> in </a:t>
            </a:r>
            <a:r>
              <a:rPr lang="nb-NO" sz="2800" dirty="0" err="1" smtClean="0"/>
              <a:t>large-scale</a:t>
            </a:r>
            <a:r>
              <a:rPr lang="nb-NO" sz="2800" dirty="0" smtClean="0"/>
              <a:t> tests</a:t>
            </a:r>
          </a:p>
        </p:txBody>
      </p:sp>
      <p:sp>
        <p:nvSpPr>
          <p:cNvPr id="4" name="Slide Number Placeholder 3"/>
          <p:cNvSpPr>
            <a:spLocks noGrp="1"/>
          </p:cNvSpPr>
          <p:nvPr>
            <p:ph type="sldNum" sz="quarter" idx="12"/>
          </p:nvPr>
        </p:nvSpPr>
        <p:spPr/>
        <p:txBody>
          <a:bodyPr/>
          <a:lstStyle/>
          <a:p>
            <a:pPr>
              <a:defRPr/>
            </a:pPr>
            <a:fld id="{67414FDD-B313-4B3F-B418-5756111F6DD0}" type="slidenum">
              <a:rPr lang="nb-NO" smtClean="0"/>
              <a:pPr>
                <a:defRPr/>
              </a:pPr>
              <a:t>22</a:t>
            </a:fld>
            <a:endParaRPr lang="nb-N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2800" dirty="0" err="1" smtClean="0"/>
              <a:t>Challenges</a:t>
            </a:r>
            <a:r>
              <a:rPr lang="nb-NO" sz="2800" dirty="0" smtClean="0"/>
              <a:t> in regenerative </a:t>
            </a:r>
            <a:r>
              <a:rPr lang="nb-NO" sz="2800" dirty="0" err="1" smtClean="0"/>
              <a:t>endodontics</a:t>
            </a:r>
            <a:r>
              <a:rPr lang="nb-NO" sz="2800" dirty="0" smtClean="0"/>
              <a:t>: a case series.</a:t>
            </a:r>
            <a:r>
              <a:rPr lang="nb-NO" sz="2000" dirty="0" smtClean="0"/>
              <a:t/>
            </a:r>
            <a:br>
              <a:rPr lang="nb-NO" sz="2000" dirty="0" smtClean="0"/>
            </a:br>
            <a:r>
              <a:rPr lang="nb-NO" sz="1000" dirty="0" err="1" smtClean="0"/>
              <a:t>Petrino</a:t>
            </a:r>
            <a:r>
              <a:rPr lang="nb-NO" sz="1000" dirty="0" smtClean="0"/>
              <a:t> JA, Boda KK, </a:t>
            </a:r>
            <a:r>
              <a:rPr lang="nb-NO" sz="1000" dirty="0" err="1" smtClean="0"/>
              <a:t>Shambarger</a:t>
            </a:r>
            <a:r>
              <a:rPr lang="nb-NO" sz="1000" dirty="0" smtClean="0"/>
              <a:t> S, Bowles WR, </a:t>
            </a:r>
            <a:r>
              <a:rPr lang="nb-NO" sz="1000" dirty="0" err="1" smtClean="0"/>
              <a:t>McClanahan</a:t>
            </a:r>
            <a:r>
              <a:rPr lang="nb-NO" sz="1000" dirty="0" smtClean="0"/>
              <a:t> SB.</a:t>
            </a:r>
            <a:br>
              <a:rPr lang="nb-NO" sz="1000" dirty="0" smtClean="0"/>
            </a:br>
            <a:r>
              <a:rPr lang="nb-NO" sz="1000" dirty="0" smtClean="0"/>
              <a:t>J </a:t>
            </a:r>
            <a:r>
              <a:rPr lang="nb-NO" sz="1000" dirty="0" err="1" smtClean="0"/>
              <a:t>Endod</a:t>
            </a:r>
            <a:r>
              <a:rPr lang="nb-NO" sz="1000" dirty="0" smtClean="0"/>
              <a:t>. 2010 Mar;36(3):536-41</a:t>
            </a:r>
            <a:endParaRPr lang="nb-NO" sz="2000"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829648" y="1600200"/>
            <a:ext cx="3293703" cy="4525963"/>
          </a:xfrm>
          <a:prstGeom prst="rect">
            <a:avLst/>
          </a:prstGeom>
          <a:noFill/>
          <a:ln w="9525">
            <a:noFill/>
            <a:miter lim="800000"/>
            <a:headEnd/>
            <a:tailEnd/>
          </a:ln>
        </p:spPr>
      </p:pic>
      <p:sp>
        <p:nvSpPr>
          <p:cNvPr id="5" name="Content Placeholder 4"/>
          <p:cNvSpPr>
            <a:spLocks noGrp="1"/>
          </p:cNvSpPr>
          <p:nvPr>
            <p:ph sz="half" idx="2"/>
          </p:nvPr>
        </p:nvSpPr>
        <p:spPr>
          <a:xfrm>
            <a:off x="4283968" y="1600200"/>
            <a:ext cx="4608512" cy="4525963"/>
          </a:xfrm>
        </p:spPr>
        <p:txBody>
          <a:bodyPr>
            <a:noAutofit/>
          </a:bodyPr>
          <a:lstStyle/>
          <a:p>
            <a:r>
              <a:rPr lang="en-US" sz="1600" b="1" dirty="0" smtClean="0"/>
              <a:t>Introduction. </a:t>
            </a:r>
            <a:r>
              <a:rPr lang="en-US" sz="1600" dirty="0" smtClean="0"/>
              <a:t>…….The </a:t>
            </a:r>
            <a:r>
              <a:rPr lang="en-US" sz="1600" dirty="0" smtClean="0"/>
              <a:t>purpose of this case series is to report three cases that used revascularization protocol as described by </a:t>
            </a:r>
            <a:r>
              <a:rPr lang="en-US" sz="1600" dirty="0" err="1" smtClean="0"/>
              <a:t>Banchs</a:t>
            </a:r>
            <a:r>
              <a:rPr lang="en-US" sz="1600" dirty="0" smtClean="0"/>
              <a:t> and Trope. Each case presented its own special circumstances and challenges. The lessons learned from each case provided guidance for more predictable outcomes on subsequent cases.</a:t>
            </a:r>
          </a:p>
          <a:p>
            <a:r>
              <a:rPr lang="en-US" sz="1600" b="1" dirty="0" smtClean="0"/>
              <a:t>Methods. </a:t>
            </a:r>
            <a:r>
              <a:rPr lang="en-US" sz="1600" dirty="0" smtClean="0"/>
              <a:t>Six immature teeth with apical </a:t>
            </a:r>
            <a:r>
              <a:rPr lang="en-US" sz="1600" dirty="0" err="1" smtClean="0"/>
              <a:t>periodontitis</a:t>
            </a:r>
            <a:r>
              <a:rPr lang="en-US" sz="1600" dirty="0" smtClean="0"/>
              <a:t> (in three patients) were treated via the revascularization protocol using </a:t>
            </a:r>
            <a:r>
              <a:rPr lang="en-US" sz="1600" dirty="0" err="1" smtClean="0"/>
              <a:t>irrigants</a:t>
            </a:r>
            <a:r>
              <a:rPr lang="en-US" sz="1600" dirty="0" smtClean="0"/>
              <a:t>, a triple antibiotic paste, and a coronal seal of mineral trioxide aggregate and composite.</a:t>
            </a:r>
          </a:p>
          <a:p>
            <a:r>
              <a:rPr lang="en-US" sz="1600" b="1" dirty="0" smtClean="0"/>
              <a:t>Results. </a:t>
            </a:r>
            <a:r>
              <a:rPr lang="en-US" sz="1600" dirty="0" smtClean="0"/>
              <a:t>For follow-up, all six teeth showed resolution of </a:t>
            </a:r>
            <a:r>
              <a:rPr lang="en-US" sz="1600" dirty="0" err="1" smtClean="0"/>
              <a:t>periapical</a:t>
            </a:r>
            <a:r>
              <a:rPr lang="en-US" sz="1600" dirty="0" smtClean="0"/>
              <a:t> </a:t>
            </a:r>
            <a:r>
              <a:rPr lang="en-US" sz="1600" dirty="0" err="1" smtClean="0"/>
              <a:t>radiolucencies</a:t>
            </a:r>
            <a:r>
              <a:rPr lang="en-US" sz="1600" dirty="0" smtClean="0"/>
              <a:t>, whereas three of six teeth showed continued root development. Two teeth displayed a positive response to vitality testing</a:t>
            </a:r>
            <a:r>
              <a:rPr lang="en-US" sz="1600" dirty="0" smtClean="0"/>
              <a:t>.</a:t>
            </a:r>
            <a:endParaRPr lang="nb-NO"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2800" dirty="0" err="1" smtClean="0"/>
              <a:t>Challenges</a:t>
            </a:r>
            <a:r>
              <a:rPr lang="nb-NO" sz="2800" dirty="0" smtClean="0"/>
              <a:t> in regenerative </a:t>
            </a:r>
            <a:r>
              <a:rPr lang="nb-NO" sz="2800" dirty="0" err="1" smtClean="0"/>
              <a:t>endodontics</a:t>
            </a:r>
            <a:r>
              <a:rPr lang="nb-NO" sz="2800" dirty="0" smtClean="0"/>
              <a:t>: a case series.</a:t>
            </a:r>
            <a:r>
              <a:rPr lang="nb-NO" sz="2000" dirty="0" smtClean="0"/>
              <a:t/>
            </a:r>
            <a:br>
              <a:rPr lang="nb-NO" sz="2000" dirty="0" smtClean="0"/>
            </a:br>
            <a:r>
              <a:rPr lang="nb-NO" sz="1000" dirty="0" err="1" smtClean="0"/>
              <a:t>Petrino</a:t>
            </a:r>
            <a:r>
              <a:rPr lang="nb-NO" sz="1000" dirty="0" smtClean="0"/>
              <a:t> JA, Boda KK, </a:t>
            </a:r>
            <a:r>
              <a:rPr lang="nb-NO" sz="1000" dirty="0" err="1" smtClean="0"/>
              <a:t>Shambarger</a:t>
            </a:r>
            <a:r>
              <a:rPr lang="nb-NO" sz="1000" dirty="0" smtClean="0"/>
              <a:t> S, Bowles WR, </a:t>
            </a:r>
            <a:r>
              <a:rPr lang="nb-NO" sz="1000" dirty="0" err="1" smtClean="0"/>
              <a:t>McClanahan</a:t>
            </a:r>
            <a:r>
              <a:rPr lang="nb-NO" sz="1000" dirty="0" smtClean="0"/>
              <a:t> SB.</a:t>
            </a:r>
            <a:br>
              <a:rPr lang="nb-NO" sz="1000" dirty="0" smtClean="0"/>
            </a:br>
            <a:r>
              <a:rPr lang="nb-NO" sz="1000" dirty="0" smtClean="0"/>
              <a:t>J </a:t>
            </a:r>
            <a:r>
              <a:rPr lang="nb-NO" sz="1000" dirty="0" err="1" smtClean="0"/>
              <a:t>Endod</a:t>
            </a:r>
            <a:r>
              <a:rPr lang="nb-NO" sz="1000" dirty="0" smtClean="0"/>
              <a:t>. 2010 Mar;36(3):536-41</a:t>
            </a:r>
            <a:endParaRPr lang="nb-NO" sz="2000"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829648" y="1600200"/>
            <a:ext cx="3293703" cy="4525963"/>
          </a:xfrm>
          <a:prstGeom prst="rect">
            <a:avLst/>
          </a:prstGeom>
          <a:noFill/>
          <a:ln w="9525">
            <a:noFill/>
            <a:miter lim="800000"/>
            <a:headEnd/>
            <a:tailEnd/>
          </a:ln>
        </p:spPr>
      </p:pic>
      <p:sp>
        <p:nvSpPr>
          <p:cNvPr id="5" name="Content Placeholder 4"/>
          <p:cNvSpPr>
            <a:spLocks noGrp="1"/>
          </p:cNvSpPr>
          <p:nvPr>
            <p:ph sz="half" idx="2"/>
          </p:nvPr>
        </p:nvSpPr>
        <p:spPr>
          <a:xfrm>
            <a:off x="4139952" y="1600200"/>
            <a:ext cx="4546848" cy="4525963"/>
          </a:xfrm>
        </p:spPr>
        <p:txBody>
          <a:bodyPr>
            <a:noAutofit/>
          </a:bodyPr>
          <a:lstStyle/>
          <a:p>
            <a:r>
              <a:rPr lang="en-US" sz="1800" dirty="0" smtClean="0"/>
              <a:t>Based </a:t>
            </a:r>
            <a:r>
              <a:rPr lang="en-US" sz="1800" dirty="0" smtClean="0"/>
              <a:t>on this case series, the following recommendations are made to help with the revascularization technique: </a:t>
            </a:r>
            <a:r>
              <a:rPr lang="en-US" sz="1800" dirty="0" smtClean="0"/>
              <a:t/>
            </a:r>
            <a:br>
              <a:rPr lang="en-US" sz="1800" dirty="0" smtClean="0"/>
            </a:br>
            <a:r>
              <a:rPr lang="en-US" sz="1800" dirty="0" smtClean="0"/>
              <a:t>(</a:t>
            </a:r>
            <a:r>
              <a:rPr lang="en-US" sz="1800" dirty="0" smtClean="0"/>
              <a:t>1) clinicians should consider the use of an anesthetic without a vasoconstrictor when trying to induce bleeding, </a:t>
            </a:r>
            <a:r>
              <a:rPr lang="en-US" sz="1800" dirty="0" smtClean="0"/>
              <a:t/>
            </a:r>
            <a:br>
              <a:rPr lang="en-US" sz="1800" dirty="0" smtClean="0"/>
            </a:br>
            <a:r>
              <a:rPr lang="en-US" sz="1800" dirty="0" smtClean="0"/>
              <a:t>(</a:t>
            </a:r>
            <a:r>
              <a:rPr lang="en-US" sz="1800" dirty="0" smtClean="0"/>
              <a:t>2) a collagen matrix is useful for the controlled placement of MTA to a desired and optimal level, </a:t>
            </a:r>
            <a:r>
              <a:rPr lang="en-US" sz="1800" dirty="0" smtClean="0"/>
              <a:t/>
            </a:r>
            <a:br>
              <a:rPr lang="en-US" sz="1800" dirty="0" smtClean="0"/>
            </a:br>
            <a:r>
              <a:rPr lang="en-US" sz="1800" dirty="0" smtClean="0"/>
              <a:t>(</a:t>
            </a:r>
            <a:r>
              <a:rPr lang="en-US" sz="1800" dirty="0" smtClean="0"/>
              <a:t>3) patients/parents should be informed about the potential for staining, especially in anterior teeth when the paste contains </a:t>
            </a:r>
            <a:r>
              <a:rPr lang="en-US" sz="1800" dirty="0" err="1" smtClean="0"/>
              <a:t>minocycline</a:t>
            </a:r>
            <a:r>
              <a:rPr lang="en-US" sz="1800" dirty="0" smtClean="0"/>
              <a:t>, and </a:t>
            </a:r>
            <a:r>
              <a:rPr lang="en-US" sz="1800" dirty="0" smtClean="0"/>
              <a:t/>
            </a:r>
            <a:br>
              <a:rPr lang="en-US" sz="1800" dirty="0" smtClean="0"/>
            </a:br>
            <a:r>
              <a:rPr lang="en-US" sz="1800" dirty="0" smtClean="0"/>
              <a:t>(</a:t>
            </a:r>
            <a:r>
              <a:rPr lang="en-US" sz="1800" dirty="0" smtClean="0"/>
              <a:t>4) patient/parent compliance with the necessary multiple appointment treatment plan may be significant for case selection.</a:t>
            </a:r>
          </a:p>
          <a:p>
            <a:endParaRPr lang="nb-NO"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2800" dirty="0" err="1" smtClean="0"/>
              <a:t>Direct</a:t>
            </a:r>
            <a:r>
              <a:rPr lang="nb-NO" sz="2800" dirty="0" smtClean="0"/>
              <a:t> pulp </a:t>
            </a:r>
            <a:r>
              <a:rPr lang="nb-NO" sz="2800" dirty="0" err="1" smtClean="0"/>
              <a:t>capping</a:t>
            </a:r>
            <a:r>
              <a:rPr lang="nb-NO" sz="2800" dirty="0" smtClean="0"/>
              <a:t> </a:t>
            </a:r>
            <a:r>
              <a:rPr lang="nb-NO" sz="2800" dirty="0" err="1" smtClean="0"/>
              <a:t>with</a:t>
            </a:r>
            <a:r>
              <a:rPr lang="nb-NO" sz="2800" dirty="0" smtClean="0"/>
              <a:t> mineral </a:t>
            </a:r>
            <a:r>
              <a:rPr lang="nb-NO" sz="2800" dirty="0" err="1" smtClean="0"/>
              <a:t>trioxide</a:t>
            </a:r>
            <a:r>
              <a:rPr lang="nb-NO" sz="2800" dirty="0" smtClean="0"/>
              <a:t> </a:t>
            </a:r>
            <a:r>
              <a:rPr lang="nb-NO" sz="2800" dirty="0" err="1" smtClean="0"/>
              <a:t>aggregate</a:t>
            </a:r>
            <a:r>
              <a:rPr lang="nb-NO" sz="2800" dirty="0" smtClean="0"/>
              <a:t>: an </a:t>
            </a:r>
            <a:r>
              <a:rPr lang="nb-NO" sz="2800" dirty="0" err="1" smtClean="0"/>
              <a:t>observational</a:t>
            </a:r>
            <a:r>
              <a:rPr lang="nb-NO" sz="2800" dirty="0" smtClean="0"/>
              <a:t> </a:t>
            </a:r>
            <a:r>
              <a:rPr lang="nb-NO" sz="2800" dirty="0" err="1" smtClean="0"/>
              <a:t>study</a:t>
            </a:r>
            <a:r>
              <a:rPr lang="nb-NO" sz="2800" dirty="0" smtClean="0"/>
              <a:t>.</a:t>
            </a:r>
            <a:br>
              <a:rPr lang="nb-NO" sz="2800" dirty="0" smtClean="0"/>
            </a:br>
            <a:r>
              <a:rPr lang="nb-NO" sz="1600" dirty="0" smtClean="0"/>
              <a:t>Bogen G, Kim JS, Bakland LK. J </a:t>
            </a:r>
            <a:r>
              <a:rPr lang="nb-NO" sz="1600" dirty="0" err="1" smtClean="0"/>
              <a:t>Am</a:t>
            </a:r>
            <a:r>
              <a:rPr lang="nb-NO" sz="1600" dirty="0" smtClean="0"/>
              <a:t> Dent </a:t>
            </a:r>
            <a:r>
              <a:rPr lang="nb-NO" sz="1600" dirty="0" err="1" smtClean="0"/>
              <a:t>Assoc</a:t>
            </a:r>
            <a:r>
              <a:rPr lang="nb-NO" sz="1600" dirty="0" smtClean="0"/>
              <a:t>. 2008 Mar;139(3):305-15</a:t>
            </a:r>
            <a:endParaRPr lang="nb-NO" sz="2800" dirty="0" smtClean="0"/>
          </a:p>
        </p:txBody>
      </p:sp>
      <p:sp>
        <p:nvSpPr>
          <p:cNvPr id="5" name="Content Placeholder 4"/>
          <p:cNvSpPr>
            <a:spLocks noGrp="1"/>
          </p:cNvSpPr>
          <p:nvPr>
            <p:ph sz="half" idx="2"/>
          </p:nvPr>
        </p:nvSpPr>
        <p:spPr>
          <a:xfrm>
            <a:off x="4355976" y="1600200"/>
            <a:ext cx="4330824" cy="4525963"/>
          </a:xfrm>
        </p:spPr>
        <p:txBody>
          <a:bodyPr>
            <a:noAutofit/>
          </a:bodyPr>
          <a:lstStyle/>
          <a:p>
            <a:r>
              <a:rPr lang="en-US" sz="1600" dirty="0" smtClean="0"/>
              <a:t>METHODS</a:t>
            </a:r>
            <a:r>
              <a:rPr lang="en-US" sz="1600" dirty="0" smtClean="0"/>
              <a:t>: Forty patients aged 7 to 45 years accepted pulp-capping treatment when they received a diagnosis no more severe than reversible </a:t>
            </a:r>
            <a:r>
              <a:rPr lang="en-US" sz="1600" dirty="0" err="1" smtClean="0"/>
              <a:t>pulpitis</a:t>
            </a:r>
            <a:r>
              <a:rPr lang="en-US" sz="1600" dirty="0" smtClean="0"/>
              <a:t> after undergoing cold testing and radiographic examination. The primary author removed caries using a caries detector dye and sodium hypochlorite solution for </a:t>
            </a:r>
            <a:r>
              <a:rPr lang="en-US" sz="1600" dirty="0" err="1" smtClean="0"/>
              <a:t>hemostasis</a:t>
            </a:r>
            <a:r>
              <a:rPr lang="en-US" sz="1600" dirty="0" smtClean="0"/>
              <a:t> and placed MTA over the exposures and all surrounding dentin. The operator then restored the teeth provisionally with </a:t>
            </a:r>
            <a:r>
              <a:rPr lang="en-US" sz="1600" dirty="0" err="1" smtClean="0"/>
              <a:t>unbonded</a:t>
            </a:r>
            <a:r>
              <a:rPr lang="en-US" sz="1600" dirty="0" smtClean="0"/>
              <a:t> </a:t>
            </a:r>
            <a:r>
              <a:rPr lang="en-US" sz="1600" dirty="0" err="1" smtClean="0"/>
              <a:t>Clearfil</a:t>
            </a:r>
            <a:r>
              <a:rPr lang="en-US" sz="1600" dirty="0" smtClean="0"/>
              <a:t> </a:t>
            </a:r>
            <a:r>
              <a:rPr lang="en-US" sz="1600" dirty="0" err="1" smtClean="0"/>
              <a:t>Photocore</a:t>
            </a:r>
            <a:r>
              <a:rPr lang="en-US" sz="1600" dirty="0" smtClean="0"/>
              <a:t> (Kuraray Medical, Okayama, Japan). During a second visit, the operator restored the teeth with bonded composite after sensibility testing and confirmed MTA curing. At recall appointments, patients were evaluated for reparative dentin formation, </a:t>
            </a:r>
            <a:r>
              <a:rPr lang="en-US" sz="1600" dirty="0" err="1" smtClean="0"/>
              <a:t>pulpal</a:t>
            </a:r>
            <a:r>
              <a:rPr lang="en-US" sz="1600" dirty="0" smtClean="0"/>
              <a:t> calcification, continued normal root development and evidence of </a:t>
            </a:r>
            <a:r>
              <a:rPr lang="en-US" sz="1600" dirty="0" err="1" smtClean="0"/>
              <a:t>pathosis</a:t>
            </a:r>
            <a:r>
              <a:rPr lang="en-US" sz="1600" dirty="0" smtClean="0"/>
              <a:t>.</a:t>
            </a:r>
            <a:endParaRPr lang="nb-NO" sz="16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323528" y="1700808"/>
            <a:ext cx="4038600" cy="249658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2800" dirty="0" err="1" smtClean="0"/>
              <a:t>Direct</a:t>
            </a:r>
            <a:r>
              <a:rPr lang="nb-NO" sz="2800" dirty="0" smtClean="0"/>
              <a:t> pulp </a:t>
            </a:r>
            <a:r>
              <a:rPr lang="nb-NO" sz="2800" dirty="0" err="1" smtClean="0"/>
              <a:t>capping</a:t>
            </a:r>
            <a:r>
              <a:rPr lang="nb-NO" sz="2800" dirty="0" smtClean="0"/>
              <a:t> </a:t>
            </a:r>
            <a:r>
              <a:rPr lang="nb-NO" sz="2800" dirty="0" err="1" smtClean="0"/>
              <a:t>with</a:t>
            </a:r>
            <a:r>
              <a:rPr lang="nb-NO" sz="2800" dirty="0" smtClean="0"/>
              <a:t> mineral </a:t>
            </a:r>
            <a:r>
              <a:rPr lang="nb-NO" sz="2800" dirty="0" err="1" smtClean="0"/>
              <a:t>trioxide</a:t>
            </a:r>
            <a:r>
              <a:rPr lang="nb-NO" sz="2800" dirty="0" smtClean="0"/>
              <a:t> </a:t>
            </a:r>
            <a:r>
              <a:rPr lang="nb-NO" sz="2800" dirty="0" err="1" smtClean="0"/>
              <a:t>aggregate</a:t>
            </a:r>
            <a:r>
              <a:rPr lang="nb-NO" sz="2800" dirty="0" smtClean="0"/>
              <a:t>: an </a:t>
            </a:r>
            <a:r>
              <a:rPr lang="nb-NO" sz="2800" dirty="0" err="1" smtClean="0"/>
              <a:t>observational</a:t>
            </a:r>
            <a:r>
              <a:rPr lang="nb-NO" sz="2800" dirty="0" smtClean="0"/>
              <a:t> </a:t>
            </a:r>
            <a:r>
              <a:rPr lang="nb-NO" sz="2800" dirty="0" err="1" smtClean="0"/>
              <a:t>study</a:t>
            </a:r>
            <a:r>
              <a:rPr lang="nb-NO" sz="2800" dirty="0" smtClean="0"/>
              <a:t>.</a:t>
            </a:r>
            <a:br>
              <a:rPr lang="nb-NO" sz="2800" dirty="0" smtClean="0"/>
            </a:br>
            <a:r>
              <a:rPr lang="nb-NO" sz="1600" dirty="0" smtClean="0"/>
              <a:t>Bogen G, Kim JS, Bakland LK. J </a:t>
            </a:r>
            <a:r>
              <a:rPr lang="nb-NO" sz="1600" dirty="0" err="1" smtClean="0"/>
              <a:t>Am</a:t>
            </a:r>
            <a:r>
              <a:rPr lang="nb-NO" sz="1600" dirty="0" smtClean="0"/>
              <a:t> Dent </a:t>
            </a:r>
            <a:r>
              <a:rPr lang="nb-NO" sz="1600" dirty="0" err="1" smtClean="0"/>
              <a:t>Assoc</a:t>
            </a:r>
            <a:r>
              <a:rPr lang="nb-NO" sz="1600" dirty="0" smtClean="0"/>
              <a:t>. 2008 Mar;139(3):305-15</a:t>
            </a:r>
            <a:endParaRPr lang="nb-NO" sz="2800" dirty="0" smtClean="0"/>
          </a:p>
        </p:txBody>
      </p:sp>
      <p:sp>
        <p:nvSpPr>
          <p:cNvPr id="5" name="Content Placeholder 4"/>
          <p:cNvSpPr>
            <a:spLocks noGrp="1"/>
          </p:cNvSpPr>
          <p:nvPr>
            <p:ph sz="half" idx="2"/>
          </p:nvPr>
        </p:nvSpPr>
        <p:spPr>
          <a:xfrm>
            <a:off x="4355976" y="1600200"/>
            <a:ext cx="4330824" cy="4525963"/>
          </a:xfrm>
        </p:spPr>
        <p:txBody>
          <a:bodyPr>
            <a:noAutofit/>
          </a:bodyPr>
          <a:lstStyle/>
          <a:p>
            <a:r>
              <a:rPr lang="en-US" sz="1600" dirty="0" smtClean="0"/>
              <a:t>RESULTS</a:t>
            </a:r>
            <a:r>
              <a:rPr lang="en-US" sz="1600" dirty="0" smtClean="0"/>
              <a:t>: Over an observation period of nine years, the authors followed 49 of 53 teeth and found that 97.96 percent had favorable outcomes on the basis of radiographic appearance, subjective symptoms and cold testing. All teeth in younger patients (15/15) that initially had open apexes showed completed root formation (</a:t>
            </a:r>
            <a:r>
              <a:rPr lang="en-US" sz="1600" dirty="0" err="1" smtClean="0"/>
              <a:t>apexogenesis</a:t>
            </a:r>
            <a:r>
              <a:rPr lang="en-US" sz="1600" dirty="0" smtClean="0"/>
              <a:t>).</a:t>
            </a:r>
          </a:p>
          <a:p>
            <a:r>
              <a:rPr lang="en-US" sz="1600" dirty="0" smtClean="0"/>
              <a:t>CONCLUSIONS: MTA can be a reliable pulp-capping material on direct carious exposures in permanent teeth when a two-visit treatment protocol is observed.</a:t>
            </a:r>
          </a:p>
          <a:p>
            <a:r>
              <a:rPr lang="en-US" sz="1600" dirty="0" smtClean="0"/>
              <a:t>PRACTICE IMPLICATIONS: Vital pulp therapy using MTA is a treatment option for teeth diagnosed with a condition no more severe than reversible </a:t>
            </a:r>
            <a:r>
              <a:rPr lang="en-US" sz="1600" dirty="0" err="1" smtClean="0"/>
              <a:t>pulpitis</a:t>
            </a:r>
            <a:r>
              <a:rPr lang="en-US" sz="1600" dirty="0" smtClean="0"/>
              <a:t>.</a:t>
            </a:r>
          </a:p>
          <a:p>
            <a:endParaRPr lang="nb-NO" sz="16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323528" y="1700808"/>
            <a:ext cx="4038600" cy="249658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marL="342900" indent="-342900" eaLnBrk="1" hangingPunct="1"/>
            <a:r>
              <a:rPr lang="nb-NO" dirty="0" smtClean="0"/>
              <a:t>Science Base</a:t>
            </a:r>
          </a:p>
        </p:txBody>
      </p:sp>
      <p:sp>
        <p:nvSpPr>
          <p:cNvPr id="69635" name="Content Placeholder 2"/>
          <p:cNvSpPr>
            <a:spLocks noGrp="1"/>
          </p:cNvSpPr>
          <p:nvPr>
            <p:ph idx="1"/>
          </p:nvPr>
        </p:nvSpPr>
        <p:spPr/>
        <p:txBody>
          <a:bodyPr/>
          <a:lstStyle/>
          <a:p>
            <a:pPr eaLnBrk="1" hangingPunct="1"/>
            <a:r>
              <a:rPr lang="nb-NO" dirty="0" smtClean="0"/>
              <a:t>The </a:t>
            </a:r>
            <a:r>
              <a:rPr lang="nb-NO" dirty="0" err="1" smtClean="0"/>
              <a:t>classical</a:t>
            </a:r>
            <a:r>
              <a:rPr lang="nb-NO" dirty="0" smtClean="0"/>
              <a:t> </a:t>
            </a:r>
            <a:r>
              <a:rPr lang="nb-NO" dirty="0" err="1" smtClean="0"/>
              <a:t>evidence</a:t>
            </a:r>
            <a:r>
              <a:rPr lang="nb-NO" dirty="0" smtClean="0"/>
              <a:t> </a:t>
            </a:r>
            <a:r>
              <a:rPr lang="nb-NO" dirty="0" err="1" smtClean="0"/>
              <a:t>pyramid</a:t>
            </a:r>
            <a:r>
              <a:rPr lang="nb-NO" dirty="0" smtClean="0"/>
              <a:t>:</a:t>
            </a:r>
          </a:p>
        </p:txBody>
      </p:sp>
      <p:sp>
        <p:nvSpPr>
          <p:cNvPr id="4" name="Slide Number Placeholder 3"/>
          <p:cNvSpPr>
            <a:spLocks noGrp="1"/>
          </p:cNvSpPr>
          <p:nvPr>
            <p:ph type="sldNum" sz="quarter" idx="12"/>
          </p:nvPr>
        </p:nvSpPr>
        <p:spPr/>
        <p:txBody>
          <a:bodyPr/>
          <a:lstStyle/>
          <a:p>
            <a:pPr>
              <a:defRPr/>
            </a:pPr>
            <a:fld id="{011DA64C-8073-497F-8C10-D014F9E4628F}" type="slidenum">
              <a:rPr lang="nb-NO" smtClean="0"/>
              <a:pPr>
                <a:defRPr/>
              </a:pPr>
              <a:t>27</a:t>
            </a:fld>
            <a:endParaRPr lang="nb-NO"/>
          </a:p>
        </p:txBody>
      </p:sp>
      <p:sp>
        <p:nvSpPr>
          <p:cNvPr id="69637" name="TextBox 6"/>
          <p:cNvSpPr txBox="1">
            <a:spLocks noChangeArrowheads="1"/>
          </p:cNvSpPr>
          <p:nvPr/>
        </p:nvSpPr>
        <p:spPr bwMode="auto">
          <a:xfrm>
            <a:off x="2555875" y="6308725"/>
            <a:ext cx="3878263" cy="231775"/>
          </a:xfrm>
          <a:prstGeom prst="rect">
            <a:avLst/>
          </a:prstGeom>
          <a:noFill/>
          <a:ln w="9525">
            <a:noFill/>
            <a:miter lim="800000"/>
            <a:headEnd/>
            <a:tailEnd/>
          </a:ln>
        </p:spPr>
        <p:txBody>
          <a:bodyPr wrap="none">
            <a:spAutoFit/>
          </a:bodyPr>
          <a:lstStyle/>
          <a:p>
            <a:r>
              <a:rPr lang="nb-NO" sz="900" dirty="0"/>
              <a:t>http://www.galter.northwestern.edu/Guides-and-Tutorials/ebm-resources</a:t>
            </a:r>
          </a:p>
        </p:txBody>
      </p:sp>
      <p:grpSp>
        <p:nvGrpSpPr>
          <p:cNvPr id="2" name="Group 11"/>
          <p:cNvGrpSpPr>
            <a:grpSpLocks/>
          </p:cNvGrpSpPr>
          <p:nvPr/>
        </p:nvGrpSpPr>
        <p:grpSpPr bwMode="auto">
          <a:xfrm>
            <a:off x="3059113" y="2133600"/>
            <a:ext cx="5919787" cy="4032250"/>
            <a:chOff x="3059832" y="2132856"/>
            <a:chExt cx="5918593" cy="4032448"/>
          </a:xfrm>
        </p:grpSpPr>
        <p:pic>
          <p:nvPicPr>
            <p:cNvPr id="69641" name="Picture 4" descr="http://www.galter.northwestern.edu/images/cms/ebm/ebm-pyramid.gif"/>
            <p:cNvPicPr>
              <a:picLocks noChangeAspect="1" noChangeArrowheads="1"/>
            </p:cNvPicPr>
            <p:nvPr/>
          </p:nvPicPr>
          <p:blipFill>
            <a:blip r:embed="rId2" cstate="print"/>
            <a:srcRect/>
            <a:stretch>
              <a:fillRect/>
            </a:stretch>
          </p:blipFill>
          <p:spPr bwMode="auto">
            <a:xfrm>
              <a:off x="3059832" y="2132856"/>
              <a:ext cx="5918593" cy="4032448"/>
            </a:xfrm>
            <a:prstGeom prst="rect">
              <a:avLst/>
            </a:prstGeom>
            <a:noFill/>
            <a:ln w="9525">
              <a:noFill/>
              <a:miter lim="800000"/>
              <a:headEnd/>
              <a:tailEnd/>
            </a:ln>
          </p:spPr>
        </p:pic>
        <p:sp>
          <p:nvSpPr>
            <p:cNvPr id="9" name="Rectangle 8"/>
            <p:cNvSpPr/>
            <p:nvPr/>
          </p:nvSpPr>
          <p:spPr>
            <a:xfrm>
              <a:off x="3131255" y="3356879"/>
              <a:ext cx="1225303" cy="64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cxnSp>
          <p:nvCxnSpPr>
            <p:cNvPr id="11" name="Straight Connector 10"/>
            <p:cNvCxnSpPr/>
            <p:nvPr/>
          </p:nvCxnSpPr>
          <p:spPr>
            <a:xfrm rot="5400000">
              <a:off x="2293665" y="3681539"/>
              <a:ext cx="2808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639" name="TextBox 7"/>
          <p:cNvSpPr txBox="1">
            <a:spLocks noChangeArrowheads="1"/>
          </p:cNvSpPr>
          <p:nvPr/>
        </p:nvSpPr>
        <p:spPr bwMode="auto">
          <a:xfrm>
            <a:off x="395288" y="3213100"/>
            <a:ext cx="2448520" cy="2308324"/>
          </a:xfrm>
          <a:prstGeom prst="rect">
            <a:avLst/>
          </a:prstGeom>
          <a:noFill/>
          <a:ln w="9525">
            <a:noFill/>
            <a:miter lim="800000"/>
            <a:headEnd/>
            <a:tailEnd/>
          </a:ln>
        </p:spPr>
        <p:txBody>
          <a:bodyPr wrap="square">
            <a:spAutoFit/>
          </a:bodyPr>
          <a:lstStyle/>
          <a:p>
            <a:r>
              <a:rPr lang="nb-NO" dirty="0" smtClean="0"/>
              <a:t>The </a:t>
            </a:r>
            <a:r>
              <a:rPr lang="nb-NO" dirty="0" err="1" smtClean="0"/>
              <a:t>green</a:t>
            </a:r>
            <a:r>
              <a:rPr lang="nb-NO" dirty="0" smtClean="0"/>
              <a:t> base is </a:t>
            </a:r>
            <a:r>
              <a:rPr lang="nb-NO" dirty="0" err="1" smtClean="0"/>
              <a:t>where</a:t>
            </a:r>
            <a:r>
              <a:rPr lang="nb-NO" dirty="0" smtClean="0"/>
              <a:t> </a:t>
            </a:r>
            <a:r>
              <a:rPr lang="nb-NO" dirty="0" err="1" smtClean="0"/>
              <a:t>we</a:t>
            </a:r>
            <a:r>
              <a:rPr lang="nb-NO" dirty="0" smtClean="0"/>
              <a:t> </a:t>
            </a:r>
            <a:r>
              <a:rPr lang="nb-NO" dirty="0" err="1" smtClean="0"/>
              <a:t>are</a:t>
            </a:r>
            <a:r>
              <a:rPr lang="nb-NO" dirty="0" smtClean="0"/>
              <a:t> </a:t>
            </a:r>
            <a:r>
              <a:rPr lang="nb-NO" dirty="0" err="1" smtClean="0"/>
              <a:t>today</a:t>
            </a:r>
            <a:r>
              <a:rPr lang="nb-NO" dirty="0" smtClean="0"/>
              <a:t> </a:t>
            </a:r>
            <a:r>
              <a:rPr lang="nb-NO" dirty="0" err="1" smtClean="0"/>
              <a:t>here</a:t>
            </a:r>
            <a:r>
              <a:rPr lang="nb-NO" dirty="0" smtClean="0"/>
              <a:t> in Guadalajara: </a:t>
            </a:r>
            <a:r>
              <a:rPr lang="nb-NO" dirty="0" err="1" smtClean="0"/>
              <a:t>you</a:t>
            </a:r>
            <a:r>
              <a:rPr lang="nb-NO" dirty="0" smtClean="0"/>
              <a:t> have given </a:t>
            </a:r>
            <a:r>
              <a:rPr lang="nb-NO" dirty="0" err="1" smtClean="0"/>
              <a:t>me</a:t>
            </a:r>
            <a:r>
              <a:rPr lang="nb-NO" dirty="0" smtClean="0"/>
              <a:t> </a:t>
            </a:r>
            <a:r>
              <a:rPr lang="nb-NO" dirty="0" err="1" smtClean="0"/>
              <a:t>the</a:t>
            </a:r>
            <a:r>
              <a:rPr lang="nb-NO" dirty="0" smtClean="0"/>
              <a:t> </a:t>
            </a:r>
            <a:r>
              <a:rPr lang="nb-NO" dirty="0" err="1" smtClean="0"/>
              <a:t>opportunity</a:t>
            </a:r>
            <a:r>
              <a:rPr lang="nb-NO" dirty="0" smtClean="0"/>
              <a:t> to </a:t>
            </a:r>
            <a:r>
              <a:rPr lang="nb-NO" dirty="0" err="1" smtClean="0"/>
              <a:t>share</a:t>
            </a:r>
            <a:r>
              <a:rPr lang="nb-NO" dirty="0" smtClean="0"/>
              <a:t> my </a:t>
            </a:r>
            <a:r>
              <a:rPr lang="nb-NO" dirty="0" err="1" smtClean="0"/>
              <a:t>own</a:t>
            </a:r>
            <a:r>
              <a:rPr lang="nb-NO" dirty="0" smtClean="0"/>
              <a:t> </a:t>
            </a:r>
            <a:r>
              <a:rPr lang="nb-NO" dirty="0" err="1" smtClean="0"/>
              <a:t>preconceived</a:t>
            </a:r>
            <a:r>
              <a:rPr lang="nb-NO" dirty="0" smtClean="0"/>
              <a:t> </a:t>
            </a:r>
            <a:r>
              <a:rPr lang="nb-NO" dirty="0" err="1" smtClean="0"/>
              <a:t>biases</a:t>
            </a:r>
            <a:r>
              <a:rPr lang="nb-NO" dirty="0" smtClean="0"/>
              <a:t>(?) </a:t>
            </a:r>
            <a:r>
              <a:rPr lang="nb-NO" dirty="0" err="1" smtClean="0"/>
              <a:t>with</a:t>
            </a:r>
            <a:r>
              <a:rPr lang="nb-NO" dirty="0" smtClean="0"/>
              <a:t> </a:t>
            </a:r>
            <a:r>
              <a:rPr lang="nb-NO" dirty="0" err="1" smtClean="0"/>
              <a:t>you</a:t>
            </a:r>
            <a:r>
              <a:rPr lang="nb-NO" dirty="0" smtClean="0"/>
              <a:t> – </a:t>
            </a:r>
            <a:r>
              <a:rPr lang="nb-NO" dirty="0" err="1" smtClean="0"/>
              <a:t>thanks</a:t>
            </a:r>
            <a:r>
              <a:rPr lang="nb-NO" dirty="0" smtClean="0"/>
              <a:t>!</a:t>
            </a:r>
            <a:endParaRPr lang="nb-NO" dirty="0"/>
          </a:p>
        </p:txBody>
      </p:sp>
      <p:sp>
        <p:nvSpPr>
          <p:cNvPr id="69640" name="TextBox 11"/>
          <p:cNvSpPr txBox="1">
            <a:spLocks noChangeArrowheads="1"/>
          </p:cNvSpPr>
          <p:nvPr/>
        </p:nvSpPr>
        <p:spPr bwMode="auto">
          <a:xfrm>
            <a:off x="6876256" y="1196752"/>
            <a:ext cx="2016125" cy="830997"/>
          </a:xfrm>
          <a:prstGeom prst="rect">
            <a:avLst/>
          </a:prstGeom>
          <a:noFill/>
          <a:ln w="9525">
            <a:noFill/>
            <a:miter lim="800000"/>
            <a:headEnd/>
            <a:tailEnd/>
          </a:ln>
        </p:spPr>
        <p:txBody>
          <a:bodyPr>
            <a:spAutoFit/>
          </a:bodyPr>
          <a:lstStyle/>
          <a:p>
            <a:r>
              <a:rPr lang="nb-NO" sz="1200" dirty="0"/>
              <a:t>NB!  A </a:t>
            </a:r>
            <a:r>
              <a:rPr lang="nb-NO" sz="1200" dirty="0" err="1"/>
              <a:t>systematic</a:t>
            </a:r>
            <a:r>
              <a:rPr lang="nb-NO" sz="1200" dirty="0"/>
              <a:t> </a:t>
            </a:r>
            <a:r>
              <a:rPr lang="nb-NO" sz="1200" dirty="0" err="1"/>
              <a:t>review</a:t>
            </a:r>
            <a:r>
              <a:rPr lang="nb-NO" sz="1200" dirty="0"/>
              <a:t> </a:t>
            </a:r>
            <a:r>
              <a:rPr lang="nb-NO" sz="1200" dirty="0" smtClean="0"/>
              <a:t>is </a:t>
            </a:r>
            <a:r>
              <a:rPr lang="nb-NO" sz="1200" dirty="0" err="1" smtClean="0"/>
              <a:t>of</a:t>
            </a:r>
            <a:r>
              <a:rPr lang="nb-NO" sz="1200" dirty="0" smtClean="0"/>
              <a:t> </a:t>
            </a:r>
            <a:r>
              <a:rPr lang="nb-NO" sz="1200" dirty="0" err="1" smtClean="0"/>
              <a:t>no</a:t>
            </a:r>
            <a:r>
              <a:rPr lang="nb-NO" sz="1200" dirty="0" smtClean="0"/>
              <a:t> </a:t>
            </a:r>
            <a:r>
              <a:rPr lang="nb-NO" sz="1200" dirty="0" err="1" smtClean="0"/>
              <a:t>greater</a:t>
            </a:r>
            <a:r>
              <a:rPr lang="nb-NO" sz="1200" dirty="0" smtClean="0"/>
              <a:t> </a:t>
            </a:r>
            <a:r>
              <a:rPr lang="nb-NO" sz="1200" dirty="0" err="1" smtClean="0"/>
              <a:t>value</a:t>
            </a:r>
            <a:r>
              <a:rPr lang="nb-NO" sz="1200" dirty="0" smtClean="0"/>
              <a:t> </a:t>
            </a:r>
            <a:r>
              <a:rPr lang="nb-NO" sz="1200" dirty="0" err="1" smtClean="0"/>
              <a:t>than</a:t>
            </a:r>
            <a:r>
              <a:rPr lang="nb-NO" sz="1200" dirty="0" smtClean="0"/>
              <a:t> </a:t>
            </a:r>
            <a:r>
              <a:rPr lang="nb-NO" sz="1200" dirty="0" err="1" smtClean="0"/>
              <a:t>the</a:t>
            </a:r>
            <a:r>
              <a:rPr lang="nb-NO" sz="1200" dirty="0" smtClean="0"/>
              <a:t> </a:t>
            </a:r>
            <a:r>
              <a:rPr lang="nb-NO" sz="1200" dirty="0" err="1" smtClean="0"/>
              <a:t>articles</a:t>
            </a:r>
            <a:r>
              <a:rPr lang="nb-NO" sz="1200" dirty="0" smtClean="0"/>
              <a:t> </a:t>
            </a:r>
            <a:r>
              <a:rPr lang="nb-NO" sz="1200" dirty="0" err="1" smtClean="0"/>
              <a:t>included</a:t>
            </a:r>
            <a:r>
              <a:rPr lang="nb-NO" sz="1200" dirty="0" smtClean="0"/>
              <a:t> in it, </a:t>
            </a:r>
            <a:r>
              <a:rPr lang="nb-NO" sz="1200" dirty="0" err="1" smtClean="0"/>
              <a:t>but</a:t>
            </a:r>
            <a:r>
              <a:rPr lang="nb-NO" sz="1200" dirty="0" smtClean="0"/>
              <a:t> a </a:t>
            </a:r>
            <a:r>
              <a:rPr lang="nb-NO" sz="1200" dirty="0" err="1" smtClean="0"/>
              <a:t>meta-analysis</a:t>
            </a:r>
            <a:r>
              <a:rPr lang="nb-NO" sz="1200" dirty="0" smtClean="0"/>
              <a:t> </a:t>
            </a:r>
            <a:r>
              <a:rPr lang="nb-NO" sz="1200" dirty="0" err="1" smtClean="0"/>
              <a:t>can</a:t>
            </a:r>
            <a:r>
              <a:rPr lang="nb-NO" sz="1200" dirty="0" smtClean="0"/>
              <a:t> be</a:t>
            </a:r>
            <a:endParaRPr lang="nb-NO" sz="1200" dirty="0"/>
          </a:p>
        </p:txBody>
      </p:sp>
      <p:sp>
        <p:nvSpPr>
          <p:cNvPr id="12" name="TextBox 6"/>
          <p:cNvSpPr txBox="1">
            <a:spLocks noChangeArrowheads="1"/>
          </p:cNvSpPr>
          <p:nvPr/>
        </p:nvSpPr>
        <p:spPr bwMode="auto">
          <a:xfrm>
            <a:off x="5654023" y="2549116"/>
            <a:ext cx="744756" cy="461665"/>
          </a:xfrm>
          <a:prstGeom prst="rect">
            <a:avLst/>
          </a:prstGeom>
          <a:noFill/>
          <a:ln w="9525">
            <a:noFill/>
            <a:miter lim="800000"/>
            <a:headEnd/>
            <a:tailEnd/>
          </a:ln>
        </p:spPr>
        <p:txBody>
          <a:bodyPr wrap="none">
            <a:spAutoFit/>
          </a:bodyPr>
          <a:lstStyle/>
          <a:p>
            <a:pPr algn="ctr"/>
            <a:r>
              <a:rPr lang="nb-NO" sz="1200" b="1" dirty="0" smtClean="0"/>
              <a:t>Meta-</a:t>
            </a:r>
          </a:p>
          <a:p>
            <a:pPr algn="ctr"/>
            <a:r>
              <a:rPr lang="nb-NO" sz="1200" b="1" dirty="0" smtClean="0"/>
              <a:t>Analyses</a:t>
            </a:r>
            <a:endParaRPr lang="nb-NO" sz="1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pPr eaLnBrk="1" hangingPunct="1"/>
            <a:r>
              <a:rPr lang="nb-NO" dirty="0" err="1" smtClean="0"/>
              <a:t>Definition</a:t>
            </a:r>
            <a:r>
              <a:rPr lang="nb-NO" dirty="0" smtClean="0"/>
              <a:t> </a:t>
            </a:r>
            <a:r>
              <a:rPr lang="nb-NO" dirty="0" err="1" smtClean="0"/>
              <a:t>of</a:t>
            </a:r>
            <a:r>
              <a:rPr lang="nb-NO" dirty="0" smtClean="0"/>
              <a:t> </a:t>
            </a:r>
            <a:r>
              <a:rPr lang="nb-NO" dirty="0" err="1" smtClean="0"/>
              <a:t>endpoint</a:t>
            </a:r>
            <a:r>
              <a:rPr lang="nb-NO" dirty="0" smtClean="0"/>
              <a:t> – </a:t>
            </a:r>
            <a:r>
              <a:rPr lang="nb-NO" dirty="0" err="1" smtClean="0"/>
              <a:t>notably</a:t>
            </a:r>
            <a:r>
              <a:rPr lang="nb-NO" dirty="0" smtClean="0"/>
              <a:t>: </a:t>
            </a:r>
            <a:r>
              <a:rPr lang="nb-NO" dirty="0" err="1" smtClean="0"/>
              <a:t>surrogate</a:t>
            </a:r>
            <a:r>
              <a:rPr lang="nb-NO" dirty="0" smtClean="0"/>
              <a:t> </a:t>
            </a:r>
            <a:r>
              <a:rPr lang="nb-NO" dirty="0" err="1" smtClean="0"/>
              <a:t>measures</a:t>
            </a:r>
            <a:endParaRPr lang="nb-NO" dirty="0" smtClean="0"/>
          </a:p>
        </p:txBody>
      </p:sp>
      <p:sp>
        <p:nvSpPr>
          <p:cNvPr id="3" name="Content Placeholder 2"/>
          <p:cNvSpPr>
            <a:spLocks noGrp="1"/>
          </p:cNvSpPr>
          <p:nvPr>
            <p:ph idx="1"/>
          </p:nvPr>
        </p:nvSpPr>
        <p:spPr>
          <a:xfrm>
            <a:off x="3203575" y="1600200"/>
            <a:ext cx="5483225" cy="4525963"/>
          </a:xfrm>
        </p:spPr>
        <p:txBody>
          <a:bodyPr>
            <a:normAutofit fontScale="92500" lnSpcReduction="10000"/>
          </a:bodyPr>
          <a:lstStyle/>
          <a:p>
            <a:pPr eaLnBrk="1" hangingPunct="1">
              <a:defRPr/>
            </a:pPr>
            <a:r>
              <a:rPr lang="nb-NO" sz="2800" dirty="0" err="1" smtClean="0"/>
              <a:t>Endodontics</a:t>
            </a:r>
            <a:r>
              <a:rPr lang="nb-NO" sz="2800" dirty="0" smtClean="0"/>
              <a:t> is a </a:t>
            </a:r>
            <a:r>
              <a:rPr lang="nb-NO" sz="2800" dirty="0" err="1" smtClean="0"/>
              <a:t>section</a:t>
            </a:r>
            <a:r>
              <a:rPr lang="nb-NO" sz="2800" dirty="0" smtClean="0"/>
              <a:t> </a:t>
            </a:r>
            <a:r>
              <a:rPr lang="nb-NO" sz="2800" dirty="0" err="1" smtClean="0"/>
              <a:t>of</a:t>
            </a:r>
            <a:r>
              <a:rPr lang="nb-NO" sz="2800" dirty="0" smtClean="0"/>
              <a:t> </a:t>
            </a:r>
            <a:r>
              <a:rPr lang="nb-NO" sz="2800" dirty="0" err="1" smtClean="0"/>
              <a:t>the</a:t>
            </a:r>
            <a:r>
              <a:rPr lang="nb-NO" sz="2800" dirty="0" smtClean="0"/>
              <a:t> </a:t>
            </a:r>
            <a:r>
              <a:rPr lang="nb-NO" sz="2800" dirty="0" err="1" smtClean="0"/>
              <a:t>lifestream</a:t>
            </a:r>
            <a:r>
              <a:rPr lang="nb-NO" sz="2800" dirty="0" smtClean="0"/>
              <a:t> </a:t>
            </a:r>
            <a:r>
              <a:rPr lang="nb-NO" sz="2800" dirty="0" err="1" smtClean="0"/>
              <a:t>of</a:t>
            </a:r>
            <a:r>
              <a:rPr lang="nb-NO" sz="2800" dirty="0" smtClean="0"/>
              <a:t> a </a:t>
            </a:r>
            <a:r>
              <a:rPr lang="nb-NO" sz="2800" dirty="0" err="1" smtClean="0"/>
              <a:t>tooth</a:t>
            </a:r>
            <a:endParaRPr lang="nb-NO" sz="2800" dirty="0" smtClean="0"/>
          </a:p>
          <a:p>
            <a:pPr lvl="1" eaLnBrk="1" hangingPunct="1">
              <a:defRPr/>
            </a:pPr>
            <a:r>
              <a:rPr lang="nb-NO" sz="2400" dirty="0" err="1" smtClean="0"/>
              <a:t>Eruption</a:t>
            </a:r>
            <a:endParaRPr lang="nb-NO" sz="2400" dirty="0" smtClean="0"/>
          </a:p>
          <a:p>
            <a:pPr lvl="1" eaLnBrk="1" hangingPunct="1">
              <a:defRPr/>
            </a:pPr>
            <a:r>
              <a:rPr lang="nb-NO" sz="2400" dirty="0" err="1" smtClean="0">
                <a:solidFill>
                  <a:schemeClr val="bg1">
                    <a:lumMod val="50000"/>
                  </a:schemeClr>
                </a:solidFill>
              </a:rPr>
              <a:t>Exposures</a:t>
            </a:r>
            <a:r>
              <a:rPr lang="nb-NO" sz="2400" dirty="0" smtClean="0">
                <a:solidFill>
                  <a:schemeClr val="bg1">
                    <a:lumMod val="50000"/>
                  </a:schemeClr>
                </a:solidFill>
              </a:rPr>
              <a:t> to </a:t>
            </a:r>
            <a:r>
              <a:rPr lang="nb-NO" sz="2400" dirty="0" err="1" smtClean="0">
                <a:solidFill>
                  <a:schemeClr val="bg1">
                    <a:lumMod val="50000"/>
                  </a:schemeClr>
                </a:solidFill>
              </a:rPr>
              <a:t>acids</a:t>
            </a:r>
            <a:r>
              <a:rPr lang="nb-NO" sz="2400" dirty="0" smtClean="0">
                <a:solidFill>
                  <a:schemeClr val="bg1">
                    <a:lumMod val="50000"/>
                  </a:schemeClr>
                </a:solidFill>
              </a:rPr>
              <a:t>, </a:t>
            </a:r>
            <a:r>
              <a:rPr lang="nb-NO" sz="2400" dirty="0" err="1" smtClean="0">
                <a:solidFill>
                  <a:schemeClr val="bg1">
                    <a:lumMod val="50000"/>
                  </a:schemeClr>
                </a:solidFill>
              </a:rPr>
              <a:t>caries</a:t>
            </a:r>
            <a:r>
              <a:rPr lang="nb-NO" sz="2400" dirty="0" smtClean="0">
                <a:solidFill>
                  <a:schemeClr val="bg1">
                    <a:lumMod val="50000"/>
                  </a:schemeClr>
                </a:solidFill>
              </a:rPr>
              <a:t>, </a:t>
            </a:r>
            <a:r>
              <a:rPr lang="nb-NO" sz="2400" dirty="0" err="1" smtClean="0">
                <a:solidFill>
                  <a:schemeClr val="bg1">
                    <a:lumMod val="50000"/>
                  </a:schemeClr>
                </a:solidFill>
              </a:rPr>
              <a:t>attrition</a:t>
            </a:r>
            <a:r>
              <a:rPr lang="nb-NO" sz="2400" dirty="0" smtClean="0">
                <a:solidFill>
                  <a:schemeClr val="bg1">
                    <a:lumMod val="50000"/>
                  </a:schemeClr>
                </a:solidFill>
              </a:rPr>
              <a:t>, trauma</a:t>
            </a:r>
          </a:p>
          <a:p>
            <a:pPr lvl="1" eaLnBrk="1" hangingPunct="1">
              <a:defRPr/>
            </a:pPr>
            <a:r>
              <a:rPr lang="nb-NO" sz="2400" dirty="0" err="1" smtClean="0">
                <a:solidFill>
                  <a:schemeClr val="bg1">
                    <a:lumMod val="50000"/>
                  </a:schemeClr>
                </a:solidFill>
              </a:rPr>
              <a:t>Pulpitis</a:t>
            </a:r>
            <a:endParaRPr lang="nb-NO" sz="2400" dirty="0" smtClean="0">
              <a:solidFill>
                <a:schemeClr val="bg1">
                  <a:lumMod val="50000"/>
                </a:schemeClr>
              </a:solidFill>
            </a:endParaRPr>
          </a:p>
          <a:p>
            <a:pPr lvl="1" eaLnBrk="1" hangingPunct="1">
              <a:defRPr/>
            </a:pPr>
            <a:r>
              <a:rPr lang="nb-NO" sz="2400" dirty="0" err="1" smtClean="0">
                <a:solidFill>
                  <a:schemeClr val="bg1">
                    <a:lumMod val="50000"/>
                  </a:schemeClr>
                </a:solidFill>
              </a:rPr>
              <a:t>Apical</a:t>
            </a:r>
            <a:r>
              <a:rPr lang="nb-NO" sz="2400" dirty="0" smtClean="0">
                <a:solidFill>
                  <a:schemeClr val="bg1">
                    <a:lumMod val="50000"/>
                  </a:schemeClr>
                </a:solidFill>
              </a:rPr>
              <a:t> </a:t>
            </a:r>
            <a:r>
              <a:rPr lang="nb-NO" sz="2400" dirty="0" err="1" smtClean="0">
                <a:solidFill>
                  <a:schemeClr val="bg1">
                    <a:lumMod val="50000"/>
                  </a:schemeClr>
                </a:solidFill>
              </a:rPr>
              <a:t>periodontitis</a:t>
            </a:r>
            <a:endParaRPr lang="nb-NO" sz="2400" dirty="0" smtClean="0">
              <a:solidFill>
                <a:schemeClr val="bg1">
                  <a:lumMod val="50000"/>
                </a:schemeClr>
              </a:solidFill>
            </a:endParaRPr>
          </a:p>
          <a:p>
            <a:pPr lvl="1" eaLnBrk="1" hangingPunct="1">
              <a:defRPr/>
            </a:pPr>
            <a:r>
              <a:rPr lang="nb-NO" sz="2400" dirty="0" smtClean="0">
                <a:solidFill>
                  <a:schemeClr val="bg1">
                    <a:lumMod val="50000"/>
                  </a:schemeClr>
                </a:solidFill>
              </a:rPr>
              <a:t>……..</a:t>
            </a:r>
          </a:p>
          <a:p>
            <a:pPr lvl="1" eaLnBrk="1" hangingPunct="1">
              <a:defRPr/>
            </a:pPr>
            <a:r>
              <a:rPr lang="nb-NO" sz="2400" b="1" dirty="0" err="1" smtClean="0"/>
              <a:t>Treatment</a:t>
            </a:r>
            <a:endParaRPr lang="nb-NO" sz="2400" b="1" dirty="0" smtClean="0"/>
          </a:p>
          <a:p>
            <a:pPr lvl="1" eaLnBrk="1" hangingPunct="1">
              <a:defRPr/>
            </a:pPr>
            <a:r>
              <a:rPr lang="nb-NO" sz="2400" dirty="0" err="1" smtClean="0"/>
              <a:t>Subjective</a:t>
            </a:r>
            <a:r>
              <a:rPr lang="nb-NO" sz="2400" dirty="0" smtClean="0"/>
              <a:t> </a:t>
            </a:r>
            <a:r>
              <a:rPr lang="nb-NO" sz="2400" dirty="0" err="1" smtClean="0"/>
              <a:t>complaints</a:t>
            </a:r>
            <a:r>
              <a:rPr lang="nb-NO" sz="2400" dirty="0" smtClean="0"/>
              <a:t>, persistent or </a:t>
            </a:r>
            <a:r>
              <a:rPr lang="nb-NO" sz="2400" dirty="0" err="1" smtClean="0"/>
              <a:t>developing</a:t>
            </a:r>
            <a:r>
              <a:rPr lang="nb-NO" sz="2400" dirty="0" smtClean="0"/>
              <a:t> </a:t>
            </a:r>
            <a:r>
              <a:rPr lang="nb-NO" sz="2400" dirty="0" err="1" smtClean="0"/>
              <a:t>apical</a:t>
            </a:r>
            <a:r>
              <a:rPr lang="nb-NO" sz="2400" dirty="0" smtClean="0"/>
              <a:t> </a:t>
            </a:r>
            <a:r>
              <a:rPr lang="nb-NO" sz="2400" dirty="0" err="1" smtClean="0"/>
              <a:t>periodontitis</a:t>
            </a:r>
            <a:r>
              <a:rPr lang="nb-NO" sz="2400" dirty="0" smtClean="0"/>
              <a:t>, </a:t>
            </a:r>
            <a:r>
              <a:rPr lang="nb-NO" sz="2400" dirty="0" err="1" smtClean="0"/>
              <a:t>tooth</a:t>
            </a:r>
            <a:r>
              <a:rPr lang="nb-NO" sz="2400" dirty="0" smtClean="0"/>
              <a:t> loss </a:t>
            </a:r>
          </a:p>
          <a:p>
            <a:pPr eaLnBrk="1" hangingPunct="1">
              <a:defRPr/>
            </a:pPr>
            <a:endParaRPr lang="nb-NO" sz="2800" dirty="0"/>
          </a:p>
        </p:txBody>
      </p:sp>
      <p:sp>
        <p:nvSpPr>
          <p:cNvPr id="4" name="Slide Number Placeholder 3"/>
          <p:cNvSpPr>
            <a:spLocks noGrp="1"/>
          </p:cNvSpPr>
          <p:nvPr>
            <p:ph type="sldNum" sz="quarter" idx="12"/>
          </p:nvPr>
        </p:nvSpPr>
        <p:spPr/>
        <p:txBody>
          <a:bodyPr/>
          <a:lstStyle/>
          <a:p>
            <a:pPr>
              <a:defRPr/>
            </a:pPr>
            <a:fld id="{228F6AD0-4561-4283-9DDF-9257664E6FF0}" type="slidenum">
              <a:rPr lang="nb-NO" smtClean="0"/>
              <a:pPr>
                <a:defRPr/>
              </a:pPr>
              <a:t>28</a:t>
            </a:fld>
            <a:endParaRPr lang="nb-NO" dirty="0"/>
          </a:p>
        </p:txBody>
      </p:sp>
      <p:sp>
        <p:nvSpPr>
          <p:cNvPr id="6" name="Freeform 5"/>
          <p:cNvSpPr/>
          <p:nvPr/>
        </p:nvSpPr>
        <p:spPr>
          <a:xfrm>
            <a:off x="1042988" y="2636838"/>
            <a:ext cx="1944687" cy="2825750"/>
          </a:xfrm>
          <a:custGeom>
            <a:avLst/>
            <a:gdLst>
              <a:gd name="connsiteX0" fmla="*/ 1557208 w 1837945"/>
              <a:gd name="connsiteY0" fmla="*/ 2828101 h 2828101"/>
              <a:gd name="connsiteX1" fmla="*/ 1581271 w 1837945"/>
              <a:gd name="connsiteY1" fmla="*/ 2699764 h 2828101"/>
              <a:gd name="connsiteX2" fmla="*/ 1573250 w 1837945"/>
              <a:gd name="connsiteY2" fmla="*/ 2587469 h 2828101"/>
              <a:gd name="connsiteX3" fmla="*/ 1565229 w 1837945"/>
              <a:gd name="connsiteY3" fmla="*/ 2563406 h 2828101"/>
              <a:gd name="connsiteX4" fmla="*/ 1557208 w 1837945"/>
              <a:gd name="connsiteY4" fmla="*/ 2386943 h 2828101"/>
              <a:gd name="connsiteX5" fmla="*/ 1549187 w 1837945"/>
              <a:gd name="connsiteY5" fmla="*/ 2362879 h 2828101"/>
              <a:gd name="connsiteX6" fmla="*/ 1541166 w 1837945"/>
              <a:gd name="connsiteY6" fmla="*/ 2290690 h 2828101"/>
              <a:gd name="connsiteX7" fmla="*/ 1533145 w 1837945"/>
              <a:gd name="connsiteY7" fmla="*/ 2258606 h 2828101"/>
              <a:gd name="connsiteX8" fmla="*/ 1517103 w 1837945"/>
              <a:gd name="connsiteY8" fmla="*/ 2186416 h 2828101"/>
              <a:gd name="connsiteX9" fmla="*/ 1501061 w 1837945"/>
              <a:gd name="connsiteY9" fmla="*/ 2146311 h 2828101"/>
              <a:gd name="connsiteX10" fmla="*/ 1476997 w 1837945"/>
              <a:gd name="connsiteY10" fmla="*/ 2090164 h 2828101"/>
              <a:gd name="connsiteX11" fmla="*/ 1460955 w 1837945"/>
              <a:gd name="connsiteY11" fmla="*/ 2034016 h 2828101"/>
              <a:gd name="connsiteX12" fmla="*/ 1452934 w 1837945"/>
              <a:gd name="connsiteY12" fmla="*/ 2001932 h 2828101"/>
              <a:gd name="connsiteX13" fmla="*/ 1444913 w 1837945"/>
              <a:gd name="connsiteY13" fmla="*/ 1977869 h 2828101"/>
              <a:gd name="connsiteX14" fmla="*/ 1420850 w 1837945"/>
              <a:gd name="connsiteY14" fmla="*/ 1897658 h 2828101"/>
              <a:gd name="connsiteX15" fmla="*/ 1396787 w 1837945"/>
              <a:gd name="connsiteY15" fmla="*/ 1825469 h 2828101"/>
              <a:gd name="connsiteX16" fmla="*/ 1380745 w 1837945"/>
              <a:gd name="connsiteY16" fmla="*/ 1777343 h 2828101"/>
              <a:gd name="connsiteX17" fmla="*/ 1364703 w 1837945"/>
              <a:gd name="connsiteY17" fmla="*/ 1649006 h 2828101"/>
              <a:gd name="connsiteX18" fmla="*/ 1356682 w 1837945"/>
              <a:gd name="connsiteY18" fmla="*/ 1608901 h 2828101"/>
              <a:gd name="connsiteX19" fmla="*/ 1340640 w 1837945"/>
              <a:gd name="connsiteY19" fmla="*/ 1576816 h 2828101"/>
              <a:gd name="connsiteX20" fmla="*/ 1324597 w 1837945"/>
              <a:gd name="connsiteY20" fmla="*/ 1464522 h 2828101"/>
              <a:gd name="connsiteX21" fmla="*/ 1308555 w 1837945"/>
              <a:gd name="connsiteY21" fmla="*/ 1408374 h 2828101"/>
              <a:gd name="connsiteX22" fmla="*/ 1268450 w 1837945"/>
              <a:gd name="connsiteY22" fmla="*/ 1344206 h 2828101"/>
              <a:gd name="connsiteX23" fmla="*/ 1244387 w 1837945"/>
              <a:gd name="connsiteY23" fmla="*/ 1272016 h 2828101"/>
              <a:gd name="connsiteX24" fmla="*/ 1228345 w 1837945"/>
              <a:gd name="connsiteY24" fmla="*/ 1247953 h 2828101"/>
              <a:gd name="connsiteX25" fmla="*/ 1188240 w 1837945"/>
              <a:gd name="connsiteY25" fmla="*/ 1175764 h 2828101"/>
              <a:gd name="connsiteX26" fmla="*/ 1148134 w 1837945"/>
              <a:gd name="connsiteY26" fmla="*/ 1079511 h 2828101"/>
              <a:gd name="connsiteX27" fmla="*/ 1140113 w 1837945"/>
              <a:gd name="connsiteY27" fmla="*/ 1055448 h 2828101"/>
              <a:gd name="connsiteX28" fmla="*/ 1124071 w 1837945"/>
              <a:gd name="connsiteY28" fmla="*/ 1023364 h 2828101"/>
              <a:gd name="connsiteX29" fmla="*/ 1091987 w 1837945"/>
              <a:gd name="connsiteY29" fmla="*/ 983258 h 2828101"/>
              <a:gd name="connsiteX30" fmla="*/ 1067924 w 1837945"/>
              <a:gd name="connsiteY30" fmla="*/ 927111 h 2828101"/>
              <a:gd name="connsiteX31" fmla="*/ 1035840 w 1837945"/>
              <a:gd name="connsiteY31" fmla="*/ 878985 h 2828101"/>
              <a:gd name="connsiteX32" fmla="*/ 1019797 w 1837945"/>
              <a:gd name="connsiteY32" fmla="*/ 854922 h 2828101"/>
              <a:gd name="connsiteX33" fmla="*/ 995734 w 1837945"/>
              <a:gd name="connsiteY33" fmla="*/ 822837 h 2828101"/>
              <a:gd name="connsiteX34" fmla="*/ 971671 w 1837945"/>
              <a:gd name="connsiteY34" fmla="*/ 782732 h 2828101"/>
              <a:gd name="connsiteX35" fmla="*/ 947608 w 1837945"/>
              <a:gd name="connsiteY35" fmla="*/ 766690 h 2828101"/>
              <a:gd name="connsiteX36" fmla="*/ 923545 w 1837945"/>
              <a:gd name="connsiteY36" fmla="*/ 742627 h 2828101"/>
              <a:gd name="connsiteX37" fmla="*/ 875418 w 1837945"/>
              <a:gd name="connsiteY37" fmla="*/ 702522 h 2828101"/>
              <a:gd name="connsiteX38" fmla="*/ 835313 w 1837945"/>
              <a:gd name="connsiteY38" fmla="*/ 662416 h 2828101"/>
              <a:gd name="connsiteX39" fmla="*/ 819271 w 1837945"/>
              <a:gd name="connsiteY39" fmla="*/ 638353 h 2828101"/>
              <a:gd name="connsiteX40" fmla="*/ 795208 w 1837945"/>
              <a:gd name="connsiteY40" fmla="*/ 614290 h 2828101"/>
              <a:gd name="connsiteX41" fmla="*/ 771145 w 1837945"/>
              <a:gd name="connsiteY41" fmla="*/ 582206 h 2828101"/>
              <a:gd name="connsiteX42" fmla="*/ 706976 w 1837945"/>
              <a:gd name="connsiteY42" fmla="*/ 534079 h 2828101"/>
              <a:gd name="connsiteX43" fmla="*/ 634787 w 1837945"/>
              <a:gd name="connsiteY43" fmla="*/ 477932 h 2828101"/>
              <a:gd name="connsiteX44" fmla="*/ 562597 w 1837945"/>
              <a:gd name="connsiteY44" fmla="*/ 397722 h 2828101"/>
              <a:gd name="connsiteX45" fmla="*/ 498429 w 1837945"/>
              <a:gd name="connsiteY45" fmla="*/ 349595 h 2828101"/>
              <a:gd name="connsiteX46" fmla="*/ 474366 w 1837945"/>
              <a:gd name="connsiteY46" fmla="*/ 325532 h 2828101"/>
              <a:gd name="connsiteX47" fmla="*/ 450303 w 1837945"/>
              <a:gd name="connsiteY47" fmla="*/ 309490 h 2828101"/>
              <a:gd name="connsiteX48" fmla="*/ 394155 w 1837945"/>
              <a:gd name="connsiteY48" fmla="*/ 253343 h 2828101"/>
              <a:gd name="connsiteX49" fmla="*/ 370092 w 1837945"/>
              <a:gd name="connsiteY49" fmla="*/ 237301 h 2828101"/>
              <a:gd name="connsiteX50" fmla="*/ 354050 w 1837945"/>
              <a:gd name="connsiteY50" fmla="*/ 221258 h 2828101"/>
              <a:gd name="connsiteX51" fmla="*/ 305924 w 1837945"/>
              <a:gd name="connsiteY51" fmla="*/ 189174 h 2828101"/>
              <a:gd name="connsiteX52" fmla="*/ 297903 w 1837945"/>
              <a:gd name="connsiteY52" fmla="*/ 165111 h 2828101"/>
              <a:gd name="connsiteX53" fmla="*/ 273840 w 1837945"/>
              <a:gd name="connsiteY53" fmla="*/ 157090 h 2828101"/>
              <a:gd name="connsiteX54" fmla="*/ 249776 w 1837945"/>
              <a:gd name="connsiteY54" fmla="*/ 141048 h 2828101"/>
              <a:gd name="connsiteX55" fmla="*/ 217692 w 1837945"/>
              <a:gd name="connsiteY55" fmla="*/ 125006 h 2828101"/>
              <a:gd name="connsiteX56" fmla="*/ 193629 w 1837945"/>
              <a:gd name="connsiteY56" fmla="*/ 108964 h 2828101"/>
              <a:gd name="connsiteX57" fmla="*/ 169566 w 1837945"/>
              <a:gd name="connsiteY57" fmla="*/ 100943 h 2828101"/>
              <a:gd name="connsiteX58" fmla="*/ 121440 w 1837945"/>
              <a:gd name="connsiteY58" fmla="*/ 76879 h 2828101"/>
              <a:gd name="connsiteX59" fmla="*/ 81334 w 1837945"/>
              <a:gd name="connsiteY59" fmla="*/ 52816 h 2828101"/>
              <a:gd name="connsiteX60" fmla="*/ 33208 w 1837945"/>
              <a:gd name="connsiteY60" fmla="*/ 20732 h 2828101"/>
              <a:gd name="connsiteX61" fmla="*/ 33208 w 1837945"/>
              <a:gd name="connsiteY61" fmla="*/ 12711 h 2828101"/>
              <a:gd name="connsiteX62" fmla="*/ 57271 w 1837945"/>
              <a:gd name="connsiteY62" fmla="*/ 4690 h 2828101"/>
              <a:gd name="connsiteX63" fmla="*/ 105397 w 1837945"/>
              <a:gd name="connsiteY63" fmla="*/ 28753 h 2828101"/>
              <a:gd name="connsiteX64" fmla="*/ 129461 w 1837945"/>
              <a:gd name="connsiteY64" fmla="*/ 36774 h 2828101"/>
              <a:gd name="connsiteX65" fmla="*/ 145503 w 1837945"/>
              <a:gd name="connsiteY65" fmla="*/ 60837 h 2828101"/>
              <a:gd name="connsiteX66" fmla="*/ 169566 w 1837945"/>
              <a:gd name="connsiteY66" fmla="*/ 108964 h 2828101"/>
              <a:gd name="connsiteX67" fmla="*/ 193629 w 1837945"/>
              <a:gd name="connsiteY67" fmla="*/ 116985 h 2828101"/>
              <a:gd name="connsiteX68" fmla="*/ 249776 w 1837945"/>
              <a:gd name="connsiteY68" fmla="*/ 141048 h 2828101"/>
              <a:gd name="connsiteX69" fmla="*/ 297903 w 1837945"/>
              <a:gd name="connsiteY69" fmla="*/ 165111 h 2828101"/>
              <a:gd name="connsiteX70" fmla="*/ 321966 w 1837945"/>
              <a:gd name="connsiteY70" fmla="*/ 181153 h 2828101"/>
              <a:gd name="connsiteX71" fmla="*/ 370092 w 1837945"/>
              <a:gd name="connsiteY71" fmla="*/ 197195 h 2828101"/>
              <a:gd name="connsiteX72" fmla="*/ 394155 w 1837945"/>
              <a:gd name="connsiteY72" fmla="*/ 205216 h 2828101"/>
              <a:gd name="connsiteX73" fmla="*/ 442282 w 1837945"/>
              <a:gd name="connsiteY73" fmla="*/ 229279 h 2828101"/>
              <a:gd name="connsiteX74" fmla="*/ 458324 w 1837945"/>
              <a:gd name="connsiteY74" fmla="*/ 245322 h 2828101"/>
              <a:gd name="connsiteX75" fmla="*/ 482387 w 1837945"/>
              <a:gd name="connsiteY75" fmla="*/ 261364 h 2828101"/>
              <a:gd name="connsiteX76" fmla="*/ 514471 w 1837945"/>
              <a:gd name="connsiteY76" fmla="*/ 309490 h 2828101"/>
              <a:gd name="connsiteX77" fmla="*/ 562597 w 1837945"/>
              <a:gd name="connsiteY77" fmla="*/ 325532 h 2828101"/>
              <a:gd name="connsiteX78" fmla="*/ 610724 w 1837945"/>
              <a:gd name="connsiteY78" fmla="*/ 349595 h 2828101"/>
              <a:gd name="connsiteX79" fmla="*/ 626766 w 1837945"/>
              <a:gd name="connsiteY79" fmla="*/ 373658 h 2828101"/>
              <a:gd name="connsiteX80" fmla="*/ 706976 w 1837945"/>
              <a:gd name="connsiteY80" fmla="*/ 445848 h 2828101"/>
              <a:gd name="connsiteX81" fmla="*/ 723018 w 1837945"/>
              <a:gd name="connsiteY81" fmla="*/ 469911 h 2828101"/>
              <a:gd name="connsiteX82" fmla="*/ 739061 w 1837945"/>
              <a:gd name="connsiteY82" fmla="*/ 485953 h 2828101"/>
              <a:gd name="connsiteX83" fmla="*/ 771145 w 1837945"/>
              <a:gd name="connsiteY83" fmla="*/ 526058 h 2828101"/>
              <a:gd name="connsiteX84" fmla="*/ 787187 w 1837945"/>
              <a:gd name="connsiteY84" fmla="*/ 550122 h 2828101"/>
              <a:gd name="connsiteX85" fmla="*/ 819271 w 1837945"/>
              <a:gd name="connsiteY85" fmla="*/ 566164 h 2828101"/>
              <a:gd name="connsiteX86" fmla="*/ 867397 w 1837945"/>
              <a:gd name="connsiteY86" fmla="*/ 598248 h 2828101"/>
              <a:gd name="connsiteX87" fmla="*/ 883440 w 1837945"/>
              <a:gd name="connsiteY87" fmla="*/ 614290 h 2828101"/>
              <a:gd name="connsiteX88" fmla="*/ 907503 w 1837945"/>
              <a:gd name="connsiteY88" fmla="*/ 622311 h 2828101"/>
              <a:gd name="connsiteX89" fmla="*/ 931566 w 1837945"/>
              <a:gd name="connsiteY89" fmla="*/ 638353 h 2828101"/>
              <a:gd name="connsiteX90" fmla="*/ 947608 w 1837945"/>
              <a:gd name="connsiteY90" fmla="*/ 662416 h 2828101"/>
              <a:gd name="connsiteX91" fmla="*/ 995734 w 1837945"/>
              <a:gd name="connsiteY91" fmla="*/ 686479 h 2828101"/>
              <a:gd name="connsiteX92" fmla="*/ 1019797 w 1837945"/>
              <a:gd name="connsiteY92" fmla="*/ 734606 h 2828101"/>
              <a:gd name="connsiteX93" fmla="*/ 1035840 w 1837945"/>
              <a:gd name="connsiteY93" fmla="*/ 750648 h 2828101"/>
              <a:gd name="connsiteX94" fmla="*/ 1075945 w 1837945"/>
              <a:gd name="connsiteY94" fmla="*/ 790753 h 2828101"/>
              <a:gd name="connsiteX95" fmla="*/ 1108029 w 1837945"/>
              <a:gd name="connsiteY95" fmla="*/ 838879 h 2828101"/>
              <a:gd name="connsiteX96" fmla="*/ 1148134 w 1837945"/>
              <a:gd name="connsiteY96" fmla="*/ 887006 h 2828101"/>
              <a:gd name="connsiteX97" fmla="*/ 1164176 w 1837945"/>
              <a:gd name="connsiteY97" fmla="*/ 919090 h 2828101"/>
              <a:gd name="connsiteX98" fmla="*/ 1180218 w 1837945"/>
              <a:gd name="connsiteY98" fmla="*/ 967216 h 2828101"/>
              <a:gd name="connsiteX99" fmla="*/ 1196261 w 1837945"/>
              <a:gd name="connsiteY99" fmla="*/ 991279 h 2828101"/>
              <a:gd name="connsiteX100" fmla="*/ 1236366 w 1837945"/>
              <a:gd name="connsiteY100" fmla="*/ 1063469 h 2828101"/>
              <a:gd name="connsiteX101" fmla="*/ 1260429 w 1837945"/>
              <a:gd name="connsiteY101" fmla="*/ 1071490 h 2828101"/>
              <a:gd name="connsiteX102" fmla="*/ 1268450 w 1837945"/>
              <a:gd name="connsiteY102" fmla="*/ 1103574 h 2828101"/>
              <a:gd name="connsiteX103" fmla="*/ 1300534 w 1837945"/>
              <a:gd name="connsiteY103" fmla="*/ 1143679 h 2828101"/>
              <a:gd name="connsiteX104" fmla="*/ 1340640 w 1837945"/>
              <a:gd name="connsiteY104" fmla="*/ 1175764 h 2828101"/>
              <a:gd name="connsiteX105" fmla="*/ 1364703 w 1837945"/>
              <a:gd name="connsiteY105" fmla="*/ 1183785 h 2828101"/>
              <a:gd name="connsiteX106" fmla="*/ 1404808 w 1837945"/>
              <a:gd name="connsiteY106" fmla="*/ 1231911 h 2828101"/>
              <a:gd name="connsiteX107" fmla="*/ 1420850 w 1837945"/>
              <a:gd name="connsiteY107" fmla="*/ 1280037 h 2828101"/>
              <a:gd name="connsiteX108" fmla="*/ 1436892 w 1837945"/>
              <a:gd name="connsiteY108" fmla="*/ 1496606 h 2828101"/>
              <a:gd name="connsiteX109" fmla="*/ 1444913 w 1837945"/>
              <a:gd name="connsiteY109" fmla="*/ 1600879 h 2828101"/>
              <a:gd name="connsiteX110" fmla="*/ 1452934 w 1837945"/>
              <a:gd name="connsiteY110" fmla="*/ 1624943 h 2828101"/>
              <a:gd name="connsiteX111" fmla="*/ 1460955 w 1837945"/>
              <a:gd name="connsiteY111" fmla="*/ 1657027 h 2828101"/>
              <a:gd name="connsiteX112" fmla="*/ 1493040 w 1837945"/>
              <a:gd name="connsiteY112" fmla="*/ 1705153 h 2828101"/>
              <a:gd name="connsiteX113" fmla="*/ 1525124 w 1837945"/>
              <a:gd name="connsiteY113" fmla="*/ 1761301 h 2828101"/>
              <a:gd name="connsiteX114" fmla="*/ 1533145 w 1837945"/>
              <a:gd name="connsiteY114" fmla="*/ 1793385 h 2828101"/>
              <a:gd name="connsiteX115" fmla="*/ 1565229 w 1837945"/>
              <a:gd name="connsiteY115" fmla="*/ 1841511 h 2828101"/>
              <a:gd name="connsiteX116" fmla="*/ 1581271 w 1837945"/>
              <a:gd name="connsiteY116" fmla="*/ 1889637 h 2828101"/>
              <a:gd name="connsiteX117" fmla="*/ 1589292 w 1837945"/>
              <a:gd name="connsiteY117" fmla="*/ 1913701 h 2828101"/>
              <a:gd name="connsiteX118" fmla="*/ 1605334 w 1837945"/>
              <a:gd name="connsiteY118" fmla="*/ 1969848 h 2828101"/>
              <a:gd name="connsiteX119" fmla="*/ 1637418 w 1837945"/>
              <a:gd name="connsiteY119" fmla="*/ 2009953 h 2828101"/>
              <a:gd name="connsiteX120" fmla="*/ 1645440 w 1837945"/>
              <a:gd name="connsiteY120" fmla="*/ 2058079 h 2828101"/>
              <a:gd name="connsiteX121" fmla="*/ 1653461 w 1837945"/>
              <a:gd name="connsiteY121" fmla="*/ 2082143 h 2828101"/>
              <a:gd name="connsiteX122" fmla="*/ 1661482 w 1837945"/>
              <a:gd name="connsiteY122" fmla="*/ 2306732 h 2828101"/>
              <a:gd name="connsiteX123" fmla="*/ 1677524 w 1837945"/>
              <a:gd name="connsiteY123" fmla="*/ 2419027 h 2828101"/>
              <a:gd name="connsiteX124" fmla="*/ 1685545 w 1837945"/>
              <a:gd name="connsiteY124" fmla="*/ 2451111 h 2828101"/>
              <a:gd name="connsiteX125" fmla="*/ 1693566 w 1837945"/>
              <a:gd name="connsiteY125" fmla="*/ 2555385 h 2828101"/>
              <a:gd name="connsiteX126" fmla="*/ 1701587 w 1837945"/>
              <a:gd name="connsiteY126" fmla="*/ 2747890 h 2828101"/>
              <a:gd name="connsiteX127" fmla="*/ 1717629 w 1837945"/>
              <a:gd name="connsiteY127" fmla="*/ 2779974 h 2828101"/>
              <a:gd name="connsiteX128" fmla="*/ 1725650 w 1837945"/>
              <a:gd name="connsiteY128" fmla="*/ 2804037 h 2828101"/>
              <a:gd name="connsiteX129" fmla="*/ 1749713 w 1837945"/>
              <a:gd name="connsiteY129" fmla="*/ 2812058 h 2828101"/>
              <a:gd name="connsiteX130" fmla="*/ 1829924 w 1837945"/>
              <a:gd name="connsiteY130" fmla="*/ 2796016 h 2828101"/>
              <a:gd name="connsiteX131" fmla="*/ 1837945 w 1837945"/>
              <a:gd name="connsiteY131" fmla="*/ 2787995 h 2828101"/>
              <a:gd name="connsiteX0" fmla="*/ 1557208 w 1837945"/>
              <a:gd name="connsiteY0" fmla="*/ 2828101 h 2828101"/>
              <a:gd name="connsiteX1" fmla="*/ 1581271 w 1837945"/>
              <a:gd name="connsiteY1" fmla="*/ 2699764 h 2828101"/>
              <a:gd name="connsiteX2" fmla="*/ 1573250 w 1837945"/>
              <a:gd name="connsiteY2" fmla="*/ 2587469 h 2828101"/>
              <a:gd name="connsiteX3" fmla="*/ 1565229 w 1837945"/>
              <a:gd name="connsiteY3" fmla="*/ 2563406 h 2828101"/>
              <a:gd name="connsiteX4" fmla="*/ 1557208 w 1837945"/>
              <a:gd name="connsiteY4" fmla="*/ 2386943 h 2828101"/>
              <a:gd name="connsiteX5" fmla="*/ 1549187 w 1837945"/>
              <a:gd name="connsiteY5" fmla="*/ 2362879 h 2828101"/>
              <a:gd name="connsiteX6" fmla="*/ 1541166 w 1837945"/>
              <a:gd name="connsiteY6" fmla="*/ 2290690 h 2828101"/>
              <a:gd name="connsiteX7" fmla="*/ 1533145 w 1837945"/>
              <a:gd name="connsiteY7" fmla="*/ 2258606 h 2828101"/>
              <a:gd name="connsiteX8" fmla="*/ 1517103 w 1837945"/>
              <a:gd name="connsiteY8" fmla="*/ 2186416 h 2828101"/>
              <a:gd name="connsiteX9" fmla="*/ 1501061 w 1837945"/>
              <a:gd name="connsiteY9" fmla="*/ 2146311 h 2828101"/>
              <a:gd name="connsiteX10" fmla="*/ 1476997 w 1837945"/>
              <a:gd name="connsiteY10" fmla="*/ 2090164 h 2828101"/>
              <a:gd name="connsiteX11" fmla="*/ 1460955 w 1837945"/>
              <a:gd name="connsiteY11" fmla="*/ 2034016 h 2828101"/>
              <a:gd name="connsiteX12" fmla="*/ 1452934 w 1837945"/>
              <a:gd name="connsiteY12" fmla="*/ 2001932 h 2828101"/>
              <a:gd name="connsiteX13" fmla="*/ 1444913 w 1837945"/>
              <a:gd name="connsiteY13" fmla="*/ 1977869 h 2828101"/>
              <a:gd name="connsiteX14" fmla="*/ 1420850 w 1837945"/>
              <a:gd name="connsiteY14" fmla="*/ 1897658 h 2828101"/>
              <a:gd name="connsiteX15" fmla="*/ 1396787 w 1837945"/>
              <a:gd name="connsiteY15" fmla="*/ 1825469 h 2828101"/>
              <a:gd name="connsiteX16" fmla="*/ 1380745 w 1837945"/>
              <a:gd name="connsiteY16" fmla="*/ 1777343 h 2828101"/>
              <a:gd name="connsiteX17" fmla="*/ 1364703 w 1837945"/>
              <a:gd name="connsiteY17" fmla="*/ 1649006 h 2828101"/>
              <a:gd name="connsiteX18" fmla="*/ 1356682 w 1837945"/>
              <a:gd name="connsiteY18" fmla="*/ 1608901 h 2828101"/>
              <a:gd name="connsiteX19" fmla="*/ 1340640 w 1837945"/>
              <a:gd name="connsiteY19" fmla="*/ 1576816 h 2828101"/>
              <a:gd name="connsiteX20" fmla="*/ 1324597 w 1837945"/>
              <a:gd name="connsiteY20" fmla="*/ 1464522 h 2828101"/>
              <a:gd name="connsiteX21" fmla="*/ 1308555 w 1837945"/>
              <a:gd name="connsiteY21" fmla="*/ 1408374 h 2828101"/>
              <a:gd name="connsiteX22" fmla="*/ 1268450 w 1837945"/>
              <a:gd name="connsiteY22" fmla="*/ 1344206 h 2828101"/>
              <a:gd name="connsiteX23" fmla="*/ 1244387 w 1837945"/>
              <a:gd name="connsiteY23" fmla="*/ 1272016 h 2828101"/>
              <a:gd name="connsiteX24" fmla="*/ 1228345 w 1837945"/>
              <a:gd name="connsiteY24" fmla="*/ 1247953 h 2828101"/>
              <a:gd name="connsiteX25" fmla="*/ 1188240 w 1837945"/>
              <a:gd name="connsiteY25" fmla="*/ 1175764 h 2828101"/>
              <a:gd name="connsiteX26" fmla="*/ 1148134 w 1837945"/>
              <a:gd name="connsiteY26" fmla="*/ 1079511 h 2828101"/>
              <a:gd name="connsiteX27" fmla="*/ 1140113 w 1837945"/>
              <a:gd name="connsiteY27" fmla="*/ 1055448 h 2828101"/>
              <a:gd name="connsiteX28" fmla="*/ 1124071 w 1837945"/>
              <a:gd name="connsiteY28" fmla="*/ 1023364 h 2828101"/>
              <a:gd name="connsiteX29" fmla="*/ 1091987 w 1837945"/>
              <a:gd name="connsiteY29" fmla="*/ 983258 h 2828101"/>
              <a:gd name="connsiteX30" fmla="*/ 1067924 w 1837945"/>
              <a:gd name="connsiteY30" fmla="*/ 927111 h 2828101"/>
              <a:gd name="connsiteX31" fmla="*/ 1035840 w 1837945"/>
              <a:gd name="connsiteY31" fmla="*/ 878985 h 2828101"/>
              <a:gd name="connsiteX32" fmla="*/ 1019797 w 1837945"/>
              <a:gd name="connsiteY32" fmla="*/ 854922 h 2828101"/>
              <a:gd name="connsiteX33" fmla="*/ 995734 w 1837945"/>
              <a:gd name="connsiteY33" fmla="*/ 822837 h 2828101"/>
              <a:gd name="connsiteX34" fmla="*/ 971671 w 1837945"/>
              <a:gd name="connsiteY34" fmla="*/ 782732 h 2828101"/>
              <a:gd name="connsiteX35" fmla="*/ 947608 w 1837945"/>
              <a:gd name="connsiteY35" fmla="*/ 766690 h 2828101"/>
              <a:gd name="connsiteX36" fmla="*/ 923545 w 1837945"/>
              <a:gd name="connsiteY36" fmla="*/ 742627 h 2828101"/>
              <a:gd name="connsiteX37" fmla="*/ 875418 w 1837945"/>
              <a:gd name="connsiteY37" fmla="*/ 702522 h 2828101"/>
              <a:gd name="connsiteX38" fmla="*/ 835313 w 1837945"/>
              <a:gd name="connsiteY38" fmla="*/ 662416 h 2828101"/>
              <a:gd name="connsiteX39" fmla="*/ 819271 w 1837945"/>
              <a:gd name="connsiteY39" fmla="*/ 638353 h 2828101"/>
              <a:gd name="connsiteX40" fmla="*/ 795208 w 1837945"/>
              <a:gd name="connsiteY40" fmla="*/ 614290 h 2828101"/>
              <a:gd name="connsiteX41" fmla="*/ 771145 w 1837945"/>
              <a:gd name="connsiteY41" fmla="*/ 582206 h 2828101"/>
              <a:gd name="connsiteX42" fmla="*/ 706976 w 1837945"/>
              <a:gd name="connsiteY42" fmla="*/ 534079 h 2828101"/>
              <a:gd name="connsiteX43" fmla="*/ 634787 w 1837945"/>
              <a:gd name="connsiteY43" fmla="*/ 477932 h 2828101"/>
              <a:gd name="connsiteX44" fmla="*/ 562597 w 1837945"/>
              <a:gd name="connsiteY44" fmla="*/ 397722 h 2828101"/>
              <a:gd name="connsiteX45" fmla="*/ 498429 w 1837945"/>
              <a:gd name="connsiteY45" fmla="*/ 349595 h 2828101"/>
              <a:gd name="connsiteX46" fmla="*/ 474366 w 1837945"/>
              <a:gd name="connsiteY46" fmla="*/ 325532 h 2828101"/>
              <a:gd name="connsiteX47" fmla="*/ 450303 w 1837945"/>
              <a:gd name="connsiteY47" fmla="*/ 309490 h 2828101"/>
              <a:gd name="connsiteX48" fmla="*/ 394155 w 1837945"/>
              <a:gd name="connsiteY48" fmla="*/ 253343 h 2828101"/>
              <a:gd name="connsiteX49" fmla="*/ 370092 w 1837945"/>
              <a:gd name="connsiteY49" fmla="*/ 237301 h 2828101"/>
              <a:gd name="connsiteX50" fmla="*/ 354050 w 1837945"/>
              <a:gd name="connsiteY50" fmla="*/ 221258 h 2828101"/>
              <a:gd name="connsiteX51" fmla="*/ 305924 w 1837945"/>
              <a:gd name="connsiteY51" fmla="*/ 189174 h 2828101"/>
              <a:gd name="connsiteX52" fmla="*/ 297903 w 1837945"/>
              <a:gd name="connsiteY52" fmla="*/ 165111 h 2828101"/>
              <a:gd name="connsiteX53" fmla="*/ 273840 w 1837945"/>
              <a:gd name="connsiteY53" fmla="*/ 157090 h 2828101"/>
              <a:gd name="connsiteX54" fmla="*/ 249776 w 1837945"/>
              <a:gd name="connsiteY54" fmla="*/ 141048 h 2828101"/>
              <a:gd name="connsiteX55" fmla="*/ 217692 w 1837945"/>
              <a:gd name="connsiteY55" fmla="*/ 125006 h 2828101"/>
              <a:gd name="connsiteX56" fmla="*/ 193629 w 1837945"/>
              <a:gd name="connsiteY56" fmla="*/ 108964 h 2828101"/>
              <a:gd name="connsiteX57" fmla="*/ 169566 w 1837945"/>
              <a:gd name="connsiteY57" fmla="*/ 100943 h 2828101"/>
              <a:gd name="connsiteX58" fmla="*/ 121440 w 1837945"/>
              <a:gd name="connsiteY58" fmla="*/ 76879 h 2828101"/>
              <a:gd name="connsiteX59" fmla="*/ 81334 w 1837945"/>
              <a:gd name="connsiteY59" fmla="*/ 52816 h 2828101"/>
              <a:gd name="connsiteX60" fmla="*/ 33208 w 1837945"/>
              <a:gd name="connsiteY60" fmla="*/ 20732 h 2828101"/>
              <a:gd name="connsiteX61" fmla="*/ 33208 w 1837945"/>
              <a:gd name="connsiteY61" fmla="*/ 12711 h 2828101"/>
              <a:gd name="connsiteX62" fmla="*/ 57271 w 1837945"/>
              <a:gd name="connsiteY62" fmla="*/ 4690 h 2828101"/>
              <a:gd name="connsiteX63" fmla="*/ 105397 w 1837945"/>
              <a:gd name="connsiteY63" fmla="*/ 28753 h 2828101"/>
              <a:gd name="connsiteX64" fmla="*/ 129461 w 1837945"/>
              <a:gd name="connsiteY64" fmla="*/ 36774 h 2828101"/>
              <a:gd name="connsiteX65" fmla="*/ 145503 w 1837945"/>
              <a:gd name="connsiteY65" fmla="*/ 60837 h 2828101"/>
              <a:gd name="connsiteX66" fmla="*/ 169566 w 1837945"/>
              <a:gd name="connsiteY66" fmla="*/ 108964 h 2828101"/>
              <a:gd name="connsiteX67" fmla="*/ 193629 w 1837945"/>
              <a:gd name="connsiteY67" fmla="*/ 116985 h 2828101"/>
              <a:gd name="connsiteX68" fmla="*/ 249776 w 1837945"/>
              <a:gd name="connsiteY68" fmla="*/ 141048 h 2828101"/>
              <a:gd name="connsiteX69" fmla="*/ 297903 w 1837945"/>
              <a:gd name="connsiteY69" fmla="*/ 165111 h 2828101"/>
              <a:gd name="connsiteX70" fmla="*/ 321966 w 1837945"/>
              <a:gd name="connsiteY70" fmla="*/ 181153 h 2828101"/>
              <a:gd name="connsiteX71" fmla="*/ 370092 w 1837945"/>
              <a:gd name="connsiteY71" fmla="*/ 197195 h 2828101"/>
              <a:gd name="connsiteX72" fmla="*/ 394155 w 1837945"/>
              <a:gd name="connsiteY72" fmla="*/ 205216 h 2828101"/>
              <a:gd name="connsiteX73" fmla="*/ 442282 w 1837945"/>
              <a:gd name="connsiteY73" fmla="*/ 229279 h 2828101"/>
              <a:gd name="connsiteX74" fmla="*/ 458324 w 1837945"/>
              <a:gd name="connsiteY74" fmla="*/ 245322 h 2828101"/>
              <a:gd name="connsiteX75" fmla="*/ 482387 w 1837945"/>
              <a:gd name="connsiteY75" fmla="*/ 261364 h 2828101"/>
              <a:gd name="connsiteX76" fmla="*/ 514471 w 1837945"/>
              <a:gd name="connsiteY76" fmla="*/ 309490 h 2828101"/>
              <a:gd name="connsiteX77" fmla="*/ 562597 w 1837945"/>
              <a:gd name="connsiteY77" fmla="*/ 325532 h 2828101"/>
              <a:gd name="connsiteX78" fmla="*/ 610724 w 1837945"/>
              <a:gd name="connsiteY78" fmla="*/ 349595 h 2828101"/>
              <a:gd name="connsiteX79" fmla="*/ 626766 w 1837945"/>
              <a:gd name="connsiteY79" fmla="*/ 373658 h 2828101"/>
              <a:gd name="connsiteX80" fmla="*/ 706976 w 1837945"/>
              <a:gd name="connsiteY80" fmla="*/ 445848 h 2828101"/>
              <a:gd name="connsiteX81" fmla="*/ 723018 w 1837945"/>
              <a:gd name="connsiteY81" fmla="*/ 469911 h 2828101"/>
              <a:gd name="connsiteX82" fmla="*/ 739061 w 1837945"/>
              <a:gd name="connsiteY82" fmla="*/ 485953 h 2828101"/>
              <a:gd name="connsiteX83" fmla="*/ 771145 w 1837945"/>
              <a:gd name="connsiteY83" fmla="*/ 526058 h 2828101"/>
              <a:gd name="connsiteX84" fmla="*/ 787187 w 1837945"/>
              <a:gd name="connsiteY84" fmla="*/ 550122 h 2828101"/>
              <a:gd name="connsiteX85" fmla="*/ 1017765 w 1837945"/>
              <a:gd name="connsiteY85" fmla="*/ 266826 h 2828101"/>
              <a:gd name="connsiteX86" fmla="*/ 867397 w 1837945"/>
              <a:gd name="connsiteY86" fmla="*/ 598248 h 2828101"/>
              <a:gd name="connsiteX87" fmla="*/ 883440 w 1837945"/>
              <a:gd name="connsiteY87" fmla="*/ 614290 h 2828101"/>
              <a:gd name="connsiteX88" fmla="*/ 907503 w 1837945"/>
              <a:gd name="connsiteY88" fmla="*/ 622311 h 2828101"/>
              <a:gd name="connsiteX89" fmla="*/ 931566 w 1837945"/>
              <a:gd name="connsiteY89" fmla="*/ 638353 h 2828101"/>
              <a:gd name="connsiteX90" fmla="*/ 947608 w 1837945"/>
              <a:gd name="connsiteY90" fmla="*/ 662416 h 2828101"/>
              <a:gd name="connsiteX91" fmla="*/ 995734 w 1837945"/>
              <a:gd name="connsiteY91" fmla="*/ 686479 h 2828101"/>
              <a:gd name="connsiteX92" fmla="*/ 1019797 w 1837945"/>
              <a:gd name="connsiteY92" fmla="*/ 734606 h 2828101"/>
              <a:gd name="connsiteX93" fmla="*/ 1035840 w 1837945"/>
              <a:gd name="connsiteY93" fmla="*/ 750648 h 2828101"/>
              <a:gd name="connsiteX94" fmla="*/ 1075945 w 1837945"/>
              <a:gd name="connsiteY94" fmla="*/ 790753 h 2828101"/>
              <a:gd name="connsiteX95" fmla="*/ 1108029 w 1837945"/>
              <a:gd name="connsiteY95" fmla="*/ 838879 h 2828101"/>
              <a:gd name="connsiteX96" fmla="*/ 1148134 w 1837945"/>
              <a:gd name="connsiteY96" fmla="*/ 887006 h 2828101"/>
              <a:gd name="connsiteX97" fmla="*/ 1164176 w 1837945"/>
              <a:gd name="connsiteY97" fmla="*/ 919090 h 2828101"/>
              <a:gd name="connsiteX98" fmla="*/ 1180218 w 1837945"/>
              <a:gd name="connsiteY98" fmla="*/ 967216 h 2828101"/>
              <a:gd name="connsiteX99" fmla="*/ 1196261 w 1837945"/>
              <a:gd name="connsiteY99" fmla="*/ 991279 h 2828101"/>
              <a:gd name="connsiteX100" fmla="*/ 1236366 w 1837945"/>
              <a:gd name="connsiteY100" fmla="*/ 1063469 h 2828101"/>
              <a:gd name="connsiteX101" fmla="*/ 1260429 w 1837945"/>
              <a:gd name="connsiteY101" fmla="*/ 1071490 h 2828101"/>
              <a:gd name="connsiteX102" fmla="*/ 1268450 w 1837945"/>
              <a:gd name="connsiteY102" fmla="*/ 1103574 h 2828101"/>
              <a:gd name="connsiteX103" fmla="*/ 1300534 w 1837945"/>
              <a:gd name="connsiteY103" fmla="*/ 1143679 h 2828101"/>
              <a:gd name="connsiteX104" fmla="*/ 1340640 w 1837945"/>
              <a:gd name="connsiteY104" fmla="*/ 1175764 h 2828101"/>
              <a:gd name="connsiteX105" fmla="*/ 1364703 w 1837945"/>
              <a:gd name="connsiteY105" fmla="*/ 1183785 h 2828101"/>
              <a:gd name="connsiteX106" fmla="*/ 1404808 w 1837945"/>
              <a:gd name="connsiteY106" fmla="*/ 1231911 h 2828101"/>
              <a:gd name="connsiteX107" fmla="*/ 1420850 w 1837945"/>
              <a:gd name="connsiteY107" fmla="*/ 1280037 h 2828101"/>
              <a:gd name="connsiteX108" fmla="*/ 1436892 w 1837945"/>
              <a:gd name="connsiteY108" fmla="*/ 1496606 h 2828101"/>
              <a:gd name="connsiteX109" fmla="*/ 1444913 w 1837945"/>
              <a:gd name="connsiteY109" fmla="*/ 1600879 h 2828101"/>
              <a:gd name="connsiteX110" fmla="*/ 1452934 w 1837945"/>
              <a:gd name="connsiteY110" fmla="*/ 1624943 h 2828101"/>
              <a:gd name="connsiteX111" fmla="*/ 1460955 w 1837945"/>
              <a:gd name="connsiteY111" fmla="*/ 1657027 h 2828101"/>
              <a:gd name="connsiteX112" fmla="*/ 1493040 w 1837945"/>
              <a:gd name="connsiteY112" fmla="*/ 1705153 h 2828101"/>
              <a:gd name="connsiteX113" fmla="*/ 1525124 w 1837945"/>
              <a:gd name="connsiteY113" fmla="*/ 1761301 h 2828101"/>
              <a:gd name="connsiteX114" fmla="*/ 1533145 w 1837945"/>
              <a:gd name="connsiteY114" fmla="*/ 1793385 h 2828101"/>
              <a:gd name="connsiteX115" fmla="*/ 1565229 w 1837945"/>
              <a:gd name="connsiteY115" fmla="*/ 1841511 h 2828101"/>
              <a:gd name="connsiteX116" fmla="*/ 1581271 w 1837945"/>
              <a:gd name="connsiteY116" fmla="*/ 1889637 h 2828101"/>
              <a:gd name="connsiteX117" fmla="*/ 1589292 w 1837945"/>
              <a:gd name="connsiteY117" fmla="*/ 1913701 h 2828101"/>
              <a:gd name="connsiteX118" fmla="*/ 1605334 w 1837945"/>
              <a:gd name="connsiteY118" fmla="*/ 1969848 h 2828101"/>
              <a:gd name="connsiteX119" fmla="*/ 1637418 w 1837945"/>
              <a:gd name="connsiteY119" fmla="*/ 2009953 h 2828101"/>
              <a:gd name="connsiteX120" fmla="*/ 1645440 w 1837945"/>
              <a:gd name="connsiteY120" fmla="*/ 2058079 h 2828101"/>
              <a:gd name="connsiteX121" fmla="*/ 1653461 w 1837945"/>
              <a:gd name="connsiteY121" fmla="*/ 2082143 h 2828101"/>
              <a:gd name="connsiteX122" fmla="*/ 1661482 w 1837945"/>
              <a:gd name="connsiteY122" fmla="*/ 2306732 h 2828101"/>
              <a:gd name="connsiteX123" fmla="*/ 1677524 w 1837945"/>
              <a:gd name="connsiteY123" fmla="*/ 2419027 h 2828101"/>
              <a:gd name="connsiteX124" fmla="*/ 1685545 w 1837945"/>
              <a:gd name="connsiteY124" fmla="*/ 2451111 h 2828101"/>
              <a:gd name="connsiteX125" fmla="*/ 1693566 w 1837945"/>
              <a:gd name="connsiteY125" fmla="*/ 2555385 h 2828101"/>
              <a:gd name="connsiteX126" fmla="*/ 1701587 w 1837945"/>
              <a:gd name="connsiteY126" fmla="*/ 2747890 h 2828101"/>
              <a:gd name="connsiteX127" fmla="*/ 1717629 w 1837945"/>
              <a:gd name="connsiteY127" fmla="*/ 2779974 h 2828101"/>
              <a:gd name="connsiteX128" fmla="*/ 1725650 w 1837945"/>
              <a:gd name="connsiteY128" fmla="*/ 2804037 h 2828101"/>
              <a:gd name="connsiteX129" fmla="*/ 1749713 w 1837945"/>
              <a:gd name="connsiteY129" fmla="*/ 2812058 h 2828101"/>
              <a:gd name="connsiteX130" fmla="*/ 1829924 w 1837945"/>
              <a:gd name="connsiteY130" fmla="*/ 2796016 h 2828101"/>
              <a:gd name="connsiteX131" fmla="*/ 1837945 w 1837945"/>
              <a:gd name="connsiteY131" fmla="*/ 2787995 h 2828101"/>
              <a:gd name="connsiteX0" fmla="*/ 1557208 w 1837945"/>
              <a:gd name="connsiteY0" fmla="*/ 2828101 h 2828101"/>
              <a:gd name="connsiteX1" fmla="*/ 1581271 w 1837945"/>
              <a:gd name="connsiteY1" fmla="*/ 2699764 h 2828101"/>
              <a:gd name="connsiteX2" fmla="*/ 1573250 w 1837945"/>
              <a:gd name="connsiteY2" fmla="*/ 2587469 h 2828101"/>
              <a:gd name="connsiteX3" fmla="*/ 1565229 w 1837945"/>
              <a:gd name="connsiteY3" fmla="*/ 2563406 h 2828101"/>
              <a:gd name="connsiteX4" fmla="*/ 1557208 w 1837945"/>
              <a:gd name="connsiteY4" fmla="*/ 2386943 h 2828101"/>
              <a:gd name="connsiteX5" fmla="*/ 1549187 w 1837945"/>
              <a:gd name="connsiteY5" fmla="*/ 2362879 h 2828101"/>
              <a:gd name="connsiteX6" fmla="*/ 1541166 w 1837945"/>
              <a:gd name="connsiteY6" fmla="*/ 2290690 h 2828101"/>
              <a:gd name="connsiteX7" fmla="*/ 1533145 w 1837945"/>
              <a:gd name="connsiteY7" fmla="*/ 2258606 h 2828101"/>
              <a:gd name="connsiteX8" fmla="*/ 1517103 w 1837945"/>
              <a:gd name="connsiteY8" fmla="*/ 2186416 h 2828101"/>
              <a:gd name="connsiteX9" fmla="*/ 1501061 w 1837945"/>
              <a:gd name="connsiteY9" fmla="*/ 2146311 h 2828101"/>
              <a:gd name="connsiteX10" fmla="*/ 1476997 w 1837945"/>
              <a:gd name="connsiteY10" fmla="*/ 2090164 h 2828101"/>
              <a:gd name="connsiteX11" fmla="*/ 1460955 w 1837945"/>
              <a:gd name="connsiteY11" fmla="*/ 2034016 h 2828101"/>
              <a:gd name="connsiteX12" fmla="*/ 1452934 w 1837945"/>
              <a:gd name="connsiteY12" fmla="*/ 2001932 h 2828101"/>
              <a:gd name="connsiteX13" fmla="*/ 1444913 w 1837945"/>
              <a:gd name="connsiteY13" fmla="*/ 1977869 h 2828101"/>
              <a:gd name="connsiteX14" fmla="*/ 1420850 w 1837945"/>
              <a:gd name="connsiteY14" fmla="*/ 1897658 h 2828101"/>
              <a:gd name="connsiteX15" fmla="*/ 1396787 w 1837945"/>
              <a:gd name="connsiteY15" fmla="*/ 1825469 h 2828101"/>
              <a:gd name="connsiteX16" fmla="*/ 1380745 w 1837945"/>
              <a:gd name="connsiteY16" fmla="*/ 1777343 h 2828101"/>
              <a:gd name="connsiteX17" fmla="*/ 1364703 w 1837945"/>
              <a:gd name="connsiteY17" fmla="*/ 1649006 h 2828101"/>
              <a:gd name="connsiteX18" fmla="*/ 1356682 w 1837945"/>
              <a:gd name="connsiteY18" fmla="*/ 1608901 h 2828101"/>
              <a:gd name="connsiteX19" fmla="*/ 1340640 w 1837945"/>
              <a:gd name="connsiteY19" fmla="*/ 1576816 h 2828101"/>
              <a:gd name="connsiteX20" fmla="*/ 1324597 w 1837945"/>
              <a:gd name="connsiteY20" fmla="*/ 1464522 h 2828101"/>
              <a:gd name="connsiteX21" fmla="*/ 1308555 w 1837945"/>
              <a:gd name="connsiteY21" fmla="*/ 1408374 h 2828101"/>
              <a:gd name="connsiteX22" fmla="*/ 1268450 w 1837945"/>
              <a:gd name="connsiteY22" fmla="*/ 1344206 h 2828101"/>
              <a:gd name="connsiteX23" fmla="*/ 1244387 w 1837945"/>
              <a:gd name="connsiteY23" fmla="*/ 1272016 h 2828101"/>
              <a:gd name="connsiteX24" fmla="*/ 1228345 w 1837945"/>
              <a:gd name="connsiteY24" fmla="*/ 1247953 h 2828101"/>
              <a:gd name="connsiteX25" fmla="*/ 1188240 w 1837945"/>
              <a:gd name="connsiteY25" fmla="*/ 1175764 h 2828101"/>
              <a:gd name="connsiteX26" fmla="*/ 1148134 w 1837945"/>
              <a:gd name="connsiteY26" fmla="*/ 1079511 h 2828101"/>
              <a:gd name="connsiteX27" fmla="*/ 1140113 w 1837945"/>
              <a:gd name="connsiteY27" fmla="*/ 1055448 h 2828101"/>
              <a:gd name="connsiteX28" fmla="*/ 1124071 w 1837945"/>
              <a:gd name="connsiteY28" fmla="*/ 1023364 h 2828101"/>
              <a:gd name="connsiteX29" fmla="*/ 1091987 w 1837945"/>
              <a:gd name="connsiteY29" fmla="*/ 983258 h 2828101"/>
              <a:gd name="connsiteX30" fmla="*/ 1067924 w 1837945"/>
              <a:gd name="connsiteY30" fmla="*/ 927111 h 2828101"/>
              <a:gd name="connsiteX31" fmla="*/ 1035840 w 1837945"/>
              <a:gd name="connsiteY31" fmla="*/ 878985 h 2828101"/>
              <a:gd name="connsiteX32" fmla="*/ 1019797 w 1837945"/>
              <a:gd name="connsiteY32" fmla="*/ 854922 h 2828101"/>
              <a:gd name="connsiteX33" fmla="*/ 995734 w 1837945"/>
              <a:gd name="connsiteY33" fmla="*/ 822837 h 2828101"/>
              <a:gd name="connsiteX34" fmla="*/ 971671 w 1837945"/>
              <a:gd name="connsiteY34" fmla="*/ 782732 h 2828101"/>
              <a:gd name="connsiteX35" fmla="*/ 947608 w 1837945"/>
              <a:gd name="connsiteY35" fmla="*/ 766690 h 2828101"/>
              <a:gd name="connsiteX36" fmla="*/ 923545 w 1837945"/>
              <a:gd name="connsiteY36" fmla="*/ 742627 h 2828101"/>
              <a:gd name="connsiteX37" fmla="*/ 875418 w 1837945"/>
              <a:gd name="connsiteY37" fmla="*/ 702522 h 2828101"/>
              <a:gd name="connsiteX38" fmla="*/ 835313 w 1837945"/>
              <a:gd name="connsiteY38" fmla="*/ 662416 h 2828101"/>
              <a:gd name="connsiteX39" fmla="*/ 819271 w 1837945"/>
              <a:gd name="connsiteY39" fmla="*/ 638353 h 2828101"/>
              <a:gd name="connsiteX40" fmla="*/ 795208 w 1837945"/>
              <a:gd name="connsiteY40" fmla="*/ 614290 h 2828101"/>
              <a:gd name="connsiteX41" fmla="*/ 771145 w 1837945"/>
              <a:gd name="connsiteY41" fmla="*/ 582206 h 2828101"/>
              <a:gd name="connsiteX42" fmla="*/ 706976 w 1837945"/>
              <a:gd name="connsiteY42" fmla="*/ 534079 h 2828101"/>
              <a:gd name="connsiteX43" fmla="*/ 634787 w 1837945"/>
              <a:gd name="connsiteY43" fmla="*/ 477932 h 2828101"/>
              <a:gd name="connsiteX44" fmla="*/ 562597 w 1837945"/>
              <a:gd name="connsiteY44" fmla="*/ 397722 h 2828101"/>
              <a:gd name="connsiteX45" fmla="*/ 498429 w 1837945"/>
              <a:gd name="connsiteY45" fmla="*/ 349595 h 2828101"/>
              <a:gd name="connsiteX46" fmla="*/ 474366 w 1837945"/>
              <a:gd name="connsiteY46" fmla="*/ 325532 h 2828101"/>
              <a:gd name="connsiteX47" fmla="*/ 450303 w 1837945"/>
              <a:gd name="connsiteY47" fmla="*/ 309490 h 2828101"/>
              <a:gd name="connsiteX48" fmla="*/ 394155 w 1837945"/>
              <a:gd name="connsiteY48" fmla="*/ 253343 h 2828101"/>
              <a:gd name="connsiteX49" fmla="*/ 370092 w 1837945"/>
              <a:gd name="connsiteY49" fmla="*/ 237301 h 2828101"/>
              <a:gd name="connsiteX50" fmla="*/ 354050 w 1837945"/>
              <a:gd name="connsiteY50" fmla="*/ 221258 h 2828101"/>
              <a:gd name="connsiteX51" fmla="*/ 305924 w 1837945"/>
              <a:gd name="connsiteY51" fmla="*/ 189174 h 2828101"/>
              <a:gd name="connsiteX52" fmla="*/ 297903 w 1837945"/>
              <a:gd name="connsiteY52" fmla="*/ 165111 h 2828101"/>
              <a:gd name="connsiteX53" fmla="*/ 273840 w 1837945"/>
              <a:gd name="connsiteY53" fmla="*/ 157090 h 2828101"/>
              <a:gd name="connsiteX54" fmla="*/ 249776 w 1837945"/>
              <a:gd name="connsiteY54" fmla="*/ 141048 h 2828101"/>
              <a:gd name="connsiteX55" fmla="*/ 217692 w 1837945"/>
              <a:gd name="connsiteY55" fmla="*/ 125006 h 2828101"/>
              <a:gd name="connsiteX56" fmla="*/ 193629 w 1837945"/>
              <a:gd name="connsiteY56" fmla="*/ 108964 h 2828101"/>
              <a:gd name="connsiteX57" fmla="*/ 169566 w 1837945"/>
              <a:gd name="connsiteY57" fmla="*/ 100943 h 2828101"/>
              <a:gd name="connsiteX58" fmla="*/ 121440 w 1837945"/>
              <a:gd name="connsiteY58" fmla="*/ 76879 h 2828101"/>
              <a:gd name="connsiteX59" fmla="*/ 81334 w 1837945"/>
              <a:gd name="connsiteY59" fmla="*/ 52816 h 2828101"/>
              <a:gd name="connsiteX60" fmla="*/ 33208 w 1837945"/>
              <a:gd name="connsiteY60" fmla="*/ 20732 h 2828101"/>
              <a:gd name="connsiteX61" fmla="*/ 33208 w 1837945"/>
              <a:gd name="connsiteY61" fmla="*/ 12711 h 2828101"/>
              <a:gd name="connsiteX62" fmla="*/ 57271 w 1837945"/>
              <a:gd name="connsiteY62" fmla="*/ 4690 h 2828101"/>
              <a:gd name="connsiteX63" fmla="*/ 105397 w 1837945"/>
              <a:gd name="connsiteY63" fmla="*/ 28753 h 2828101"/>
              <a:gd name="connsiteX64" fmla="*/ 129461 w 1837945"/>
              <a:gd name="connsiteY64" fmla="*/ 36774 h 2828101"/>
              <a:gd name="connsiteX65" fmla="*/ 145503 w 1837945"/>
              <a:gd name="connsiteY65" fmla="*/ 60837 h 2828101"/>
              <a:gd name="connsiteX66" fmla="*/ 169566 w 1837945"/>
              <a:gd name="connsiteY66" fmla="*/ 108964 h 2828101"/>
              <a:gd name="connsiteX67" fmla="*/ 193629 w 1837945"/>
              <a:gd name="connsiteY67" fmla="*/ 116985 h 2828101"/>
              <a:gd name="connsiteX68" fmla="*/ 249776 w 1837945"/>
              <a:gd name="connsiteY68" fmla="*/ 141048 h 2828101"/>
              <a:gd name="connsiteX69" fmla="*/ 297903 w 1837945"/>
              <a:gd name="connsiteY69" fmla="*/ 165111 h 2828101"/>
              <a:gd name="connsiteX70" fmla="*/ 321966 w 1837945"/>
              <a:gd name="connsiteY70" fmla="*/ 181153 h 2828101"/>
              <a:gd name="connsiteX71" fmla="*/ 370092 w 1837945"/>
              <a:gd name="connsiteY71" fmla="*/ 197195 h 2828101"/>
              <a:gd name="connsiteX72" fmla="*/ 394155 w 1837945"/>
              <a:gd name="connsiteY72" fmla="*/ 205216 h 2828101"/>
              <a:gd name="connsiteX73" fmla="*/ 442282 w 1837945"/>
              <a:gd name="connsiteY73" fmla="*/ 229279 h 2828101"/>
              <a:gd name="connsiteX74" fmla="*/ 458324 w 1837945"/>
              <a:gd name="connsiteY74" fmla="*/ 245322 h 2828101"/>
              <a:gd name="connsiteX75" fmla="*/ 482387 w 1837945"/>
              <a:gd name="connsiteY75" fmla="*/ 261364 h 2828101"/>
              <a:gd name="connsiteX76" fmla="*/ 514471 w 1837945"/>
              <a:gd name="connsiteY76" fmla="*/ 309490 h 2828101"/>
              <a:gd name="connsiteX77" fmla="*/ 562597 w 1837945"/>
              <a:gd name="connsiteY77" fmla="*/ 325532 h 2828101"/>
              <a:gd name="connsiteX78" fmla="*/ 610724 w 1837945"/>
              <a:gd name="connsiteY78" fmla="*/ 349595 h 2828101"/>
              <a:gd name="connsiteX79" fmla="*/ 626766 w 1837945"/>
              <a:gd name="connsiteY79" fmla="*/ 373658 h 2828101"/>
              <a:gd name="connsiteX80" fmla="*/ 706976 w 1837945"/>
              <a:gd name="connsiteY80" fmla="*/ 445848 h 2828101"/>
              <a:gd name="connsiteX81" fmla="*/ 723018 w 1837945"/>
              <a:gd name="connsiteY81" fmla="*/ 469911 h 2828101"/>
              <a:gd name="connsiteX82" fmla="*/ 739061 w 1837945"/>
              <a:gd name="connsiteY82" fmla="*/ 485953 h 2828101"/>
              <a:gd name="connsiteX83" fmla="*/ 771145 w 1837945"/>
              <a:gd name="connsiteY83" fmla="*/ 526058 h 2828101"/>
              <a:gd name="connsiteX84" fmla="*/ 787187 w 1837945"/>
              <a:gd name="connsiteY84" fmla="*/ 550122 h 2828101"/>
              <a:gd name="connsiteX85" fmla="*/ 1017765 w 1837945"/>
              <a:gd name="connsiteY85" fmla="*/ 266826 h 2828101"/>
              <a:gd name="connsiteX86" fmla="*/ 867397 w 1837945"/>
              <a:gd name="connsiteY86" fmla="*/ 598248 h 2828101"/>
              <a:gd name="connsiteX87" fmla="*/ 1377805 w 1837945"/>
              <a:gd name="connsiteY87" fmla="*/ 50802 h 2828101"/>
              <a:gd name="connsiteX88" fmla="*/ 907503 w 1837945"/>
              <a:gd name="connsiteY88" fmla="*/ 622311 h 2828101"/>
              <a:gd name="connsiteX89" fmla="*/ 931566 w 1837945"/>
              <a:gd name="connsiteY89" fmla="*/ 638353 h 2828101"/>
              <a:gd name="connsiteX90" fmla="*/ 947608 w 1837945"/>
              <a:gd name="connsiteY90" fmla="*/ 662416 h 2828101"/>
              <a:gd name="connsiteX91" fmla="*/ 995734 w 1837945"/>
              <a:gd name="connsiteY91" fmla="*/ 686479 h 2828101"/>
              <a:gd name="connsiteX92" fmla="*/ 1019797 w 1837945"/>
              <a:gd name="connsiteY92" fmla="*/ 734606 h 2828101"/>
              <a:gd name="connsiteX93" fmla="*/ 1035840 w 1837945"/>
              <a:gd name="connsiteY93" fmla="*/ 750648 h 2828101"/>
              <a:gd name="connsiteX94" fmla="*/ 1075945 w 1837945"/>
              <a:gd name="connsiteY94" fmla="*/ 790753 h 2828101"/>
              <a:gd name="connsiteX95" fmla="*/ 1108029 w 1837945"/>
              <a:gd name="connsiteY95" fmla="*/ 838879 h 2828101"/>
              <a:gd name="connsiteX96" fmla="*/ 1148134 w 1837945"/>
              <a:gd name="connsiteY96" fmla="*/ 887006 h 2828101"/>
              <a:gd name="connsiteX97" fmla="*/ 1164176 w 1837945"/>
              <a:gd name="connsiteY97" fmla="*/ 919090 h 2828101"/>
              <a:gd name="connsiteX98" fmla="*/ 1180218 w 1837945"/>
              <a:gd name="connsiteY98" fmla="*/ 967216 h 2828101"/>
              <a:gd name="connsiteX99" fmla="*/ 1196261 w 1837945"/>
              <a:gd name="connsiteY99" fmla="*/ 991279 h 2828101"/>
              <a:gd name="connsiteX100" fmla="*/ 1236366 w 1837945"/>
              <a:gd name="connsiteY100" fmla="*/ 1063469 h 2828101"/>
              <a:gd name="connsiteX101" fmla="*/ 1260429 w 1837945"/>
              <a:gd name="connsiteY101" fmla="*/ 1071490 h 2828101"/>
              <a:gd name="connsiteX102" fmla="*/ 1268450 w 1837945"/>
              <a:gd name="connsiteY102" fmla="*/ 1103574 h 2828101"/>
              <a:gd name="connsiteX103" fmla="*/ 1300534 w 1837945"/>
              <a:gd name="connsiteY103" fmla="*/ 1143679 h 2828101"/>
              <a:gd name="connsiteX104" fmla="*/ 1340640 w 1837945"/>
              <a:gd name="connsiteY104" fmla="*/ 1175764 h 2828101"/>
              <a:gd name="connsiteX105" fmla="*/ 1364703 w 1837945"/>
              <a:gd name="connsiteY105" fmla="*/ 1183785 h 2828101"/>
              <a:gd name="connsiteX106" fmla="*/ 1404808 w 1837945"/>
              <a:gd name="connsiteY106" fmla="*/ 1231911 h 2828101"/>
              <a:gd name="connsiteX107" fmla="*/ 1420850 w 1837945"/>
              <a:gd name="connsiteY107" fmla="*/ 1280037 h 2828101"/>
              <a:gd name="connsiteX108" fmla="*/ 1436892 w 1837945"/>
              <a:gd name="connsiteY108" fmla="*/ 1496606 h 2828101"/>
              <a:gd name="connsiteX109" fmla="*/ 1444913 w 1837945"/>
              <a:gd name="connsiteY109" fmla="*/ 1600879 h 2828101"/>
              <a:gd name="connsiteX110" fmla="*/ 1452934 w 1837945"/>
              <a:gd name="connsiteY110" fmla="*/ 1624943 h 2828101"/>
              <a:gd name="connsiteX111" fmla="*/ 1460955 w 1837945"/>
              <a:gd name="connsiteY111" fmla="*/ 1657027 h 2828101"/>
              <a:gd name="connsiteX112" fmla="*/ 1493040 w 1837945"/>
              <a:gd name="connsiteY112" fmla="*/ 1705153 h 2828101"/>
              <a:gd name="connsiteX113" fmla="*/ 1525124 w 1837945"/>
              <a:gd name="connsiteY113" fmla="*/ 1761301 h 2828101"/>
              <a:gd name="connsiteX114" fmla="*/ 1533145 w 1837945"/>
              <a:gd name="connsiteY114" fmla="*/ 1793385 h 2828101"/>
              <a:gd name="connsiteX115" fmla="*/ 1565229 w 1837945"/>
              <a:gd name="connsiteY115" fmla="*/ 1841511 h 2828101"/>
              <a:gd name="connsiteX116" fmla="*/ 1581271 w 1837945"/>
              <a:gd name="connsiteY116" fmla="*/ 1889637 h 2828101"/>
              <a:gd name="connsiteX117" fmla="*/ 1589292 w 1837945"/>
              <a:gd name="connsiteY117" fmla="*/ 1913701 h 2828101"/>
              <a:gd name="connsiteX118" fmla="*/ 1605334 w 1837945"/>
              <a:gd name="connsiteY118" fmla="*/ 1969848 h 2828101"/>
              <a:gd name="connsiteX119" fmla="*/ 1637418 w 1837945"/>
              <a:gd name="connsiteY119" fmla="*/ 2009953 h 2828101"/>
              <a:gd name="connsiteX120" fmla="*/ 1645440 w 1837945"/>
              <a:gd name="connsiteY120" fmla="*/ 2058079 h 2828101"/>
              <a:gd name="connsiteX121" fmla="*/ 1653461 w 1837945"/>
              <a:gd name="connsiteY121" fmla="*/ 2082143 h 2828101"/>
              <a:gd name="connsiteX122" fmla="*/ 1661482 w 1837945"/>
              <a:gd name="connsiteY122" fmla="*/ 2306732 h 2828101"/>
              <a:gd name="connsiteX123" fmla="*/ 1677524 w 1837945"/>
              <a:gd name="connsiteY123" fmla="*/ 2419027 h 2828101"/>
              <a:gd name="connsiteX124" fmla="*/ 1685545 w 1837945"/>
              <a:gd name="connsiteY124" fmla="*/ 2451111 h 2828101"/>
              <a:gd name="connsiteX125" fmla="*/ 1693566 w 1837945"/>
              <a:gd name="connsiteY125" fmla="*/ 2555385 h 2828101"/>
              <a:gd name="connsiteX126" fmla="*/ 1701587 w 1837945"/>
              <a:gd name="connsiteY126" fmla="*/ 2747890 h 2828101"/>
              <a:gd name="connsiteX127" fmla="*/ 1717629 w 1837945"/>
              <a:gd name="connsiteY127" fmla="*/ 2779974 h 2828101"/>
              <a:gd name="connsiteX128" fmla="*/ 1725650 w 1837945"/>
              <a:gd name="connsiteY128" fmla="*/ 2804037 h 2828101"/>
              <a:gd name="connsiteX129" fmla="*/ 1749713 w 1837945"/>
              <a:gd name="connsiteY129" fmla="*/ 2812058 h 2828101"/>
              <a:gd name="connsiteX130" fmla="*/ 1829924 w 1837945"/>
              <a:gd name="connsiteY130" fmla="*/ 2796016 h 2828101"/>
              <a:gd name="connsiteX131" fmla="*/ 1837945 w 1837945"/>
              <a:gd name="connsiteY131" fmla="*/ 2787995 h 2828101"/>
              <a:gd name="connsiteX0" fmla="*/ 1641115 w 1921852"/>
              <a:gd name="connsiteY0" fmla="*/ 2828101 h 2828101"/>
              <a:gd name="connsiteX1" fmla="*/ 1665178 w 1921852"/>
              <a:gd name="connsiteY1" fmla="*/ 2699764 h 2828101"/>
              <a:gd name="connsiteX2" fmla="*/ 1657157 w 1921852"/>
              <a:gd name="connsiteY2" fmla="*/ 2587469 h 2828101"/>
              <a:gd name="connsiteX3" fmla="*/ 1649136 w 1921852"/>
              <a:gd name="connsiteY3" fmla="*/ 2563406 h 2828101"/>
              <a:gd name="connsiteX4" fmla="*/ 1641115 w 1921852"/>
              <a:gd name="connsiteY4" fmla="*/ 2386943 h 2828101"/>
              <a:gd name="connsiteX5" fmla="*/ 1633094 w 1921852"/>
              <a:gd name="connsiteY5" fmla="*/ 2362879 h 2828101"/>
              <a:gd name="connsiteX6" fmla="*/ 1625073 w 1921852"/>
              <a:gd name="connsiteY6" fmla="*/ 2290690 h 2828101"/>
              <a:gd name="connsiteX7" fmla="*/ 1617052 w 1921852"/>
              <a:gd name="connsiteY7" fmla="*/ 2258606 h 2828101"/>
              <a:gd name="connsiteX8" fmla="*/ 1601010 w 1921852"/>
              <a:gd name="connsiteY8" fmla="*/ 2186416 h 2828101"/>
              <a:gd name="connsiteX9" fmla="*/ 1584968 w 1921852"/>
              <a:gd name="connsiteY9" fmla="*/ 2146311 h 2828101"/>
              <a:gd name="connsiteX10" fmla="*/ 1560904 w 1921852"/>
              <a:gd name="connsiteY10" fmla="*/ 2090164 h 2828101"/>
              <a:gd name="connsiteX11" fmla="*/ 1544862 w 1921852"/>
              <a:gd name="connsiteY11" fmla="*/ 2034016 h 2828101"/>
              <a:gd name="connsiteX12" fmla="*/ 1536841 w 1921852"/>
              <a:gd name="connsiteY12" fmla="*/ 2001932 h 2828101"/>
              <a:gd name="connsiteX13" fmla="*/ 1528820 w 1921852"/>
              <a:gd name="connsiteY13" fmla="*/ 1977869 h 2828101"/>
              <a:gd name="connsiteX14" fmla="*/ 1504757 w 1921852"/>
              <a:gd name="connsiteY14" fmla="*/ 1897658 h 2828101"/>
              <a:gd name="connsiteX15" fmla="*/ 1480694 w 1921852"/>
              <a:gd name="connsiteY15" fmla="*/ 1825469 h 2828101"/>
              <a:gd name="connsiteX16" fmla="*/ 1464652 w 1921852"/>
              <a:gd name="connsiteY16" fmla="*/ 1777343 h 2828101"/>
              <a:gd name="connsiteX17" fmla="*/ 1448610 w 1921852"/>
              <a:gd name="connsiteY17" fmla="*/ 1649006 h 2828101"/>
              <a:gd name="connsiteX18" fmla="*/ 1440589 w 1921852"/>
              <a:gd name="connsiteY18" fmla="*/ 1608901 h 2828101"/>
              <a:gd name="connsiteX19" fmla="*/ 1424547 w 1921852"/>
              <a:gd name="connsiteY19" fmla="*/ 1576816 h 2828101"/>
              <a:gd name="connsiteX20" fmla="*/ 1408504 w 1921852"/>
              <a:gd name="connsiteY20" fmla="*/ 1464522 h 2828101"/>
              <a:gd name="connsiteX21" fmla="*/ 1392462 w 1921852"/>
              <a:gd name="connsiteY21" fmla="*/ 1408374 h 2828101"/>
              <a:gd name="connsiteX22" fmla="*/ 1352357 w 1921852"/>
              <a:gd name="connsiteY22" fmla="*/ 1344206 h 2828101"/>
              <a:gd name="connsiteX23" fmla="*/ 1328294 w 1921852"/>
              <a:gd name="connsiteY23" fmla="*/ 1272016 h 2828101"/>
              <a:gd name="connsiteX24" fmla="*/ 1312252 w 1921852"/>
              <a:gd name="connsiteY24" fmla="*/ 1247953 h 2828101"/>
              <a:gd name="connsiteX25" fmla="*/ 1272147 w 1921852"/>
              <a:gd name="connsiteY25" fmla="*/ 1175764 h 2828101"/>
              <a:gd name="connsiteX26" fmla="*/ 1232041 w 1921852"/>
              <a:gd name="connsiteY26" fmla="*/ 1079511 h 2828101"/>
              <a:gd name="connsiteX27" fmla="*/ 1224020 w 1921852"/>
              <a:gd name="connsiteY27" fmla="*/ 1055448 h 2828101"/>
              <a:gd name="connsiteX28" fmla="*/ 1207978 w 1921852"/>
              <a:gd name="connsiteY28" fmla="*/ 1023364 h 2828101"/>
              <a:gd name="connsiteX29" fmla="*/ 1175894 w 1921852"/>
              <a:gd name="connsiteY29" fmla="*/ 983258 h 2828101"/>
              <a:gd name="connsiteX30" fmla="*/ 1151831 w 1921852"/>
              <a:gd name="connsiteY30" fmla="*/ 927111 h 2828101"/>
              <a:gd name="connsiteX31" fmla="*/ 1119747 w 1921852"/>
              <a:gd name="connsiteY31" fmla="*/ 878985 h 2828101"/>
              <a:gd name="connsiteX32" fmla="*/ 1103704 w 1921852"/>
              <a:gd name="connsiteY32" fmla="*/ 854922 h 2828101"/>
              <a:gd name="connsiteX33" fmla="*/ 1079641 w 1921852"/>
              <a:gd name="connsiteY33" fmla="*/ 822837 h 2828101"/>
              <a:gd name="connsiteX34" fmla="*/ 1055578 w 1921852"/>
              <a:gd name="connsiteY34" fmla="*/ 782732 h 2828101"/>
              <a:gd name="connsiteX35" fmla="*/ 1031515 w 1921852"/>
              <a:gd name="connsiteY35" fmla="*/ 766690 h 2828101"/>
              <a:gd name="connsiteX36" fmla="*/ 1007452 w 1921852"/>
              <a:gd name="connsiteY36" fmla="*/ 742627 h 2828101"/>
              <a:gd name="connsiteX37" fmla="*/ 959325 w 1921852"/>
              <a:gd name="connsiteY37" fmla="*/ 702522 h 2828101"/>
              <a:gd name="connsiteX38" fmla="*/ 919220 w 1921852"/>
              <a:gd name="connsiteY38" fmla="*/ 662416 h 2828101"/>
              <a:gd name="connsiteX39" fmla="*/ 903178 w 1921852"/>
              <a:gd name="connsiteY39" fmla="*/ 638353 h 2828101"/>
              <a:gd name="connsiteX40" fmla="*/ 879115 w 1921852"/>
              <a:gd name="connsiteY40" fmla="*/ 614290 h 2828101"/>
              <a:gd name="connsiteX41" fmla="*/ 855052 w 1921852"/>
              <a:gd name="connsiteY41" fmla="*/ 582206 h 2828101"/>
              <a:gd name="connsiteX42" fmla="*/ 790883 w 1921852"/>
              <a:gd name="connsiteY42" fmla="*/ 534079 h 2828101"/>
              <a:gd name="connsiteX43" fmla="*/ 21552 w 1921852"/>
              <a:gd name="connsiteY43" fmla="*/ 194818 h 2828101"/>
              <a:gd name="connsiteX44" fmla="*/ 646504 w 1921852"/>
              <a:gd name="connsiteY44" fmla="*/ 397722 h 2828101"/>
              <a:gd name="connsiteX45" fmla="*/ 582336 w 1921852"/>
              <a:gd name="connsiteY45" fmla="*/ 349595 h 2828101"/>
              <a:gd name="connsiteX46" fmla="*/ 558273 w 1921852"/>
              <a:gd name="connsiteY46" fmla="*/ 325532 h 2828101"/>
              <a:gd name="connsiteX47" fmla="*/ 534210 w 1921852"/>
              <a:gd name="connsiteY47" fmla="*/ 309490 h 2828101"/>
              <a:gd name="connsiteX48" fmla="*/ 478062 w 1921852"/>
              <a:gd name="connsiteY48" fmla="*/ 253343 h 2828101"/>
              <a:gd name="connsiteX49" fmla="*/ 453999 w 1921852"/>
              <a:gd name="connsiteY49" fmla="*/ 237301 h 2828101"/>
              <a:gd name="connsiteX50" fmla="*/ 437957 w 1921852"/>
              <a:gd name="connsiteY50" fmla="*/ 221258 h 2828101"/>
              <a:gd name="connsiteX51" fmla="*/ 389831 w 1921852"/>
              <a:gd name="connsiteY51" fmla="*/ 189174 h 2828101"/>
              <a:gd name="connsiteX52" fmla="*/ 381810 w 1921852"/>
              <a:gd name="connsiteY52" fmla="*/ 165111 h 2828101"/>
              <a:gd name="connsiteX53" fmla="*/ 357747 w 1921852"/>
              <a:gd name="connsiteY53" fmla="*/ 157090 h 2828101"/>
              <a:gd name="connsiteX54" fmla="*/ 333683 w 1921852"/>
              <a:gd name="connsiteY54" fmla="*/ 141048 h 2828101"/>
              <a:gd name="connsiteX55" fmla="*/ 301599 w 1921852"/>
              <a:gd name="connsiteY55" fmla="*/ 125006 h 2828101"/>
              <a:gd name="connsiteX56" fmla="*/ 277536 w 1921852"/>
              <a:gd name="connsiteY56" fmla="*/ 108964 h 2828101"/>
              <a:gd name="connsiteX57" fmla="*/ 253473 w 1921852"/>
              <a:gd name="connsiteY57" fmla="*/ 100943 h 2828101"/>
              <a:gd name="connsiteX58" fmla="*/ 205347 w 1921852"/>
              <a:gd name="connsiteY58" fmla="*/ 76879 h 2828101"/>
              <a:gd name="connsiteX59" fmla="*/ 165241 w 1921852"/>
              <a:gd name="connsiteY59" fmla="*/ 52816 h 2828101"/>
              <a:gd name="connsiteX60" fmla="*/ 117115 w 1921852"/>
              <a:gd name="connsiteY60" fmla="*/ 20732 h 2828101"/>
              <a:gd name="connsiteX61" fmla="*/ 117115 w 1921852"/>
              <a:gd name="connsiteY61" fmla="*/ 12711 h 2828101"/>
              <a:gd name="connsiteX62" fmla="*/ 141178 w 1921852"/>
              <a:gd name="connsiteY62" fmla="*/ 4690 h 2828101"/>
              <a:gd name="connsiteX63" fmla="*/ 189304 w 1921852"/>
              <a:gd name="connsiteY63" fmla="*/ 28753 h 2828101"/>
              <a:gd name="connsiteX64" fmla="*/ 213368 w 1921852"/>
              <a:gd name="connsiteY64" fmla="*/ 36774 h 2828101"/>
              <a:gd name="connsiteX65" fmla="*/ 229410 w 1921852"/>
              <a:gd name="connsiteY65" fmla="*/ 60837 h 2828101"/>
              <a:gd name="connsiteX66" fmla="*/ 253473 w 1921852"/>
              <a:gd name="connsiteY66" fmla="*/ 108964 h 2828101"/>
              <a:gd name="connsiteX67" fmla="*/ 277536 w 1921852"/>
              <a:gd name="connsiteY67" fmla="*/ 116985 h 2828101"/>
              <a:gd name="connsiteX68" fmla="*/ 333683 w 1921852"/>
              <a:gd name="connsiteY68" fmla="*/ 141048 h 2828101"/>
              <a:gd name="connsiteX69" fmla="*/ 381810 w 1921852"/>
              <a:gd name="connsiteY69" fmla="*/ 165111 h 2828101"/>
              <a:gd name="connsiteX70" fmla="*/ 405873 w 1921852"/>
              <a:gd name="connsiteY70" fmla="*/ 181153 h 2828101"/>
              <a:gd name="connsiteX71" fmla="*/ 453999 w 1921852"/>
              <a:gd name="connsiteY71" fmla="*/ 197195 h 2828101"/>
              <a:gd name="connsiteX72" fmla="*/ 478062 w 1921852"/>
              <a:gd name="connsiteY72" fmla="*/ 205216 h 2828101"/>
              <a:gd name="connsiteX73" fmla="*/ 526189 w 1921852"/>
              <a:gd name="connsiteY73" fmla="*/ 229279 h 2828101"/>
              <a:gd name="connsiteX74" fmla="*/ 542231 w 1921852"/>
              <a:gd name="connsiteY74" fmla="*/ 245322 h 2828101"/>
              <a:gd name="connsiteX75" fmla="*/ 566294 w 1921852"/>
              <a:gd name="connsiteY75" fmla="*/ 261364 h 2828101"/>
              <a:gd name="connsiteX76" fmla="*/ 598378 w 1921852"/>
              <a:gd name="connsiteY76" fmla="*/ 309490 h 2828101"/>
              <a:gd name="connsiteX77" fmla="*/ 646504 w 1921852"/>
              <a:gd name="connsiteY77" fmla="*/ 325532 h 2828101"/>
              <a:gd name="connsiteX78" fmla="*/ 694631 w 1921852"/>
              <a:gd name="connsiteY78" fmla="*/ 349595 h 2828101"/>
              <a:gd name="connsiteX79" fmla="*/ 710673 w 1921852"/>
              <a:gd name="connsiteY79" fmla="*/ 373658 h 2828101"/>
              <a:gd name="connsiteX80" fmla="*/ 790883 w 1921852"/>
              <a:gd name="connsiteY80" fmla="*/ 445848 h 2828101"/>
              <a:gd name="connsiteX81" fmla="*/ 806925 w 1921852"/>
              <a:gd name="connsiteY81" fmla="*/ 469911 h 2828101"/>
              <a:gd name="connsiteX82" fmla="*/ 822968 w 1921852"/>
              <a:gd name="connsiteY82" fmla="*/ 485953 h 2828101"/>
              <a:gd name="connsiteX83" fmla="*/ 855052 w 1921852"/>
              <a:gd name="connsiteY83" fmla="*/ 526058 h 2828101"/>
              <a:gd name="connsiteX84" fmla="*/ 871094 w 1921852"/>
              <a:gd name="connsiteY84" fmla="*/ 550122 h 2828101"/>
              <a:gd name="connsiteX85" fmla="*/ 1101672 w 1921852"/>
              <a:gd name="connsiteY85" fmla="*/ 266826 h 2828101"/>
              <a:gd name="connsiteX86" fmla="*/ 951304 w 1921852"/>
              <a:gd name="connsiteY86" fmla="*/ 598248 h 2828101"/>
              <a:gd name="connsiteX87" fmla="*/ 1461712 w 1921852"/>
              <a:gd name="connsiteY87" fmla="*/ 50802 h 2828101"/>
              <a:gd name="connsiteX88" fmla="*/ 991410 w 1921852"/>
              <a:gd name="connsiteY88" fmla="*/ 622311 h 2828101"/>
              <a:gd name="connsiteX89" fmla="*/ 1015473 w 1921852"/>
              <a:gd name="connsiteY89" fmla="*/ 638353 h 2828101"/>
              <a:gd name="connsiteX90" fmla="*/ 1031515 w 1921852"/>
              <a:gd name="connsiteY90" fmla="*/ 662416 h 2828101"/>
              <a:gd name="connsiteX91" fmla="*/ 1079641 w 1921852"/>
              <a:gd name="connsiteY91" fmla="*/ 686479 h 2828101"/>
              <a:gd name="connsiteX92" fmla="*/ 1103704 w 1921852"/>
              <a:gd name="connsiteY92" fmla="*/ 734606 h 2828101"/>
              <a:gd name="connsiteX93" fmla="*/ 1119747 w 1921852"/>
              <a:gd name="connsiteY93" fmla="*/ 750648 h 2828101"/>
              <a:gd name="connsiteX94" fmla="*/ 1159852 w 1921852"/>
              <a:gd name="connsiteY94" fmla="*/ 790753 h 2828101"/>
              <a:gd name="connsiteX95" fmla="*/ 1191936 w 1921852"/>
              <a:gd name="connsiteY95" fmla="*/ 838879 h 2828101"/>
              <a:gd name="connsiteX96" fmla="*/ 1232041 w 1921852"/>
              <a:gd name="connsiteY96" fmla="*/ 887006 h 2828101"/>
              <a:gd name="connsiteX97" fmla="*/ 1248083 w 1921852"/>
              <a:gd name="connsiteY97" fmla="*/ 919090 h 2828101"/>
              <a:gd name="connsiteX98" fmla="*/ 1264125 w 1921852"/>
              <a:gd name="connsiteY98" fmla="*/ 967216 h 2828101"/>
              <a:gd name="connsiteX99" fmla="*/ 1280168 w 1921852"/>
              <a:gd name="connsiteY99" fmla="*/ 991279 h 2828101"/>
              <a:gd name="connsiteX100" fmla="*/ 1320273 w 1921852"/>
              <a:gd name="connsiteY100" fmla="*/ 1063469 h 2828101"/>
              <a:gd name="connsiteX101" fmla="*/ 1344336 w 1921852"/>
              <a:gd name="connsiteY101" fmla="*/ 1071490 h 2828101"/>
              <a:gd name="connsiteX102" fmla="*/ 1352357 w 1921852"/>
              <a:gd name="connsiteY102" fmla="*/ 1103574 h 2828101"/>
              <a:gd name="connsiteX103" fmla="*/ 1384441 w 1921852"/>
              <a:gd name="connsiteY103" fmla="*/ 1143679 h 2828101"/>
              <a:gd name="connsiteX104" fmla="*/ 1424547 w 1921852"/>
              <a:gd name="connsiteY104" fmla="*/ 1175764 h 2828101"/>
              <a:gd name="connsiteX105" fmla="*/ 1448610 w 1921852"/>
              <a:gd name="connsiteY105" fmla="*/ 1183785 h 2828101"/>
              <a:gd name="connsiteX106" fmla="*/ 1488715 w 1921852"/>
              <a:gd name="connsiteY106" fmla="*/ 1231911 h 2828101"/>
              <a:gd name="connsiteX107" fmla="*/ 1504757 w 1921852"/>
              <a:gd name="connsiteY107" fmla="*/ 1280037 h 2828101"/>
              <a:gd name="connsiteX108" fmla="*/ 1520799 w 1921852"/>
              <a:gd name="connsiteY108" fmla="*/ 1496606 h 2828101"/>
              <a:gd name="connsiteX109" fmla="*/ 1528820 w 1921852"/>
              <a:gd name="connsiteY109" fmla="*/ 1600879 h 2828101"/>
              <a:gd name="connsiteX110" fmla="*/ 1536841 w 1921852"/>
              <a:gd name="connsiteY110" fmla="*/ 1624943 h 2828101"/>
              <a:gd name="connsiteX111" fmla="*/ 1544862 w 1921852"/>
              <a:gd name="connsiteY111" fmla="*/ 1657027 h 2828101"/>
              <a:gd name="connsiteX112" fmla="*/ 1576947 w 1921852"/>
              <a:gd name="connsiteY112" fmla="*/ 1705153 h 2828101"/>
              <a:gd name="connsiteX113" fmla="*/ 1609031 w 1921852"/>
              <a:gd name="connsiteY113" fmla="*/ 1761301 h 2828101"/>
              <a:gd name="connsiteX114" fmla="*/ 1617052 w 1921852"/>
              <a:gd name="connsiteY114" fmla="*/ 1793385 h 2828101"/>
              <a:gd name="connsiteX115" fmla="*/ 1649136 w 1921852"/>
              <a:gd name="connsiteY115" fmla="*/ 1841511 h 2828101"/>
              <a:gd name="connsiteX116" fmla="*/ 1665178 w 1921852"/>
              <a:gd name="connsiteY116" fmla="*/ 1889637 h 2828101"/>
              <a:gd name="connsiteX117" fmla="*/ 1673199 w 1921852"/>
              <a:gd name="connsiteY117" fmla="*/ 1913701 h 2828101"/>
              <a:gd name="connsiteX118" fmla="*/ 1689241 w 1921852"/>
              <a:gd name="connsiteY118" fmla="*/ 1969848 h 2828101"/>
              <a:gd name="connsiteX119" fmla="*/ 1721325 w 1921852"/>
              <a:gd name="connsiteY119" fmla="*/ 2009953 h 2828101"/>
              <a:gd name="connsiteX120" fmla="*/ 1729347 w 1921852"/>
              <a:gd name="connsiteY120" fmla="*/ 2058079 h 2828101"/>
              <a:gd name="connsiteX121" fmla="*/ 1737368 w 1921852"/>
              <a:gd name="connsiteY121" fmla="*/ 2082143 h 2828101"/>
              <a:gd name="connsiteX122" fmla="*/ 1745389 w 1921852"/>
              <a:gd name="connsiteY122" fmla="*/ 2306732 h 2828101"/>
              <a:gd name="connsiteX123" fmla="*/ 1761431 w 1921852"/>
              <a:gd name="connsiteY123" fmla="*/ 2419027 h 2828101"/>
              <a:gd name="connsiteX124" fmla="*/ 1769452 w 1921852"/>
              <a:gd name="connsiteY124" fmla="*/ 2451111 h 2828101"/>
              <a:gd name="connsiteX125" fmla="*/ 1777473 w 1921852"/>
              <a:gd name="connsiteY125" fmla="*/ 2555385 h 2828101"/>
              <a:gd name="connsiteX126" fmla="*/ 1785494 w 1921852"/>
              <a:gd name="connsiteY126" fmla="*/ 2747890 h 2828101"/>
              <a:gd name="connsiteX127" fmla="*/ 1801536 w 1921852"/>
              <a:gd name="connsiteY127" fmla="*/ 2779974 h 2828101"/>
              <a:gd name="connsiteX128" fmla="*/ 1809557 w 1921852"/>
              <a:gd name="connsiteY128" fmla="*/ 2804037 h 2828101"/>
              <a:gd name="connsiteX129" fmla="*/ 1833620 w 1921852"/>
              <a:gd name="connsiteY129" fmla="*/ 2812058 h 2828101"/>
              <a:gd name="connsiteX130" fmla="*/ 1913831 w 1921852"/>
              <a:gd name="connsiteY130" fmla="*/ 2796016 h 2828101"/>
              <a:gd name="connsiteX131" fmla="*/ 1921852 w 1921852"/>
              <a:gd name="connsiteY131" fmla="*/ 2787995 h 2828101"/>
              <a:gd name="connsiteX0" fmla="*/ 1641115 w 1921852"/>
              <a:gd name="connsiteY0" fmla="*/ 2828101 h 2828101"/>
              <a:gd name="connsiteX1" fmla="*/ 1665178 w 1921852"/>
              <a:gd name="connsiteY1" fmla="*/ 2699764 h 2828101"/>
              <a:gd name="connsiteX2" fmla="*/ 1657157 w 1921852"/>
              <a:gd name="connsiteY2" fmla="*/ 2587469 h 2828101"/>
              <a:gd name="connsiteX3" fmla="*/ 1649136 w 1921852"/>
              <a:gd name="connsiteY3" fmla="*/ 2563406 h 2828101"/>
              <a:gd name="connsiteX4" fmla="*/ 1641115 w 1921852"/>
              <a:gd name="connsiteY4" fmla="*/ 2386943 h 2828101"/>
              <a:gd name="connsiteX5" fmla="*/ 1633094 w 1921852"/>
              <a:gd name="connsiteY5" fmla="*/ 2362879 h 2828101"/>
              <a:gd name="connsiteX6" fmla="*/ 1625073 w 1921852"/>
              <a:gd name="connsiteY6" fmla="*/ 2290690 h 2828101"/>
              <a:gd name="connsiteX7" fmla="*/ 1617052 w 1921852"/>
              <a:gd name="connsiteY7" fmla="*/ 2258606 h 2828101"/>
              <a:gd name="connsiteX8" fmla="*/ 1601010 w 1921852"/>
              <a:gd name="connsiteY8" fmla="*/ 2186416 h 2828101"/>
              <a:gd name="connsiteX9" fmla="*/ 1584968 w 1921852"/>
              <a:gd name="connsiteY9" fmla="*/ 2146311 h 2828101"/>
              <a:gd name="connsiteX10" fmla="*/ 1560904 w 1921852"/>
              <a:gd name="connsiteY10" fmla="*/ 2090164 h 2828101"/>
              <a:gd name="connsiteX11" fmla="*/ 1544862 w 1921852"/>
              <a:gd name="connsiteY11" fmla="*/ 2034016 h 2828101"/>
              <a:gd name="connsiteX12" fmla="*/ 1536841 w 1921852"/>
              <a:gd name="connsiteY12" fmla="*/ 2001932 h 2828101"/>
              <a:gd name="connsiteX13" fmla="*/ 1528820 w 1921852"/>
              <a:gd name="connsiteY13" fmla="*/ 1977869 h 2828101"/>
              <a:gd name="connsiteX14" fmla="*/ 1504757 w 1921852"/>
              <a:gd name="connsiteY14" fmla="*/ 1897658 h 2828101"/>
              <a:gd name="connsiteX15" fmla="*/ 1480694 w 1921852"/>
              <a:gd name="connsiteY15" fmla="*/ 1825469 h 2828101"/>
              <a:gd name="connsiteX16" fmla="*/ 1464652 w 1921852"/>
              <a:gd name="connsiteY16" fmla="*/ 1777343 h 2828101"/>
              <a:gd name="connsiteX17" fmla="*/ 1448610 w 1921852"/>
              <a:gd name="connsiteY17" fmla="*/ 1649006 h 2828101"/>
              <a:gd name="connsiteX18" fmla="*/ 1440589 w 1921852"/>
              <a:gd name="connsiteY18" fmla="*/ 1608901 h 2828101"/>
              <a:gd name="connsiteX19" fmla="*/ 1424547 w 1921852"/>
              <a:gd name="connsiteY19" fmla="*/ 1576816 h 2828101"/>
              <a:gd name="connsiteX20" fmla="*/ 1408504 w 1921852"/>
              <a:gd name="connsiteY20" fmla="*/ 1464522 h 2828101"/>
              <a:gd name="connsiteX21" fmla="*/ 1392462 w 1921852"/>
              <a:gd name="connsiteY21" fmla="*/ 1408374 h 2828101"/>
              <a:gd name="connsiteX22" fmla="*/ 1352357 w 1921852"/>
              <a:gd name="connsiteY22" fmla="*/ 1344206 h 2828101"/>
              <a:gd name="connsiteX23" fmla="*/ 1328294 w 1921852"/>
              <a:gd name="connsiteY23" fmla="*/ 1272016 h 2828101"/>
              <a:gd name="connsiteX24" fmla="*/ 1312252 w 1921852"/>
              <a:gd name="connsiteY24" fmla="*/ 1247953 h 2828101"/>
              <a:gd name="connsiteX25" fmla="*/ 1272147 w 1921852"/>
              <a:gd name="connsiteY25" fmla="*/ 1175764 h 2828101"/>
              <a:gd name="connsiteX26" fmla="*/ 1232041 w 1921852"/>
              <a:gd name="connsiteY26" fmla="*/ 1079511 h 2828101"/>
              <a:gd name="connsiteX27" fmla="*/ 1224020 w 1921852"/>
              <a:gd name="connsiteY27" fmla="*/ 1055448 h 2828101"/>
              <a:gd name="connsiteX28" fmla="*/ 1207978 w 1921852"/>
              <a:gd name="connsiteY28" fmla="*/ 1023364 h 2828101"/>
              <a:gd name="connsiteX29" fmla="*/ 1175894 w 1921852"/>
              <a:gd name="connsiteY29" fmla="*/ 983258 h 2828101"/>
              <a:gd name="connsiteX30" fmla="*/ 1151831 w 1921852"/>
              <a:gd name="connsiteY30" fmla="*/ 927111 h 2828101"/>
              <a:gd name="connsiteX31" fmla="*/ 1119747 w 1921852"/>
              <a:gd name="connsiteY31" fmla="*/ 878985 h 2828101"/>
              <a:gd name="connsiteX32" fmla="*/ 1103704 w 1921852"/>
              <a:gd name="connsiteY32" fmla="*/ 854922 h 2828101"/>
              <a:gd name="connsiteX33" fmla="*/ 1079641 w 1921852"/>
              <a:gd name="connsiteY33" fmla="*/ 822837 h 2828101"/>
              <a:gd name="connsiteX34" fmla="*/ 1055578 w 1921852"/>
              <a:gd name="connsiteY34" fmla="*/ 782732 h 2828101"/>
              <a:gd name="connsiteX35" fmla="*/ 1031515 w 1921852"/>
              <a:gd name="connsiteY35" fmla="*/ 766690 h 2828101"/>
              <a:gd name="connsiteX36" fmla="*/ 309584 w 1921852"/>
              <a:gd name="connsiteY36" fmla="*/ 698874 h 2828101"/>
              <a:gd name="connsiteX37" fmla="*/ 959325 w 1921852"/>
              <a:gd name="connsiteY37" fmla="*/ 702522 h 2828101"/>
              <a:gd name="connsiteX38" fmla="*/ 919220 w 1921852"/>
              <a:gd name="connsiteY38" fmla="*/ 662416 h 2828101"/>
              <a:gd name="connsiteX39" fmla="*/ 903178 w 1921852"/>
              <a:gd name="connsiteY39" fmla="*/ 638353 h 2828101"/>
              <a:gd name="connsiteX40" fmla="*/ 879115 w 1921852"/>
              <a:gd name="connsiteY40" fmla="*/ 614290 h 2828101"/>
              <a:gd name="connsiteX41" fmla="*/ 855052 w 1921852"/>
              <a:gd name="connsiteY41" fmla="*/ 582206 h 2828101"/>
              <a:gd name="connsiteX42" fmla="*/ 790883 w 1921852"/>
              <a:gd name="connsiteY42" fmla="*/ 534079 h 2828101"/>
              <a:gd name="connsiteX43" fmla="*/ 21552 w 1921852"/>
              <a:gd name="connsiteY43" fmla="*/ 194818 h 2828101"/>
              <a:gd name="connsiteX44" fmla="*/ 646504 w 1921852"/>
              <a:gd name="connsiteY44" fmla="*/ 397722 h 2828101"/>
              <a:gd name="connsiteX45" fmla="*/ 582336 w 1921852"/>
              <a:gd name="connsiteY45" fmla="*/ 349595 h 2828101"/>
              <a:gd name="connsiteX46" fmla="*/ 558273 w 1921852"/>
              <a:gd name="connsiteY46" fmla="*/ 325532 h 2828101"/>
              <a:gd name="connsiteX47" fmla="*/ 534210 w 1921852"/>
              <a:gd name="connsiteY47" fmla="*/ 309490 h 2828101"/>
              <a:gd name="connsiteX48" fmla="*/ 478062 w 1921852"/>
              <a:gd name="connsiteY48" fmla="*/ 253343 h 2828101"/>
              <a:gd name="connsiteX49" fmla="*/ 453999 w 1921852"/>
              <a:gd name="connsiteY49" fmla="*/ 237301 h 2828101"/>
              <a:gd name="connsiteX50" fmla="*/ 437957 w 1921852"/>
              <a:gd name="connsiteY50" fmla="*/ 221258 h 2828101"/>
              <a:gd name="connsiteX51" fmla="*/ 389831 w 1921852"/>
              <a:gd name="connsiteY51" fmla="*/ 189174 h 2828101"/>
              <a:gd name="connsiteX52" fmla="*/ 381810 w 1921852"/>
              <a:gd name="connsiteY52" fmla="*/ 165111 h 2828101"/>
              <a:gd name="connsiteX53" fmla="*/ 357747 w 1921852"/>
              <a:gd name="connsiteY53" fmla="*/ 157090 h 2828101"/>
              <a:gd name="connsiteX54" fmla="*/ 333683 w 1921852"/>
              <a:gd name="connsiteY54" fmla="*/ 141048 h 2828101"/>
              <a:gd name="connsiteX55" fmla="*/ 301599 w 1921852"/>
              <a:gd name="connsiteY55" fmla="*/ 125006 h 2828101"/>
              <a:gd name="connsiteX56" fmla="*/ 277536 w 1921852"/>
              <a:gd name="connsiteY56" fmla="*/ 108964 h 2828101"/>
              <a:gd name="connsiteX57" fmla="*/ 253473 w 1921852"/>
              <a:gd name="connsiteY57" fmla="*/ 100943 h 2828101"/>
              <a:gd name="connsiteX58" fmla="*/ 205347 w 1921852"/>
              <a:gd name="connsiteY58" fmla="*/ 76879 h 2828101"/>
              <a:gd name="connsiteX59" fmla="*/ 165241 w 1921852"/>
              <a:gd name="connsiteY59" fmla="*/ 52816 h 2828101"/>
              <a:gd name="connsiteX60" fmla="*/ 117115 w 1921852"/>
              <a:gd name="connsiteY60" fmla="*/ 20732 h 2828101"/>
              <a:gd name="connsiteX61" fmla="*/ 117115 w 1921852"/>
              <a:gd name="connsiteY61" fmla="*/ 12711 h 2828101"/>
              <a:gd name="connsiteX62" fmla="*/ 141178 w 1921852"/>
              <a:gd name="connsiteY62" fmla="*/ 4690 h 2828101"/>
              <a:gd name="connsiteX63" fmla="*/ 189304 w 1921852"/>
              <a:gd name="connsiteY63" fmla="*/ 28753 h 2828101"/>
              <a:gd name="connsiteX64" fmla="*/ 213368 w 1921852"/>
              <a:gd name="connsiteY64" fmla="*/ 36774 h 2828101"/>
              <a:gd name="connsiteX65" fmla="*/ 229410 w 1921852"/>
              <a:gd name="connsiteY65" fmla="*/ 60837 h 2828101"/>
              <a:gd name="connsiteX66" fmla="*/ 253473 w 1921852"/>
              <a:gd name="connsiteY66" fmla="*/ 108964 h 2828101"/>
              <a:gd name="connsiteX67" fmla="*/ 277536 w 1921852"/>
              <a:gd name="connsiteY67" fmla="*/ 116985 h 2828101"/>
              <a:gd name="connsiteX68" fmla="*/ 333683 w 1921852"/>
              <a:gd name="connsiteY68" fmla="*/ 141048 h 2828101"/>
              <a:gd name="connsiteX69" fmla="*/ 381810 w 1921852"/>
              <a:gd name="connsiteY69" fmla="*/ 165111 h 2828101"/>
              <a:gd name="connsiteX70" fmla="*/ 405873 w 1921852"/>
              <a:gd name="connsiteY70" fmla="*/ 181153 h 2828101"/>
              <a:gd name="connsiteX71" fmla="*/ 453999 w 1921852"/>
              <a:gd name="connsiteY71" fmla="*/ 197195 h 2828101"/>
              <a:gd name="connsiteX72" fmla="*/ 478062 w 1921852"/>
              <a:gd name="connsiteY72" fmla="*/ 205216 h 2828101"/>
              <a:gd name="connsiteX73" fmla="*/ 526189 w 1921852"/>
              <a:gd name="connsiteY73" fmla="*/ 229279 h 2828101"/>
              <a:gd name="connsiteX74" fmla="*/ 542231 w 1921852"/>
              <a:gd name="connsiteY74" fmla="*/ 245322 h 2828101"/>
              <a:gd name="connsiteX75" fmla="*/ 566294 w 1921852"/>
              <a:gd name="connsiteY75" fmla="*/ 261364 h 2828101"/>
              <a:gd name="connsiteX76" fmla="*/ 598378 w 1921852"/>
              <a:gd name="connsiteY76" fmla="*/ 309490 h 2828101"/>
              <a:gd name="connsiteX77" fmla="*/ 646504 w 1921852"/>
              <a:gd name="connsiteY77" fmla="*/ 325532 h 2828101"/>
              <a:gd name="connsiteX78" fmla="*/ 694631 w 1921852"/>
              <a:gd name="connsiteY78" fmla="*/ 349595 h 2828101"/>
              <a:gd name="connsiteX79" fmla="*/ 710673 w 1921852"/>
              <a:gd name="connsiteY79" fmla="*/ 373658 h 2828101"/>
              <a:gd name="connsiteX80" fmla="*/ 790883 w 1921852"/>
              <a:gd name="connsiteY80" fmla="*/ 445848 h 2828101"/>
              <a:gd name="connsiteX81" fmla="*/ 806925 w 1921852"/>
              <a:gd name="connsiteY81" fmla="*/ 469911 h 2828101"/>
              <a:gd name="connsiteX82" fmla="*/ 822968 w 1921852"/>
              <a:gd name="connsiteY82" fmla="*/ 485953 h 2828101"/>
              <a:gd name="connsiteX83" fmla="*/ 855052 w 1921852"/>
              <a:gd name="connsiteY83" fmla="*/ 526058 h 2828101"/>
              <a:gd name="connsiteX84" fmla="*/ 871094 w 1921852"/>
              <a:gd name="connsiteY84" fmla="*/ 550122 h 2828101"/>
              <a:gd name="connsiteX85" fmla="*/ 1101672 w 1921852"/>
              <a:gd name="connsiteY85" fmla="*/ 266826 h 2828101"/>
              <a:gd name="connsiteX86" fmla="*/ 951304 w 1921852"/>
              <a:gd name="connsiteY86" fmla="*/ 598248 h 2828101"/>
              <a:gd name="connsiteX87" fmla="*/ 1461712 w 1921852"/>
              <a:gd name="connsiteY87" fmla="*/ 50802 h 2828101"/>
              <a:gd name="connsiteX88" fmla="*/ 991410 w 1921852"/>
              <a:gd name="connsiteY88" fmla="*/ 622311 h 2828101"/>
              <a:gd name="connsiteX89" fmla="*/ 1015473 w 1921852"/>
              <a:gd name="connsiteY89" fmla="*/ 638353 h 2828101"/>
              <a:gd name="connsiteX90" fmla="*/ 1031515 w 1921852"/>
              <a:gd name="connsiteY90" fmla="*/ 662416 h 2828101"/>
              <a:gd name="connsiteX91" fmla="*/ 1079641 w 1921852"/>
              <a:gd name="connsiteY91" fmla="*/ 686479 h 2828101"/>
              <a:gd name="connsiteX92" fmla="*/ 1103704 w 1921852"/>
              <a:gd name="connsiteY92" fmla="*/ 734606 h 2828101"/>
              <a:gd name="connsiteX93" fmla="*/ 1119747 w 1921852"/>
              <a:gd name="connsiteY93" fmla="*/ 750648 h 2828101"/>
              <a:gd name="connsiteX94" fmla="*/ 1159852 w 1921852"/>
              <a:gd name="connsiteY94" fmla="*/ 790753 h 2828101"/>
              <a:gd name="connsiteX95" fmla="*/ 1191936 w 1921852"/>
              <a:gd name="connsiteY95" fmla="*/ 838879 h 2828101"/>
              <a:gd name="connsiteX96" fmla="*/ 1232041 w 1921852"/>
              <a:gd name="connsiteY96" fmla="*/ 887006 h 2828101"/>
              <a:gd name="connsiteX97" fmla="*/ 1248083 w 1921852"/>
              <a:gd name="connsiteY97" fmla="*/ 919090 h 2828101"/>
              <a:gd name="connsiteX98" fmla="*/ 1264125 w 1921852"/>
              <a:gd name="connsiteY98" fmla="*/ 967216 h 2828101"/>
              <a:gd name="connsiteX99" fmla="*/ 1280168 w 1921852"/>
              <a:gd name="connsiteY99" fmla="*/ 991279 h 2828101"/>
              <a:gd name="connsiteX100" fmla="*/ 1320273 w 1921852"/>
              <a:gd name="connsiteY100" fmla="*/ 1063469 h 2828101"/>
              <a:gd name="connsiteX101" fmla="*/ 1344336 w 1921852"/>
              <a:gd name="connsiteY101" fmla="*/ 1071490 h 2828101"/>
              <a:gd name="connsiteX102" fmla="*/ 1352357 w 1921852"/>
              <a:gd name="connsiteY102" fmla="*/ 1103574 h 2828101"/>
              <a:gd name="connsiteX103" fmla="*/ 1384441 w 1921852"/>
              <a:gd name="connsiteY103" fmla="*/ 1143679 h 2828101"/>
              <a:gd name="connsiteX104" fmla="*/ 1424547 w 1921852"/>
              <a:gd name="connsiteY104" fmla="*/ 1175764 h 2828101"/>
              <a:gd name="connsiteX105" fmla="*/ 1448610 w 1921852"/>
              <a:gd name="connsiteY105" fmla="*/ 1183785 h 2828101"/>
              <a:gd name="connsiteX106" fmla="*/ 1488715 w 1921852"/>
              <a:gd name="connsiteY106" fmla="*/ 1231911 h 2828101"/>
              <a:gd name="connsiteX107" fmla="*/ 1504757 w 1921852"/>
              <a:gd name="connsiteY107" fmla="*/ 1280037 h 2828101"/>
              <a:gd name="connsiteX108" fmla="*/ 1520799 w 1921852"/>
              <a:gd name="connsiteY108" fmla="*/ 1496606 h 2828101"/>
              <a:gd name="connsiteX109" fmla="*/ 1528820 w 1921852"/>
              <a:gd name="connsiteY109" fmla="*/ 1600879 h 2828101"/>
              <a:gd name="connsiteX110" fmla="*/ 1536841 w 1921852"/>
              <a:gd name="connsiteY110" fmla="*/ 1624943 h 2828101"/>
              <a:gd name="connsiteX111" fmla="*/ 1544862 w 1921852"/>
              <a:gd name="connsiteY111" fmla="*/ 1657027 h 2828101"/>
              <a:gd name="connsiteX112" fmla="*/ 1576947 w 1921852"/>
              <a:gd name="connsiteY112" fmla="*/ 1705153 h 2828101"/>
              <a:gd name="connsiteX113" fmla="*/ 1609031 w 1921852"/>
              <a:gd name="connsiteY113" fmla="*/ 1761301 h 2828101"/>
              <a:gd name="connsiteX114" fmla="*/ 1617052 w 1921852"/>
              <a:gd name="connsiteY114" fmla="*/ 1793385 h 2828101"/>
              <a:gd name="connsiteX115" fmla="*/ 1649136 w 1921852"/>
              <a:gd name="connsiteY115" fmla="*/ 1841511 h 2828101"/>
              <a:gd name="connsiteX116" fmla="*/ 1665178 w 1921852"/>
              <a:gd name="connsiteY116" fmla="*/ 1889637 h 2828101"/>
              <a:gd name="connsiteX117" fmla="*/ 1673199 w 1921852"/>
              <a:gd name="connsiteY117" fmla="*/ 1913701 h 2828101"/>
              <a:gd name="connsiteX118" fmla="*/ 1689241 w 1921852"/>
              <a:gd name="connsiteY118" fmla="*/ 1969848 h 2828101"/>
              <a:gd name="connsiteX119" fmla="*/ 1721325 w 1921852"/>
              <a:gd name="connsiteY119" fmla="*/ 2009953 h 2828101"/>
              <a:gd name="connsiteX120" fmla="*/ 1729347 w 1921852"/>
              <a:gd name="connsiteY120" fmla="*/ 2058079 h 2828101"/>
              <a:gd name="connsiteX121" fmla="*/ 1737368 w 1921852"/>
              <a:gd name="connsiteY121" fmla="*/ 2082143 h 2828101"/>
              <a:gd name="connsiteX122" fmla="*/ 1745389 w 1921852"/>
              <a:gd name="connsiteY122" fmla="*/ 2306732 h 2828101"/>
              <a:gd name="connsiteX123" fmla="*/ 1761431 w 1921852"/>
              <a:gd name="connsiteY123" fmla="*/ 2419027 h 2828101"/>
              <a:gd name="connsiteX124" fmla="*/ 1769452 w 1921852"/>
              <a:gd name="connsiteY124" fmla="*/ 2451111 h 2828101"/>
              <a:gd name="connsiteX125" fmla="*/ 1777473 w 1921852"/>
              <a:gd name="connsiteY125" fmla="*/ 2555385 h 2828101"/>
              <a:gd name="connsiteX126" fmla="*/ 1785494 w 1921852"/>
              <a:gd name="connsiteY126" fmla="*/ 2747890 h 2828101"/>
              <a:gd name="connsiteX127" fmla="*/ 1801536 w 1921852"/>
              <a:gd name="connsiteY127" fmla="*/ 2779974 h 2828101"/>
              <a:gd name="connsiteX128" fmla="*/ 1809557 w 1921852"/>
              <a:gd name="connsiteY128" fmla="*/ 2804037 h 2828101"/>
              <a:gd name="connsiteX129" fmla="*/ 1833620 w 1921852"/>
              <a:gd name="connsiteY129" fmla="*/ 2812058 h 2828101"/>
              <a:gd name="connsiteX130" fmla="*/ 1913831 w 1921852"/>
              <a:gd name="connsiteY130" fmla="*/ 2796016 h 2828101"/>
              <a:gd name="connsiteX131" fmla="*/ 1921852 w 1921852"/>
              <a:gd name="connsiteY131" fmla="*/ 2787995 h 2828101"/>
              <a:gd name="connsiteX0" fmla="*/ 1641115 w 1921852"/>
              <a:gd name="connsiteY0" fmla="*/ 2828101 h 2828101"/>
              <a:gd name="connsiteX1" fmla="*/ 1665178 w 1921852"/>
              <a:gd name="connsiteY1" fmla="*/ 2699764 h 2828101"/>
              <a:gd name="connsiteX2" fmla="*/ 1657157 w 1921852"/>
              <a:gd name="connsiteY2" fmla="*/ 2587469 h 2828101"/>
              <a:gd name="connsiteX3" fmla="*/ 1649136 w 1921852"/>
              <a:gd name="connsiteY3" fmla="*/ 2563406 h 2828101"/>
              <a:gd name="connsiteX4" fmla="*/ 1641115 w 1921852"/>
              <a:gd name="connsiteY4" fmla="*/ 2386943 h 2828101"/>
              <a:gd name="connsiteX5" fmla="*/ 1633094 w 1921852"/>
              <a:gd name="connsiteY5" fmla="*/ 2362879 h 2828101"/>
              <a:gd name="connsiteX6" fmla="*/ 1625073 w 1921852"/>
              <a:gd name="connsiteY6" fmla="*/ 2290690 h 2828101"/>
              <a:gd name="connsiteX7" fmla="*/ 1617052 w 1921852"/>
              <a:gd name="connsiteY7" fmla="*/ 2258606 h 2828101"/>
              <a:gd name="connsiteX8" fmla="*/ 1601010 w 1921852"/>
              <a:gd name="connsiteY8" fmla="*/ 2186416 h 2828101"/>
              <a:gd name="connsiteX9" fmla="*/ 1584968 w 1921852"/>
              <a:gd name="connsiteY9" fmla="*/ 2146311 h 2828101"/>
              <a:gd name="connsiteX10" fmla="*/ 1560904 w 1921852"/>
              <a:gd name="connsiteY10" fmla="*/ 2090164 h 2828101"/>
              <a:gd name="connsiteX11" fmla="*/ 1544862 w 1921852"/>
              <a:gd name="connsiteY11" fmla="*/ 2034016 h 2828101"/>
              <a:gd name="connsiteX12" fmla="*/ 1536841 w 1921852"/>
              <a:gd name="connsiteY12" fmla="*/ 2001932 h 2828101"/>
              <a:gd name="connsiteX13" fmla="*/ 1528820 w 1921852"/>
              <a:gd name="connsiteY13" fmla="*/ 1977869 h 2828101"/>
              <a:gd name="connsiteX14" fmla="*/ 1504757 w 1921852"/>
              <a:gd name="connsiteY14" fmla="*/ 1897658 h 2828101"/>
              <a:gd name="connsiteX15" fmla="*/ 1480694 w 1921852"/>
              <a:gd name="connsiteY15" fmla="*/ 1825469 h 2828101"/>
              <a:gd name="connsiteX16" fmla="*/ 1464652 w 1921852"/>
              <a:gd name="connsiteY16" fmla="*/ 1777343 h 2828101"/>
              <a:gd name="connsiteX17" fmla="*/ 1448610 w 1921852"/>
              <a:gd name="connsiteY17" fmla="*/ 1649006 h 2828101"/>
              <a:gd name="connsiteX18" fmla="*/ 1440589 w 1921852"/>
              <a:gd name="connsiteY18" fmla="*/ 1608901 h 2828101"/>
              <a:gd name="connsiteX19" fmla="*/ 1424547 w 1921852"/>
              <a:gd name="connsiteY19" fmla="*/ 1576816 h 2828101"/>
              <a:gd name="connsiteX20" fmla="*/ 1408504 w 1921852"/>
              <a:gd name="connsiteY20" fmla="*/ 1464522 h 2828101"/>
              <a:gd name="connsiteX21" fmla="*/ 1392462 w 1921852"/>
              <a:gd name="connsiteY21" fmla="*/ 1408374 h 2828101"/>
              <a:gd name="connsiteX22" fmla="*/ 1352357 w 1921852"/>
              <a:gd name="connsiteY22" fmla="*/ 1344206 h 2828101"/>
              <a:gd name="connsiteX23" fmla="*/ 1328294 w 1921852"/>
              <a:gd name="connsiteY23" fmla="*/ 1272016 h 2828101"/>
              <a:gd name="connsiteX24" fmla="*/ 1312252 w 1921852"/>
              <a:gd name="connsiteY24" fmla="*/ 1247953 h 2828101"/>
              <a:gd name="connsiteX25" fmla="*/ 1272147 w 1921852"/>
              <a:gd name="connsiteY25" fmla="*/ 1175764 h 2828101"/>
              <a:gd name="connsiteX26" fmla="*/ 1232041 w 1921852"/>
              <a:gd name="connsiteY26" fmla="*/ 1079511 h 2828101"/>
              <a:gd name="connsiteX27" fmla="*/ 1224020 w 1921852"/>
              <a:gd name="connsiteY27" fmla="*/ 1055448 h 2828101"/>
              <a:gd name="connsiteX28" fmla="*/ 1207978 w 1921852"/>
              <a:gd name="connsiteY28" fmla="*/ 1023364 h 2828101"/>
              <a:gd name="connsiteX29" fmla="*/ 1175894 w 1921852"/>
              <a:gd name="connsiteY29" fmla="*/ 983258 h 2828101"/>
              <a:gd name="connsiteX30" fmla="*/ 1151831 w 1921852"/>
              <a:gd name="connsiteY30" fmla="*/ 927111 h 2828101"/>
              <a:gd name="connsiteX31" fmla="*/ 1119747 w 1921852"/>
              <a:gd name="connsiteY31" fmla="*/ 878985 h 2828101"/>
              <a:gd name="connsiteX32" fmla="*/ 1103704 w 1921852"/>
              <a:gd name="connsiteY32" fmla="*/ 854922 h 2828101"/>
              <a:gd name="connsiteX33" fmla="*/ 1079641 w 1921852"/>
              <a:gd name="connsiteY33" fmla="*/ 822837 h 2828101"/>
              <a:gd name="connsiteX34" fmla="*/ 1055578 w 1921852"/>
              <a:gd name="connsiteY34" fmla="*/ 782732 h 2828101"/>
              <a:gd name="connsiteX35" fmla="*/ 1031515 w 1921852"/>
              <a:gd name="connsiteY35" fmla="*/ 766690 h 2828101"/>
              <a:gd name="connsiteX36" fmla="*/ 309584 w 1921852"/>
              <a:gd name="connsiteY36" fmla="*/ 698874 h 2828101"/>
              <a:gd name="connsiteX37" fmla="*/ 959325 w 1921852"/>
              <a:gd name="connsiteY37" fmla="*/ 702522 h 2828101"/>
              <a:gd name="connsiteX38" fmla="*/ 919220 w 1921852"/>
              <a:gd name="connsiteY38" fmla="*/ 662416 h 2828101"/>
              <a:gd name="connsiteX39" fmla="*/ 903178 w 1921852"/>
              <a:gd name="connsiteY39" fmla="*/ 638353 h 2828101"/>
              <a:gd name="connsiteX40" fmla="*/ 879115 w 1921852"/>
              <a:gd name="connsiteY40" fmla="*/ 614290 h 2828101"/>
              <a:gd name="connsiteX41" fmla="*/ 855052 w 1921852"/>
              <a:gd name="connsiteY41" fmla="*/ 582206 h 2828101"/>
              <a:gd name="connsiteX42" fmla="*/ 790883 w 1921852"/>
              <a:gd name="connsiteY42" fmla="*/ 534079 h 2828101"/>
              <a:gd name="connsiteX43" fmla="*/ 21552 w 1921852"/>
              <a:gd name="connsiteY43" fmla="*/ 194818 h 2828101"/>
              <a:gd name="connsiteX44" fmla="*/ 646504 w 1921852"/>
              <a:gd name="connsiteY44" fmla="*/ 397722 h 2828101"/>
              <a:gd name="connsiteX45" fmla="*/ 582336 w 1921852"/>
              <a:gd name="connsiteY45" fmla="*/ 349595 h 2828101"/>
              <a:gd name="connsiteX46" fmla="*/ 558273 w 1921852"/>
              <a:gd name="connsiteY46" fmla="*/ 325532 h 2828101"/>
              <a:gd name="connsiteX47" fmla="*/ 534210 w 1921852"/>
              <a:gd name="connsiteY47" fmla="*/ 309490 h 2828101"/>
              <a:gd name="connsiteX48" fmla="*/ 478062 w 1921852"/>
              <a:gd name="connsiteY48" fmla="*/ 253343 h 2828101"/>
              <a:gd name="connsiteX49" fmla="*/ 453999 w 1921852"/>
              <a:gd name="connsiteY49" fmla="*/ 237301 h 2828101"/>
              <a:gd name="connsiteX50" fmla="*/ 437957 w 1921852"/>
              <a:gd name="connsiteY50" fmla="*/ 221258 h 2828101"/>
              <a:gd name="connsiteX51" fmla="*/ 389831 w 1921852"/>
              <a:gd name="connsiteY51" fmla="*/ 189174 h 2828101"/>
              <a:gd name="connsiteX52" fmla="*/ 381810 w 1921852"/>
              <a:gd name="connsiteY52" fmla="*/ 165111 h 2828101"/>
              <a:gd name="connsiteX53" fmla="*/ 357747 w 1921852"/>
              <a:gd name="connsiteY53" fmla="*/ 157090 h 2828101"/>
              <a:gd name="connsiteX54" fmla="*/ 333683 w 1921852"/>
              <a:gd name="connsiteY54" fmla="*/ 141048 h 2828101"/>
              <a:gd name="connsiteX55" fmla="*/ 301599 w 1921852"/>
              <a:gd name="connsiteY55" fmla="*/ 125006 h 2828101"/>
              <a:gd name="connsiteX56" fmla="*/ 277536 w 1921852"/>
              <a:gd name="connsiteY56" fmla="*/ 108964 h 2828101"/>
              <a:gd name="connsiteX57" fmla="*/ 253473 w 1921852"/>
              <a:gd name="connsiteY57" fmla="*/ 100943 h 2828101"/>
              <a:gd name="connsiteX58" fmla="*/ 205347 w 1921852"/>
              <a:gd name="connsiteY58" fmla="*/ 76879 h 2828101"/>
              <a:gd name="connsiteX59" fmla="*/ 165241 w 1921852"/>
              <a:gd name="connsiteY59" fmla="*/ 52816 h 2828101"/>
              <a:gd name="connsiteX60" fmla="*/ 117115 w 1921852"/>
              <a:gd name="connsiteY60" fmla="*/ 20732 h 2828101"/>
              <a:gd name="connsiteX61" fmla="*/ 117115 w 1921852"/>
              <a:gd name="connsiteY61" fmla="*/ 12711 h 2828101"/>
              <a:gd name="connsiteX62" fmla="*/ 141178 w 1921852"/>
              <a:gd name="connsiteY62" fmla="*/ 4690 h 2828101"/>
              <a:gd name="connsiteX63" fmla="*/ 189304 w 1921852"/>
              <a:gd name="connsiteY63" fmla="*/ 28753 h 2828101"/>
              <a:gd name="connsiteX64" fmla="*/ 213368 w 1921852"/>
              <a:gd name="connsiteY64" fmla="*/ 36774 h 2828101"/>
              <a:gd name="connsiteX65" fmla="*/ 229410 w 1921852"/>
              <a:gd name="connsiteY65" fmla="*/ 60837 h 2828101"/>
              <a:gd name="connsiteX66" fmla="*/ 253473 w 1921852"/>
              <a:gd name="connsiteY66" fmla="*/ 108964 h 2828101"/>
              <a:gd name="connsiteX67" fmla="*/ 277536 w 1921852"/>
              <a:gd name="connsiteY67" fmla="*/ 116985 h 2828101"/>
              <a:gd name="connsiteX68" fmla="*/ 333683 w 1921852"/>
              <a:gd name="connsiteY68" fmla="*/ 141048 h 2828101"/>
              <a:gd name="connsiteX69" fmla="*/ 381810 w 1921852"/>
              <a:gd name="connsiteY69" fmla="*/ 165111 h 2828101"/>
              <a:gd name="connsiteX70" fmla="*/ 405873 w 1921852"/>
              <a:gd name="connsiteY70" fmla="*/ 181153 h 2828101"/>
              <a:gd name="connsiteX71" fmla="*/ 453999 w 1921852"/>
              <a:gd name="connsiteY71" fmla="*/ 197195 h 2828101"/>
              <a:gd name="connsiteX72" fmla="*/ 478062 w 1921852"/>
              <a:gd name="connsiteY72" fmla="*/ 205216 h 2828101"/>
              <a:gd name="connsiteX73" fmla="*/ 526189 w 1921852"/>
              <a:gd name="connsiteY73" fmla="*/ 229279 h 2828101"/>
              <a:gd name="connsiteX74" fmla="*/ 542231 w 1921852"/>
              <a:gd name="connsiteY74" fmla="*/ 245322 h 2828101"/>
              <a:gd name="connsiteX75" fmla="*/ 566294 w 1921852"/>
              <a:gd name="connsiteY75" fmla="*/ 261364 h 2828101"/>
              <a:gd name="connsiteX76" fmla="*/ 598378 w 1921852"/>
              <a:gd name="connsiteY76" fmla="*/ 309490 h 2828101"/>
              <a:gd name="connsiteX77" fmla="*/ 646504 w 1921852"/>
              <a:gd name="connsiteY77" fmla="*/ 325532 h 2828101"/>
              <a:gd name="connsiteX78" fmla="*/ 694631 w 1921852"/>
              <a:gd name="connsiteY78" fmla="*/ 349595 h 2828101"/>
              <a:gd name="connsiteX79" fmla="*/ 710673 w 1921852"/>
              <a:gd name="connsiteY79" fmla="*/ 373658 h 2828101"/>
              <a:gd name="connsiteX80" fmla="*/ 790883 w 1921852"/>
              <a:gd name="connsiteY80" fmla="*/ 445848 h 2828101"/>
              <a:gd name="connsiteX81" fmla="*/ 806925 w 1921852"/>
              <a:gd name="connsiteY81" fmla="*/ 469911 h 2828101"/>
              <a:gd name="connsiteX82" fmla="*/ 822968 w 1921852"/>
              <a:gd name="connsiteY82" fmla="*/ 485953 h 2828101"/>
              <a:gd name="connsiteX83" fmla="*/ 855052 w 1921852"/>
              <a:gd name="connsiteY83" fmla="*/ 526058 h 2828101"/>
              <a:gd name="connsiteX84" fmla="*/ 871094 w 1921852"/>
              <a:gd name="connsiteY84" fmla="*/ 550122 h 2828101"/>
              <a:gd name="connsiteX85" fmla="*/ 1101672 w 1921852"/>
              <a:gd name="connsiteY85" fmla="*/ 266826 h 2828101"/>
              <a:gd name="connsiteX86" fmla="*/ 951304 w 1921852"/>
              <a:gd name="connsiteY86" fmla="*/ 598248 h 2828101"/>
              <a:gd name="connsiteX87" fmla="*/ 1461712 w 1921852"/>
              <a:gd name="connsiteY87" fmla="*/ 50802 h 2828101"/>
              <a:gd name="connsiteX88" fmla="*/ 991410 w 1921852"/>
              <a:gd name="connsiteY88" fmla="*/ 622311 h 2828101"/>
              <a:gd name="connsiteX89" fmla="*/ 1015473 w 1921852"/>
              <a:gd name="connsiteY89" fmla="*/ 638353 h 2828101"/>
              <a:gd name="connsiteX90" fmla="*/ 1031515 w 1921852"/>
              <a:gd name="connsiteY90" fmla="*/ 662416 h 2828101"/>
              <a:gd name="connsiteX91" fmla="*/ 1079641 w 1921852"/>
              <a:gd name="connsiteY91" fmla="*/ 686479 h 2828101"/>
              <a:gd name="connsiteX92" fmla="*/ 1103704 w 1921852"/>
              <a:gd name="connsiteY92" fmla="*/ 734606 h 2828101"/>
              <a:gd name="connsiteX93" fmla="*/ 1119747 w 1921852"/>
              <a:gd name="connsiteY93" fmla="*/ 750648 h 2828101"/>
              <a:gd name="connsiteX94" fmla="*/ 1159852 w 1921852"/>
              <a:gd name="connsiteY94" fmla="*/ 790753 h 2828101"/>
              <a:gd name="connsiteX95" fmla="*/ 1191936 w 1921852"/>
              <a:gd name="connsiteY95" fmla="*/ 838879 h 2828101"/>
              <a:gd name="connsiteX96" fmla="*/ 1232041 w 1921852"/>
              <a:gd name="connsiteY96" fmla="*/ 887006 h 2828101"/>
              <a:gd name="connsiteX97" fmla="*/ 1248083 w 1921852"/>
              <a:gd name="connsiteY97" fmla="*/ 919090 h 2828101"/>
              <a:gd name="connsiteX98" fmla="*/ 1264125 w 1921852"/>
              <a:gd name="connsiteY98" fmla="*/ 967216 h 2828101"/>
              <a:gd name="connsiteX99" fmla="*/ 1280168 w 1921852"/>
              <a:gd name="connsiteY99" fmla="*/ 991279 h 2828101"/>
              <a:gd name="connsiteX100" fmla="*/ 1320273 w 1921852"/>
              <a:gd name="connsiteY100" fmla="*/ 1063469 h 2828101"/>
              <a:gd name="connsiteX101" fmla="*/ 1533720 w 1921852"/>
              <a:gd name="connsiteY101" fmla="*/ 626866 h 2828101"/>
              <a:gd name="connsiteX102" fmla="*/ 1352357 w 1921852"/>
              <a:gd name="connsiteY102" fmla="*/ 1103574 h 2828101"/>
              <a:gd name="connsiteX103" fmla="*/ 1384441 w 1921852"/>
              <a:gd name="connsiteY103" fmla="*/ 1143679 h 2828101"/>
              <a:gd name="connsiteX104" fmla="*/ 1424547 w 1921852"/>
              <a:gd name="connsiteY104" fmla="*/ 1175764 h 2828101"/>
              <a:gd name="connsiteX105" fmla="*/ 1448610 w 1921852"/>
              <a:gd name="connsiteY105" fmla="*/ 1183785 h 2828101"/>
              <a:gd name="connsiteX106" fmla="*/ 1488715 w 1921852"/>
              <a:gd name="connsiteY106" fmla="*/ 1231911 h 2828101"/>
              <a:gd name="connsiteX107" fmla="*/ 1504757 w 1921852"/>
              <a:gd name="connsiteY107" fmla="*/ 1280037 h 2828101"/>
              <a:gd name="connsiteX108" fmla="*/ 1520799 w 1921852"/>
              <a:gd name="connsiteY108" fmla="*/ 1496606 h 2828101"/>
              <a:gd name="connsiteX109" fmla="*/ 1528820 w 1921852"/>
              <a:gd name="connsiteY109" fmla="*/ 1600879 h 2828101"/>
              <a:gd name="connsiteX110" fmla="*/ 1536841 w 1921852"/>
              <a:gd name="connsiteY110" fmla="*/ 1624943 h 2828101"/>
              <a:gd name="connsiteX111" fmla="*/ 1544862 w 1921852"/>
              <a:gd name="connsiteY111" fmla="*/ 1657027 h 2828101"/>
              <a:gd name="connsiteX112" fmla="*/ 1576947 w 1921852"/>
              <a:gd name="connsiteY112" fmla="*/ 1705153 h 2828101"/>
              <a:gd name="connsiteX113" fmla="*/ 1609031 w 1921852"/>
              <a:gd name="connsiteY113" fmla="*/ 1761301 h 2828101"/>
              <a:gd name="connsiteX114" fmla="*/ 1617052 w 1921852"/>
              <a:gd name="connsiteY114" fmla="*/ 1793385 h 2828101"/>
              <a:gd name="connsiteX115" fmla="*/ 1649136 w 1921852"/>
              <a:gd name="connsiteY115" fmla="*/ 1841511 h 2828101"/>
              <a:gd name="connsiteX116" fmla="*/ 1665178 w 1921852"/>
              <a:gd name="connsiteY116" fmla="*/ 1889637 h 2828101"/>
              <a:gd name="connsiteX117" fmla="*/ 1673199 w 1921852"/>
              <a:gd name="connsiteY117" fmla="*/ 1913701 h 2828101"/>
              <a:gd name="connsiteX118" fmla="*/ 1689241 w 1921852"/>
              <a:gd name="connsiteY118" fmla="*/ 1969848 h 2828101"/>
              <a:gd name="connsiteX119" fmla="*/ 1721325 w 1921852"/>
              <a:gd name="connsiteY119" fmla="*/ 2009953 h 2828101"/>
              <a:gd name="connsiteX120" fmla="*/ 1729347 w 1921852"/>
              <a:gd name="connsiteY120" fmla="*/ 2058079 h 2828101"/>
              <a:gd name="connsiteX121" fmla="*/ 1737368 w 1921852"/>
              <a:gd name="connsiteY121" fmla="*/ 2082143 h 2828101"/>
              <a:gd name="connsiteX122" fmla="*/ 1745389 w 1921852"/>
              <a:gd name="connsiteY122" fmla="*/ 2306732 h 2828101"/>
              <a:gd name="connsiteX123" fmla="*/ 1761431 w 1921852"/>
              <a:gd name="connsiteY123" fmla="*/ 2419027 h 2828101"/>
              <a:gd name="connsiteX124" fmla="*/ 1769452 w 1921852"/>
              <a:gd name="connsiteY124" fmla="*/ 2451111 h 2828101"/>
              <a:gd name="connsiteX125" fmla="*/ 1777473 w 1921852"/>
              <a:gd name="connsiteY125" fmla="*/ 2555385 h 2828101"/>
              <a:gd name="connsiteX126" fmla="*/ 1785494 w 1921852"/>
              <a:gd name="connsiteY126" fmla="*/ 2747890 h 2828101"/>
              <a:gd name="connsiteX127" fmla="*/ 1801536 w 1921852"/>
              <a:gd name="connsiteY127" fmla="*/ 2779974 h 2828101"/>
              <a:gd name="connsiteX128" fmla="*/ 1809557 w 1921852"/>
              <a:gd name="connsiteY128" fmla="*/ 2804037 h 2828101"/>
              <a:gd name="connsiteX129" fmla="*/ 1833620 w 1921852"/>
              <a:gd name="connsiteY129" fmla="*/ 2812058 h 2828101"/>
              <a:gd name="connsiteX130" fmla="*/ 1913831 w 1921852"/>
              <a:gd name="connsiteY130" fmla="*/ 2796016 h 2828101"/>
              <a:gd name="connsiteX131" fmla="*/ 1921852 w 1921852"/>
              <a:gd name="connsiteY131" fmla="*/ 2787995 h 2828101"/>
              <a:gd name="connsiteX0" fmla="*/ 1641115 w 1921852"/>
              <a:gd name="connsiteY0" fmla="*/ 2828101 h 2828101"/>
              <a:gd name="connsiteX1" fmla="*/ 1665178 w 1921852"/>
              <a:gd name="connsiteY1" fmla="*/ 2699764 h 2828101"/>
              <a:gd name="connsiteX2" fmla="*/ 1657157 w 1921852"/>
              <a:gd name="connsiteY2" fmla="*/ 2587469 h 2828101"/>
              <a:gd name="connsiteX3" fmla="*/ 1649136 w 1921852"/>
              <a:gd name="connsiteY3" fmla="*/ 2563406 h 2828101"/>
              <a:gd name="connsiteX4" fmla="*/ 1641115 w 1921852"/>
              <a:gd name="connsiteY4" fmla="*/ 2386943 h 2828101"/>
              <a:gd name="connsiteX5" fmla="*/ 1633094 w 1921852"/>
              <a:gd name="connsiteY5" fmla="*/ 2362879 h 2828101"/>
              <a:gd name="connsiteX6" fmla="*/ 1625073 w 1921852"/>
              <a:gd name="connsiteY6" fmla="*/ 2290690 h 2828101"/>
              <a:gd name="connsiteX7" fmla="*/ 1617052 w 1921852"/>
              <a:gd name="connsiteY7" fmla="*/ 2258606 h 2828101"/>
              <a:gd name="connsiteX8" fmla="*/ 1601010 w 1921852"/>
              <a:gd name="connsiteY8" fmla="*/ 2186416 h 2828101"/>
              <a:gd name="connsiteX9" fmla="*/ 1584968 w 1921852"/>
              <a:gd name="connsiteY9" fmla="*/ 2146311 h 2828101"/>
              <a:gd name="connsiteX10" fmla="*/ 1560904 w 1921852"/>
              <a:gd name="connsiteY10" fmla="*/ 2090164 h 2828101"/>
              <a:gd name="connsiteX11" fmla="*/ 1544862 w 1921852"/>
              <a:gd name="connsiteY11" fmla="*/ 2034016 h 2828101"/>
              <a:gd name="connsiteX12" fmla="*/ 1536841 w 1921852"/>
              <a:gd name="connsiteY12" fmla="*/ 2001932 h 2828101"/>
              <a:gd name="connsiteX13" fmla="*/ 1528820 w 1921852"/>
              <a:gd name="connsiteY13" fmla="*/ 1977869 h 2828101"/>
              <a:gd name="connsiteX14" fmla="*/ 1504757 w 1921852"/>
              <a:gd name="connsiteY14" fmla="*/ 1897658 h 2828101"/>
              <a:gd name="connsiteX15" fmla="*/ 1480694 w 1921852"/>
              <a:gd name="connsiteY15" fmla="*/ 1825469 h 2828101"/>
              <a:gd name="connsiteX16" fmla="*/ 1464652 w 1921852"/>
              <a:gd name="connsiteY16" fmla="*/ 1777343 h 2828101"/>
              <a:gd name="connsiteX17" fmla="*/ 1448610 w 1921852"/>
              <a:gd name="connsiteY17" fmla="*/ 1649006 h 2828101"/>
              <a:gd name="connsiteX18" fmla="*/ 1440589 w 1921852"/>
              <a:gd name="connsiteY18" fmla="*/ 1608901 h 2828101"/>
              <a:gd name="connsiteX19" fmla="*/ 1424547 w 1921852"/>
              <a:gd name="connsiteY19" fmla="*/ 1576816 h 2828101"/>
              <a:gd name="connsiteX20" fmla="*/ 1408504 w 1921852"/>
              <a:gd name="connsiteY20" fmla="*/ 1464522 h 2828101"/>
              <a:gd name="connsiteX21" fmla="*/ 1392462 w 1921852"/>
              <a:gd name="connsiteY21" fmla="*/ 1408374 h 2828101"/>
              <a:gd name="connsiteX22" fmla="*/ 1352357 w 1921852"/>
              <a:gd name="connsiteY22" fmla="*/ 1344206 h 2828101"/>
              <a:gd name="connsiteX23" fmla="*/ 1328294 w 1921852"/>
              <a:gd name="connsiteY23" fmla="*/ 1272016 h 2828101"/>
              <a:gd name="connsiteX24" fmla="*/ 1312252 w 1921852"/>
              <a:gd name="connsiteY24" fmla="*/ 1247953 h 2828101"/>
              <a:gd name="connsiteX25" fmla="*/ 597616 w 1921852"/>
              <a:gd name="connsiteY25" fmla="*/ 1130922 h 2828101"/>
              <a:gd name="connsiteX26" fmla="*/ 1232041 w 1921852"/>
              <a:gd name="connsiteY26" fmla="*/ 1079511 h 2828101"/>
              <a:gd name="connsiteX27" fmla="*/ 1224020 w 1921852"/>
              <a:gd name="connsiteY27" fmla="*/ 1055448 h 2828101"/>
              <a:gd name="connsiteX28" fmla="*/ 1207978 w 1921852"/>
              <a:gd name="connsiteY28" fmla="*/ 1023364 h 2828101"/>
              <a:gd name="connsiteX29" fmla="*/ 1175894 w 1921852"/>
              <a:gd name="connsiteY29" fmla="*/ 983258 h 2828101"/>
              <a:gd name="connsiteX30" fmla="*/ 1151831 w 1921852"/>
              <a:gd name="connsiteY30" fmla="*/ 927111 h 2828101"/>
              <a:gd name="connsiteX31" fmla="*/ 1119747 w 1921852"/>
              <a:gd name="connsiteY31" fmla="*/ 878985 h 2828101"/>
              <a:gd name="connsiteX32" fmla="*/ 1103704 w 1921852"/>
              <a:gd name="connsiteY32" fmla="*/ 854922 h 2828101"/>
              <a:gd name="connsiteX33" fmla="*/ 1079641 w 1921852"/>
              <a:gd name="connsiteY33" fmla="*/ 822837 h 2828101"/>
              <a:gd name="connsiteX34" fmla="*/ 1055578 w 1921852"/>
              <a:gd name="connsiteY34" fmla="*/ 782732 h 2828101"/>
              <a:gd name="connsiteX35" fmla="*/ 1031515 w 1921852"/>
              <a:gd name="connsiteY35" fmla="*/ 766690 h 2828101"/>
              <a:gd name="connsiteX36" fmla="*/ 309584 w 1921852"/>
              <a:gd name="connsiteY36" fmla="*/ 698874 h 2828101"/>
              <a:gd name="connsiteX37" fmla="*/ 959325 w 1921852"/>
              <a:gd name="connsiteY37" fmla="*/ 702522 h 2828101"/>
              <a:gd name="connsiteX38" fmla="*/ 919220 w 1921852"/>
              <a:gd name="connsiteY38" fmla="*/ 662416 h 2828101"/>
              <a:gd name="connsiteX39" fmla="*/ 903178 w 1921852"/>
              <a:gd name="connsiteY39" fmla="*/ 638353 h 2828101"/>
              <a:gd name="connsiteX40" fmla="*/ 879115 w 1921852"/>
              <a:gd name="connsiteY40" fmla="*/ 614290 h 2828101"/>
              <a:gd name="connsiteX41" fmla="*/ 855052 w 1921852"/>
              <a:gd name="connsiteY41" fmla="*/ 582206 h 2828101"/>
              <a:gd name="connsiteX42" fmla="*/ 790883 w 1921852"/>
              <a:gd name="connsiteY42" fmla="*/ 534079 h 2828101"/>
              <a:gd name="connsiteX43" fmla="*/ 21552 w 1921852"/>
              <a:gd name="connsiteY43" fmla="*/ 194818 h 2828101"/>
              <a:gd name="connsiteX44" fmla="*/ 646504 w 1921852"/>
              <a:gd name="connsiteY44" fmla="*/ 397722 h 2828101"/>
              <a:gd name="connsiteX45" fmla="*/ 582336 w 1921852"/>
              <a:gd name="connsiteY45" fmla="*/ 349595 h 2828101"/>
              <a:gd name="connsiteX46" fmla="*/ 558273 w 1921852"/>
              <a:gd name="connsiteY46" fmla="*/ 325532 h 2828101"/>
              <a:gd name="connsiteX47" fmla="*/ 534210 w 1921852"/>
              <a:gd name="connsiteY47" fmla="*/ 309490 h 2828101"/>
              <a:gd name="connsiteX48" fmla="*/ 478062 w 1921852"/>
              <a:gd name="connsiteY48" fmla="*/ 253343 h 2828101"/>
              <a:gd name="connsiteX49" fmla="*/ 453999 w 1921852"/>
              <a:gd name="connsiteY49" fmla="*/ 237301 h 2828101"/>
              <a:gd name="connsiteX50" fmla="*/ 437957 w 1921852"/>
              <a:gd name="connsiteY50" fmla="*/ 221258 h 2828101"/>
              <a:gd name="connsiteX51" fmla="*/ 389831 w 1921852"/>
              <a:gd name="connsiteY51" fmla="*/ 189174 h 2828101"/>
              <a:gd name="connsiteX52" fmla="*/ 381810 w 1921852"/>
              <a:gd name="connsiteY52" fmla="*/ 165111 h 2828101"/>
              <a:gd name="connsiteX53" fmla="*/ 357747 w 1921852"/>
              <a:gd name="connsiteY53" fmla="*/ 157090 h 2828101"/>
              <a:gd name="connsiteX54" fmla="*/ 333683 w 1921852"/>
              <a:gd name="connsiteY54" fmla="*/ 141048 h 2828101"/>
              <a:gd name="connsiteX55" fmla="*/ 301599 w 1921852"/>
              <a:gd name="connsiteY55" fmla="*/ 125006 h 2828101"/>
              <a:gd name="connsiteX56" fmla="*/ 277536 w 1921852"/>
              <a:gd name="connsiteY56" fmla="*/ 108964 h 2828101"/>
              <a:gd name="connsiteX57" fmla="*/ 253473 w 1921852"/>
              <a:gd name="connsiteY57" fmla="*/ 100943 h 2828101"/>
              <a:gd name="connsiteX58" fmla="*/ 205347 w 1921852"/>
              <a:gd name="connsiteY58" fmla="*/ 76879 h 2828101"/>
              <a:gd name="connsiteX59" fmla="*/ 165241 w 1921852"/>
              <a:gd name="connsiteY59" fmla="*/ 52816 h 2828101"/>
              <a:gd name="connsiteX60" fmla="*/ 117115 w 1921852"/>
              <a:gd name="connsiteY60" fmla="*/ 20732 h 2828101"/>
              <a:gd name="connsiteX61" fmla="*/ 117115 w 1921852"/>
              <a:gd name="connsiteY61" fmla="*/ 12711 h 2828101"/>
              <a:gd name="connsiteX62" fmla="*/ 141178 w 1921852"/>
              <a:gd name="connsiteY62" fmla="*/ 4690 h 2828101"/>
              <a:gd name="connsiteX63" fmla="*/ 189304 w 1921852"/>
              <a:gd name="connsiteY63" fmla="*/ 28753 h 2828101"/>
              <a:gd name="connsiteX64" fmla="*/ 213368 w 1921852"/>
              <a:gd name="connsiteY64" fmla="*/ 36774 h 2828101"/>
              <a:gd name="connsiteX65" fmla="*/ 229410 w 1921852"/>
              <a:gd name="connsiteY65" fmla="*/ 60837 h 2828101"/>
              <a:gd name="connsiteX66" fmla="*/ 253473 w 1921852"/>
              <a:gd name="connsiteY66" fmla="*/ 108964 h 2828101"/>
              <a:gd name="connsiteX67" fmla="*/ 277536 w 1921852"/>
              <a:gd name="connsiteY67" fmla="*/ 116985 h 2828101"/>
              <a:gd name="connsiteX68" fmla="*/ 333683 w 1921852"/>
              <a:gd name="connsiteY68" fmla="*/ 141048 h 2828101"/>
              <a:gd name="connsiteX69" fmla="*/ 381810 w 1921852"/>
              <a:gd name="connsiteY69" fmla="*/ 165111 h 2828101"/>
              <a:gd name="connsiteX70" fmla="*/ 405873 w 1921852"/>
              <a:gd name="connsiteY70" fmla="*/ 181153 h 2828101"/>
              <a:gd name="connsiteX71" fmla="*/ 453999 w 1921852"/>
              <a:gd name="connsiteY71" fmla="*/ 197195 h 2828101"/>
              <a:gd name="connsiteX72" fmla="*/ 478062 w 1921852"/>
              <a:gd name="connsiteY72" fmla="*/ 205216 h 2828101"/>
              <a:gd name="connsiteX73" fmla="*/ 526189 w 1921852"/>
              <a:gd name="connsiteY73" fmla="*/ 229279 h 2828101"/>
              <a:gd name="connsiteX74" fmla="*/ 542231 w 1921852"/>
              <a:gd name="connsiteY74" fmla="*/ 245322 h 2828101"/>
              <a:gd name="connsiteX75" fmla="*/ 566294 w 1921852"/>
              <a:gd name="connsiteY75" fmla="*/ 261364 h 2828101"/>
              <a:gd name="connsiteX76" fmla="*/ 598378 w 1921852"/>
              <a:gd name="connsiteY76" fmla="*/ 309490 h 2828101"/>
              <a:gd name="connsiteX77" fmla="*/ 646504 w 1921852"/>
              <a:gd name="connsiteY77" fmla="*/ 325532 h 2828101"/>
              <a:gd name="connsiteX78" fmla="*/ 694631 w 1921852"/>
              <a:gd name="connsiteY78" fmla="*/ 349595 h 2828101"/>
              <a:gd name="connsiteX79" fmla="*/ 710673 w 1921852"/>
              <a:gd name="connsiteY79" fmla="*/ 373658 h 2828101"/>
              <a:gd name="connsiteX80" fmla="*/ 790883 w 1921852"/>
              <a:gd name="connsiteY80" fmla="*/ 445848 h 2828101"/>
              <a:gd name="connsiteX81" fmla="*/ 806925 w 1921852"/>
              <a:gd name="connsiteY81" fmla="*/ 469911 h 2828101"/>
              <a:gd name="connsiteX82" fmla="*/ 822968 w 1921852"/>
              <a:gd name="connsiteY82" fmla="*/ 485953 h 2828101"/>
              <a:gd name="connsiteX83" fmla="*/ 855052 w 1921852"/>
              <a:gd name="connsiteY83" fmla="*/ 526058 h 2828101"/>
              <a:gd name="connsiteX84" fmla="*/ 871094 w 1921852"/>
              <a:gd name="connsiteY84" fmla="*/ 550122 h 2828101"/>
              <a:gd name="connsiteX85" fmla="*/ 1101672 w 1921852"/>
              <a:gd name="connsiteY85" fmla="*/ 266826 h 2828101"/>
              <a:gd name="connsiteX86" fmla="*/ 951304 w 1921852"/>
              <a:gd name="connsiteY86" fmla="*/ 598248 h 2828101"/>
              <a:gd name="connsiteX87" fmla="*/ 1461712 w 1921852"/>
              <a:gd name="connsiteY87" fmla="*/ 50802 h 2828101"/>
              <a:gd name="connsiteX88" fmla="*/ 991410 w 1921852"/>
              <a:gd name="connsiteY88" fmla="*/ 622311 h 2828101"/>
              <a:gd name="connsiteX89" fmla="*/ 1015473 w 1921852"/>
              <a:gd name="connsiteY89" fmla="*/ 638353 h 2828101"/>
              <a:gd name="connsiteX90" fmla="*/ 1031515 w 1921852"/>
              <a:gd name="connsiteY90" fmla="*/ 662416 h 2828101"/>
              <a:gd name="connsiteX91" fmla="*/ 1079641 w 1921852"/>
              <a:gd name="connsiteY91" fmla="*/ 686479 h 2828101"/>
              <a:gd name="connsiteX92" fmla="*/ 1103704 w 1921852"/>
              <a:gd name="connsiteY92" fmla="*/ 734606 h 2828101"/>
              <a:gd name="connsiteX93" fmla="*/ 1119747 w 1921852"/>
              <a:gd name="connsiteY93" fmla="*/ 750648 h 2828101"/>
              <a:gd name="connsiteX94" fmla="*/ 1159852 w 1921852"/>
              <a:gd name="connsiteY94" fmla="*/ 790753 h 2828101"/>
              <a:gd name="connsiteX95" fmla="*/ 1191936 w 1921852"/>
              <a:gd name="connsiteY95" fmla="*/ 838879 h 2828101"/>
              <a:gd name="connsiteX96" fmla="*/ 1232041 w 1921852"/>
              <a:gd name="connsiteY96" fmla="*/ 887006 h 2828101"/>
              <a:gd name="connsiteX97" fmla="*/ 1248083 w 1921852"/>
              <a:gd name="connsiteY97" fmla="*/ 919090 h 2828101"/>
              <a:gd name="connsiteX98" fmla="*/ 1264125 w 1921852"/>
              <a:gd name="connsiteY98" fmla="*/ 967216 h 2828101"/>
              <a:gd name="connsiteX99" fmla="*/ 1280168 w 1921852"/>
              <a:gd name="connsiteY99" fmla="*/ 991279 h 2828101"/>
              <a:gd name="connsiteX100" fmla="*/ 1320273 w 1921852"/>
              <a:gd name="connsiteY100" fmla="*/ 1063469 h 2828101"/>
              <a:gd name="connsiteX101" fmla="*/ 1533720 w 1921852"/>
              <a:gd name="connsiteY101" fmla="*/ 626866 h 2828101"/>
              <a:gd name="connsiteX102" fmla="*/ 1352357 w 1921852"/>
              <a:gd name="connsiteY102" fmla="*/ 1103574 h 2828101"/>
              <a:gd name="connsiteX103" fmla="*/ 1384441 w 1921852"/>
              <a:gd name="connsiteY103" fmla="*/ 1143679 h 2828101"/>
              <a:gd name="connsiteX104" fmla="*/ 1424547 w 1921852"/>
              <a:gd name="connsiteY104" fmla="*/ 1175764 h 2828101"/>
              <a:gd name="connsiteX105" fmla="*/ 1448610 w 1921852"/>
              <a:gd name="connsiteY105" fmla="*/ 1183785 h 2828101"/>
              <a:gd name="connsiteX106" fmla="*/ 1488715 w 1921852"/>
              <a:gd name="connsiteY106" fmla="*/ 1231911 h 2828101"/>
              <a:gd name="connsiteX107" fmla="*/ 1504757 w 1921852"/>
              <a:gd name="connsiteY107" fmla="*/ 1280037 h 2828101"/>
              <a:gd name="connsiteX108" fmla="*/ 1520799 w 1921852"/>
              <a:gd name="connsiteY108" fmla="*/ 1496606 h 2828101"/>
              <a:gd name="connsiteX109" fmla="*/ 1528820 w 1921852"/>
              <a:gd name="connsiteY109" fmla="*/ 1600879 h 2828101"/>
              <a:gd name="connsiteX110" fmla="*/ 1536841 w 1921852"/>
              <a:gd name="connsiteY110" fmla="*/ 1624943 h 2828101"/>
              <a:gd name="connsiteX111" fmla="*/ 1544862 w 1921852"/>
              <a:gd name="connsiteY111" fmla="*/ 1657027 h 2828101"/>
              <a:gd name="connsiteX112" fmla="*/ 1576947 w 1921852"/>
              <a:gd name="connsiteY112" fmla="*/ 1705153 h 2828101"/>
              <a:gd name="connsiteX113" fmla="*/ 1609031 w 1921852"/>
              <a:gd name="connsiteY113" fmla="*/ 1761301 h 2828101"/>
              <a:gd name="connsiteX114" fmla="*/ 1617052 w 1921852"/>
              <a:gd name="connsiteY114" fmla="*/ 1793385 h 2828101"/>
              <a:gd name="connsiteX115" fmla="*/ 1649136 w 1921852"/>
              <a:gd name="connsiteY115" fmla="*/ 1841511 h 2828101"/>
              <a:gd name="connsiteX116" fmla="*/ 1665178 w 1921852"/>
              <a:gd name="connsiteY116" fmla="*/ 1889637 h 2828101"/>
              <a:gd name="connsiteX117" fmla="*/ 1673199 w 1921852"/>
              <a:gd name="connsiteY117" fmla="*/ 1913701 h 2828101"/>
              <a:gd name="connsiteX118" fmla="*/ 1689241 w 1921852"/>
              <a:gd name="connsiteY118" fmla="*/ 1969848 h 2828101"/>
              <a:gd name="connsiteX119" fmla="*/ 1721325 w 1921852"/>
              <a:gd name="connsiteY119" fmla="*/ 2009953 h 2828101"/>
              <a:gd name="connsiteX120" fmla="*/ 1729347 w 1921852"/>
              <a:gd name="connsiteY120" fmla="*/ 2058079 h 2828101"/>
              <a:gd name="connsiteX121" fmla="*/ 1737368 w 1921852"/>
              <a:gd name="connsiteY121" fmla="*/ 2082143 h 2828101"/>
              <a:gd name="connsiteX122" fmla="*/ 1745389 w 1921852"/>
              <a:gd name="connsiteY122" fmla="*/ 2306732 h 2828101"/>
              <a:gd name="connsiteX123" fmla="*/ 1761431 w 1921852"/>
              <a:gd name="connsiteY123" fmla="*/ 2419027 h 2828101"/>
              <a:gd name="connsiteX124" fmla="*/ 1769452 w 1921852"/>
              <a:gd name="connsiteY124" fmla="*/ 2451111 h 2828101"/>
              <a:gd name="connsiteX125" fmla="*/ 1777473 w 1921852"/>
              <a:gd name="connsiteY125" fmla="*/ 2555385 h 2828101"/>
              <a:gd name="connsiteX126" fmla="*/ 1785494 w 1921852"/>
              <a:gd name="connsiteY126" fmla="*/ 2747890 h 2828101"/>
              <a:gd name="connsiteX127" fmla="*/ 1801536 w 1921852"/>
              <a:gd name="connsiteY127" fmla="*/ 2779974 h 2828101"/>
              <a:gd name="connsiteX128" fmla="*/ 1809557 w 1921852"/>
              <a:gd name="connsiteY128" fmla="*/ 2804037 h 2828101"/>
              <a:gd name="connsiteX129" fmla="*/ 1833620 w 1921852"/>
              <a:gd name="connsiteY129" fmla="*/ 2812058 h 2828101"/>
              <a:gd name="connsiteX130" fmla="*/ 1913831 w 1921852"/>
              <a:gd name="connsiteY130" fmla="*/ 2796016 h 2828101"/>
              <a:gd name="connsiteX131" fmla="*/ 1921852 w 1921852"/>
              <a:gd name="connsiteY131" fmla="*/ 2787995 h 2828101"/>
              <a:gd name="connsiteX0" fmla="*/ 1641115 w 1921852"/>
              <a:gd name="connsiteY0" fmla="*/ 2828101 h 2828101"/>
              <a:gd name="connsiteX1" fmla="*/ 1665178 w 1921852"/>
              <a:gd name="connsiteY1" fmla="*/ 2699764 h 2828101"/>
              <a:gd name="connsiteX2" fmla="*/ 1657157 w 1921852"/>
              <a:gd name="connsiteY2" fmla="*/ 2587469 h 2828101"/>
              <a:gd name="connsiteX3" fmla="*/ 1649136 w 1921852"/>
              <a:gd name="connsiteY3" fmla="*/ 2563406 h 2828101"/>
              <a:gd name="connsiteX4" fmla="*/ 1641115 w 1921852"/>
              <a:gd name="connsiteY4" fmla="*/ 2386943 h 2828101"/>
              <a:gd name="connsiteX5" fmla="*/ 1633094 w 1921852"/>
              <a:gd name="connsiteY5" fmla="*/ 2362879 h 2828101"/>
              <a:gd name="connsiteX6" fmla="*/ 1625073 w 1921852"/>
              <a:gd name="connsiteY6" fmla="*/ 2290690 h 2828101"/>
              <a:gd name="connsiteX7" fmla="*/ 1617052 w 1921852"/>
              <a:gd name="connsiteY7" fmla="*/ 2258606 h 2828101"/>
              <a:gd name="connsiteX8" fmla="*/ 1601010 w 1921852"/>
              <a:gd name="connsiteY8" fmla="*/ 2186416 h 2828101"/>
              <a:gd name="connsiteX9" fmla="*/ 1584968 w 1921852"/>
              <a:gd name="connsiteY9" fmla="*/ 2146311 h 2828101"/>
              <a:gd name="connsiteX10" fmla="*/ 1560904 w 1921852"/>
              <a:gd name="connsiteY10" fmla="*/ 2090164 h 2828101"/>
              <a:gd name="connsiteX11" fmla="*/ 1544862 w 1921852"/>
              <a:gd name="connsiteY11" fmla="*/ 2034016 h 2828101"/>
              <a:gd name="connsiteX12" fmla="*/ 1536841 w 1921852"/>
              <a:gd name="connsiteY12" fmla="*/ 2001932 h 2828101"/>
              <a:gd name="connsiteX13" fmla="*/ 1528820 w 1921852"/>
              <a:gd name="connsiteY13" fmla="*/ 1977869 h 2828101"/>
              <a:gd name="connsiteX14" fmla="*/ 1504757 w 1921852"/>
              <a:gd name="connsiteY14" fmla="*/ 1897658 h 2828101"/>
              <a:gd name="connsiteX15" fmla="*/ 1480694 w 1921852"/>
              <a:gd name="connsiteY15" fmla="*/ 1825469 h 2828101"/>
              <a:gd name="connsiteX16" fmla="*/ 1464652 w 1921852"/>
              <a:gd name="connsiteY16" fmla="*/ 1777343 h 2828101"/>
              <a:gd name="connsiteX17" fmla="*/ 1448610 w 1921852"/>
              <a:gd name="connsiteY17" fmla="*/ 1649006 h 2828101"/>
              <a:gd name="connsiteX18" fmla="*/ 1440589 w 1921852"/>
              <a:gd name="connsiteY18" fmla="*/ 1608901 h 2828101"/>
              <a:gd name="connsiteX19" fmla="*/ 1424547 w 1921852"/>
              <a:gd name="connsiteY19" fmla="*/ 1576816 h 2828101"/>
              <a:gd name="connsiteX20" fmla="*/ 1408504 w 1921852"/>
              <a:gd name="connsiteY20" fmla="*/ 1464522 h 2828101"/>
              <a:gd name="connsiteX21" fmla="*/ 1392462 w 1921852"/>
              <a:gd name="connsiteY21" fmla="*/ 1408374 h 2828101"/>
              <a:gd name="connsiteX22" fmla="*/ 1352357 w 1921852"/>
              <a:gd name="connsiteY22" fmla="*/ 1344206 h 2828101"/>
              <a:gd name="connsiteX23" fmla="*/ 1328294 w 1921852"/>
              <a:gd name="connsiteY23" fmla="*/ 1272016 h 2828101"/>
              <a:gd name="connsiteX24" fmla="*/ 1312252 w 1921852"/>
              <a:gd name="connsiteY24" fmla="*/ 1247953 h 2828101"/>
              <a:gd name="connsiteX25" fmla="*/ 597616 w 1921852"/>
              <a:gd name="connsiteY25" fmla="*/ 1130922 h 2828101"/>
              <a:gd name="connsiteX26" fmla="*/ 1232041 w 1921852"/>
              <a:gd name="connsiteY26" fmla="*/ 1079511 h 2828101"/>
              <a:gd name="connsiteX27" fmla="*/ 1224020 w 1921852"/>
              <a:gd name="connsiteY27" fmla="*/ 1055448 h 2828101"/>
              <a:gd name="connsiteX28" fmla="*/ 1207978 w 1921852"/>
              <a:gd name="connsiteY28" fmla="*/ 1023364 h 2828101"/>
              <a:gd name="connsiteX29" fmla="*/ 1175894 w 1921852"/>
              <a:gd name="connsiteY29" fmla="*/ 983258 h 2828101"/>
              <a:gd name="connsiteX30" fmla="*/ 1151831 w 1921852"/>
              <a:gd name="connsiteY30" fmla="*/ 927111 h 2828101"/>
              <a:gd name="connsiteX31" fmla="*/ 1119747 w 1921852"/>
              <a:gd name="connsiteY31" fmla="*/ 878985 h 2828101"/>
              <a:gd name="connsiteX32" fmla="*/ 1103704 w 1921852"/>
              <a:gd name="connsiteY32" fmla="*/ 854922 h 2828101"/>
              <a:gd name="connsiteX33" fmla="*/ 1079641 w 1921852"/>
              <a:gd name="connsiteY33" fmla="*/ 822837 h 2828101"/>
              <a:gd name="connsiteX34" fmla="*/ 1055578 w 1921852"/>
              <a:gd name="connsiteY34" fmla="*/ 782732 h 2828101"/>
              <a:gd name="connsiteX35" fmla="*/ 1031515 w 1921852"/>
              <a:gd name="connsiteY35" fmla="*/ 766690 h 2828101"/>
              <a:gd name="connsiteX36" fmla="*/ 309584 w 1921852"/>
              <a:gd name="connsiteY36" fmla="*/ 698874 h 2828101"/>
              <a:gd name="connsiteX37" fmla="*/ 959325 w 1921852"/>
              <a:gd name="connsiteY37" fmla="*/ 702522 h 2828101"/>
              <a:gd name="connsiteX38" fmla="*/ 919220 w 1921852"/>
              <a:gd name="connsiteY38" fmla="*/ 662416 h 2828101"/>
              <a:gd name="connsiteX39" fmla="*/ 903178 w 1921852"/>
              <a:gd name="connsiteY39" fmla="*/ 638353 h 2828101"/>
              <a:gd name="connsiteX40" fmla="*/ 879115 w 1921852"/>
              <a:gd name="connsiteY40" fmla="*/ 614290 h 2828101"/>
              <a:gd name="connsiteX41" fmla="*/ 855052 w 1921852"/>
              <a:gd name="connsiteY41" fmla="*/ 582206 h 2828101"/>
              <a:gd name="connsiteX42" fmla="*/ 790883 w 1921852"/>
              <a:gd name="connsiteY42" fmla="*/ 534079 h 2828101"/>
              <a:gd name="connsiteX43" fmla="*/ 21552 w 1921852"/>
              <a:gd name="connsiteY43" fmla="*/ 194818 h 2828101"/>
              <a:gd name="connsiteX44" fmla="*/ 646504 w 1921852"/>
              <a:gd name="connsiteY44" fmla="*/ 397722 h 2828101"/>
              <a:gd name="connsiteX45" fmla="*/ 582336 w 1921852"/>
              <a:gd name="connsiteY45" fmla="*/ 349595 h 2828101"/>
              <a:gd name="connsiteX46" fmla="*/ 558273 w 1921852"/>
              <a:gd name="connsiteY46" fmla="*/ 325532 h 2828101"/>
              <a:gd name="connsiteX47" fmla="*/ 534210 w 1921852"/>
              <a:gd name="connsiteY47" fmla="*/ 309490 h 2828101"/>
              <a:gd name="connsiteX48" fmla="*/ 478062 w 1921852"/>
              <a:gd name="connsiteY48" fmla="*/ 253343 h 2828101"/>
              <a:gd name="connsiteX49" fmla="*/ 453999 w 1921852"/>
              <a:gd name="connsiteY49" fmla="*/ 237301 h 2828101"/>
              <a:gd name="connsiteX50" fmla="*/ 437957 w 1921852"/>
              <a:gd name="connsiteY50" fmla="*/ 221258 h 2828101"/>
              <a:gd name="connsiteX51" fmla="*/ 389831 w 1921852"/>
              <a:gd name="connsiteY51" fmla="*/ 189174 h 2828101"/>
              <a:gd name="connsiteX52" fmla="*/ 381810 w 1921852"/>
              <a:gd name="connsiteY52" fmla="*/ 165111 h 2828101"/>
              <a:gd name="connsiteX53" fmla="*/ 357747 w 1921852"/>
              <a:gd name="connsiteY53" fmla="*/ 157090 h 2828101"/>
              <a:gd name="connsiteX54" fmla="*/ 333683 w 1921852"/>
              <a:gd name="connsiteY54" fmla="*/ 141048 h 2828101"/>
              <a:gd name="connsiteX55" fmla="*/ 301599 w 1921852"/>
              <a:gd name="connsiteY55" fmla="*/ 125006 h 2828101"/>
              <a:gd name="connsiteX56" fmla="*/ 277536 w 1921852"/>
              <a:gd name="connsiteY56" fmla="*/ 108964 h 2828101"/>
              <a:gd name="connsiteX57" fmla="*/ 253473 w 1921852"/>
              <a:gd name="connsiteY57" fmla="*/ 100943 h 2828101"/>
              <a:gd name="connsiteX58" fmla="*/ 205347 w 1921852"/>
              <a:gd name="connsiteY58" fmla="*/ 76879 h 2828101"/>
              <a:gd name="connsiteX59" fmla="*/ 165241 w 1921852"/>
              <a:gd name="connsiteY59" fmla="*/ 52816 h 2828101"/>
              <a:gd name="connsiteX60" fmla="*/ 117115 w 1921852"/>
              <a:gd name="connsiteY60" fmla="*/ 20732 h 2828101"/>
              <a:gd name="connsiteX61" fmla="*/ 117115 w 1921852"/>
              <a:gd name="connsiteY61" fmla="*/ 12711 h 2828101"/>
              <a:gd name="connsiteX62" fmla="*/ 141178 w 1921852"/>
              <a:gd name="connsiteY62" fmla="*/ 4690 h 2828101"/>
              <a:gd name="connsiteX63" fmla="*/ 189304 w 1921852"/>
              <a:gd name="connsiteY63" fmla="*/ 28753 h 2828101"/>
              <a:gd name="connsiteX64" fmla="*/ 213368 w 1921852"/>
              <a:gd name="connsiteY64" fmla="*/ 36774 h 2828101"/>
              <a:gd name="connsiteX65" fmla="*/ 229410 w 1921852"/>
              <a:gd name="connsiteY65" fmla="*/ 60837 h 2828101"/>
              <a:gd name="connsiteX66" fmla="*/ 253473 w 1921852"/>
              <a:gd name="connsiteY66" fmla="*/ 108964 h 2828101"/>
              <a:gd name="connsiteX67" fmla="*/ 277536 w 1921852"/>
              <a:gd name="connsiteY67" fmla="*/ 116985 h 2828101"/>
              <a:gd name="connsiteX68" fmla="*/ 333683 w 1921852"/>
              <a:gd name="connsiteY68" fmla="*/ 141048 h 2828101"/>
              <a:gd name="connsiteX69" fmla="*/ 381810 w 1921852"/>
              <a:gd name="connsiteY69" fmla="*/ 165111 h 2828101"/>
              <a:gd name="connsiteX70" fmla="*/ 405873 w 1921852"/>
              <a:gd name="connsiteY70" fmla="*/ 181153 h 2828101"/>
              <a:gd name="connsiteX71" fmla="*/ 453999 w 1921852"/>
              <a:gd name="connsiteY71" fmla="*/ 197195 h 2828101"/>
              <a:gd name="connsiteX72" fmla="*/ 478062 w 1921852"/>
              <a:gd name="connsiteY72" fmla="*/ 205216 h 2828101"/>
              <a:gd name="connsiteX73" fmla="*/ 526189 w 1921852"/>
              <a:gd name="connsiteY73" fmla="*/ 229279 h 2828101"/>
              <a:gd name="connsiteX74" fmla="*/ 542231 w 1921852"/>
              <a:gd name="connsiteY74" fmla="*/ 245322 h 2828101"/>
              <a:gd name="connsiteX75" fmla="*/ 566294 w 1921852"/>
              <a:gd name="connsiteY75" fmla="*/ 261364 h 2828101"/>
              <a:gd name="connsiteX76" fmla="*/ 598378 w 1921852"/>
              <a:gd name="connsiteY76" fmla="*/ 309490 h 2828101"/>
              <a:gd name="connsiteX77" fmla="*/ 646504 w 1921852"/>
              <a:gd name="connsiteY77" fmla="*/ 325532 h 2828101"/>
              <a:gd name="connsiteX78" fmla="*/ 694631 w 1921852"/>
              <a:gd name="connsiteY78" fmla="*/ 349595 h 2828101"/>
              <a:gd name="connsiteX79" fmla="*/ 710673 w 1921852"/>
              <a:gd name="connsiteY79" fmla="*/ 373658 h 2828101"/>
              <a:gd name="connsiteX80" fmla="*/ 790883 w 1921852"/>
              <a:gd name="connsiteY80" fmla="*/ 445848 h 2828101"/>
              <a:gd name="connsiteX81" fmla="*/ 806925 w 1921852"/>
              <a:gd name="connsiteY81" fmla="*/ 469911 h 2828101"/>
              <a:gd name="connsiteX82" fmla="*/ 822968 w 1921852"/>
              <a:gd name="connsiteY82" fmla="*/ 485953 h 2828101"/>
              <a:gd name="connsiteX83" fmla="*/ 855052 w 1921852"/>
              <a:gd name="connsiteY83" fmla="*/ 526058 h 2828101"/>
              <a:gd name="connsiteX84" fmla="*/ 871094 w 1921852"/>
              <a:gd name="connsiteY84" fmla="*/ 550122 h 2828101"/>
              <a:gd name="connsiteX85" fmla="*/ 1101672 w 1921852"/>
              <a:gd name="connsiteY85" fmla="*/ 266826 h 2828101"/>
              <a:gd name="connsiteX86" fmla="*/ 951304 w 1921852"/>
              <a:gd name="connsiteY86" fmla="*/ 598248 h 2828101"/>
              <a:gd name="connsiteX87" fmla="*/ 1461712 w 1921852"/>
              <a:gd name="connsiteY87" fmla="*/ 50802 h 2828101"/>
              <a:gd name="connsiteX88" fmla="*/ 991410 w 1921852"/>
              <a:gd name="connsiteY88" fmla="*/ 622311 h 2828101"/>
              <a:gd name="connsiteX89" fmla="*/ 1015473 w 1921852"/>
              <a:gd name="connsiteY89" fmla="*/ 638353 h 2828101"/>
              <a:gd name="connsiteX90" fmla="*/ 1031515 w 1921852"/>
              <a:gd name="connsiteY90" fmla="*/ 662416 h 2828101"/>
              <a:gd name="connsiteX91" fmla="*/ 1079641 w 1921852"/>
              <a:gd name="connsiteY91" fmla="*/ 686479 h 2828101"/>
              <a:gd name="connsiteX92" fmla="*/ 1103704 w 1921852"/>
              <a:gd name="connsiteY92" fmla="*/ 734606 h 2828101"/>
              <a:gd name="connsiteX93" fmla="*/ 1119747 w 1921852"/>
              <a:gd name="connsiteY93" fmla="*/ 750648 h 2828101"/>
              <a:gd name="connsiteX94" fmla="*/ 1159852 w 1921852"/>
              <a:gd name="connsiteY94" fmla="*/ 790753 h 2828101"/>
              <a:gd name="connsiteX95" fmla="*/ 1191936 w 1921852"/>
              <a:gd name="connsiteY95" fmla="*/ 838879 h 2828101"/>
              <a:gd name="connsiteX96" fmla="*/ 1232041 w 1921852"/>
              <a:gd name="connsiteY96" fmla="*/ 887006 h 2828101"/>
              <a:gd name="connsiteX97" fmla="*/ 1248083 w 1921852"/>
              <a:gd name="connsiteY97" fmla="*/ 919090 h 2828101"/>
              <a:gd name="connsiteX98" fmla="*/ 1264125 w 1921852"/>
              <a:gd name="connsiteY98" fmla="*/ 967216 h 2828101"/>
              <a:gd name="connsiteX99" fmla="*/ 1280168 w 1921852"/>
              <a:gd name="connsiteY99" fmla="*/ 991279 h 2828101"/>
              <a:gd name="connsiteX100" fmla="*/ 1320273 w 1921852"/>
              <a:gd name="connsiteY100" fmla="*/ 1063469 h 2828101"/>
              <a:gd name="connsiteX101" fmla="*/ 1533720 w 1921852"/>
              <a:gd name="connsiteY101" fmla="*/ 626866 h 2828101"/>
              <a:gd name="connsiteX102" fmla="*/ 1352357 w 1921852"/>
              <a:gd name="connsiteY102" fmla="*/ 1103574 h 2828101"/>
              <a:gd name="connsiteX103" fmla="*/ 1384441 w 1921852"/>
              <a:gd name="connsiteY103" fmla="*/ 1143679 h 2828101"/>
              <a:gd name="connsiteX104" fmla="*/ 1424547 w 1921852"/>
              <a:gd name="connsiteY104" fmla="*/ 1175764 h 2828101"/>
              <a:gd name="connsiteX105" fmla="*/ 1448610 w 1921852"/>
              <a:gd name="connsiteY105" fmla="*/ 1183785 h 2828101"/>
              <a:gd name="connsiteX106" fmla="*/ 1488715 w 1921852"/>
              <a:gd name="connsiteY106" fmla="*/ 1231911 h 2828101"/>
              <a:gd name="connsiteX107" fmla="*/ 1504757 w 1921852"/>
              <a:gd name="connsiteY107" fmla="*/ 1280037 h 2828101"/>
              <a:gd name="connsiteX108" fmla="*/ 1520799 w 1921852"/>
              <a:gd name="connsiteY108" fmla="*/ 1496606 h 2828101"/>
              <a:gd name="connsiteX109" fmla="*/ 1528820 w 1921852"/>
              <a:gd name="connsiteY109" fmla="*/ 1600879 h 2828101"/>
              <a:gd name="connsiteX110" fmla="*/ 1800200 w 1921852"/>
              <a:gd name="connsiteY110" fmla="*/ 1224136 h 2828101"/>
              <a:gd name="connsiteX111" fmla="*/ 1544862 w 1921852"/>
              <a:gd name="connsiteY111" fmla="*/ 1657027 h 2828101"/>
              <a:gd name="connsiteX112" fmla="*/ 1576947 w 1921852"/>
              <a:gd name="connsiteY112" fmla="*/ 1705153 h 2828101"/>
              <a:gd name="connsiteX113" fmla="*/ 1609031 w 1921852"/>
              <a:gd name="connsiteY113" fmla="*/ 1761301 h 2828101"/>
              <a:gd name="connsiteX114" fmla="*/ 1617052 w 1921852"/>
              <a:gd name="connsiteY114" fmla="*/ 1793385 h 2828101"/>
              <a:gd name="connsiteX115" fmla="*/ 1649136 w 1921852"/>
              <a:gd name="connsiteY115" fmla="*/ 1841511 h 2828101"/>
              <a:gd name="connsiteX116" fmla="*/ 1665178 w 1921852"/>
              <a:gd name="connsiteY116" fmla="*/ 1889637 h 2828101"/>
              <a:gd name="connsiteX117" fmla="*/ 1673199 w 1921852"/>
              <a:gd name="connsiteY117" fmla="*/ 1913701 h 2828101"/>
              <a:gd name="connsiteX118" fmla="*/ 1689241 w 1921852"/>
              <a:gd name="connsiteY118" fmla="*/ 1969848 h 2828101"/>
              <a:gd name="connsiteX119" fmla="*/ 1721325 w 1921852"/>
              <a:gd name="connsiteY119" fmla="*/ 2009953 h 2828101"/>
              <a:gd name="connsiteX120" fmla="*/ 1729347 w 1921852"/>
              <a:gd name="connsiteY120" fmla="*/ 2058079 h 2828101"/>
              <a:gd name="connsiteX121" fmla="*/ 1737368 w 1921852"/>
              <a:gd name="connsiteY121" fmla="*/ 2082143 h 2828101"/>
              <a:gd name="connsiteX122" fmla="*/ 1745389 w 1921852"/>
              <a:gd name="connsiteY122" fmla="*/ 2306732 h 2828101"/>
              <a:gd name="connsiteX123" fmla="*/ 1761431 w 1921852"/>
              <a:gd name="connsiteY123" fmla="*/ 2419027 h 2828101"/>
              <a:gd name="connsiteX124" fmla="*/ 1769452 w 1921852"/>
              <a:gd name="connsiteY124" fmla="*/ 2451111 h 2828101"/>
              <a:gd name="connsiteX125" fmla="*/ 1777473 w 1921852"/>
              <a:gd name="connsiteY125" fmla="*/ 2555385 h 2828101"/>
              <a:gd name="connsiteX126" fmla="*/ 1785494 w 1921852"/>
              <a:gd name="connsiteY126" fmla="*/ 2747890 h 2828101"/>
              <a:gd name="connsiteX127" fmla="*/ 1801536 w 1921852"/>
              <a:gd name="connsiteY127" fmla="*/ 2779974 h 2828101"/>
              <a:gd name="connsiteX128" fmla="*/ 1809557 w 1921852"/>
              <a:gd name="connsiteY128" fmla="*/ 2804037 h 2828101"/>
              <a:gd name="connsiteX129" fmla="*/ 1833620 w 1921852"/>
              <a:gd name="connsiteY129" fmla="*/ 2812058 h 2828101"/>
              <a:gd name="connsiteX130" fmla="*/ 1913831 w 1921852"/>
              <a:gd name="connsiteY130" fmla="*/ 2796016 h 2828101"/>
              <a:gd name="connsiteX131" fmla="*/ 1921852 w 1921852"/>
              <a:gd name="connsiteY131" fmla="*/ 2787995 h 2828101"/>
              <a:gd name="connsiteX0" fmla="*/ 1641115 w 1921852"/>
              <a:gd name="connsiteY0" fmla="*/ 2828101 h 2829701"/>
              <a:gd name="connsiteX1" fmla="*/ 1656184 w 1921852"/>
              <a:gd name="connsiteY1" fmla="*/ 2808312 h 2829701"/>
              <a:gd name="connsiteX2" fmla="*/ 1665178 w 1921852"/>
              <a:gd name="connsiteY2" fmla="*/ 2699764 h 2829701"/>
              <a:gd name="connsiteX3" fmla="*/ 1657157 w 1921852"/>
              <a:gd name="connsiteY3" fmla="*/ 2587469 h 2829701"/>
              <a:gd name="connsiteX4" fmla="*/ 1649136 w 1921852"/>
              <a:gd name="connsiteY4" fmla="*/ 2563406 h 2829701"/>
              <a:gd name="connsiteX5" fmla="*/ 1641115 w 1921852"/>
              <a:gd name="connsiteY5" fmla="*/ 2386943 h 2829701"/>
              <a:gd name="connsiteX6" fmla="*/ 1633094 w 1921852"/>
              <a:gd name="connsiteY6" fmla="*/ 2362879 h 2829701"/>
              <a:gd name="connsiteX7" fmla="*/ 1625073 w 1921852"/>
              <a:gd name="connsiteY7" fmla="*/ 2290690 h 2829701"/>
              <a:gd name="connsiteX8" fmla="*/ 1617052 w 1921852"/>
              <a:gd name="connsiteY8" fmla="*/ 2258606 h 2829701"/>
              <a:gd name="connsiteX9" fmla="*/ 1601010 w 1921852"/>
              <a:gd name="connsiteY9" fmla="*/ 2186416 h 2829701"/>
              <a:gd name="connsiteX10" fmla="*/ 1584968 w 1921852"/>
              <a:gd name="connsiteY10" fmla="*/ 2146311 h 2829701"/>
              <a:gd name="connsiteX11" fmla="*/ 1560904 w 1921852"/>
              <a:gd name="connsiteY11" fmla="*/ 2090164 h 2829701"/>
              <a:gd name="connsiteX12" fmla="*/ 1544862 w 1921852"/>
              <a:gd name="connsiteY12" fmla="*/ 2034016 h 2829701"/>
              <a:gd name="connsiteX13" fmla="*/ 1536841 w 1921852"/>
              <a:gd name="connsiteY13" fmla="*/ 2001932 h 2829701"/>
              <a:gd name="connsiteX14" fmla="*/ 1528820 w 1921852"/>
              <a:gd name="connsiteY14" fmla="*/ 1977869 h 2829701"/>
              <a:gd name="connsiteX15" fmla="*/ 1504757 w 1921852"/>
              <a:gd name="connsiteY15" fmla="*/ 1897658 h 2829701"/>
              <a:gd name="connsiteX16" fmla="*/ 1480694 w 1921852"/>
              <a:gd name="connsiteY16" fmla="*/ 1825469 h 2829701"/>
              <a:gd name="connsiteX17" fmla="*/ 1464652 w 1921852"/>
              <a:gd name="connsiteY17" fmla="*/ 1777343 h 2829701"/>
              <a:gd name="connsiteX18" fmla="*/ 1448610 w 1921852"/>
              <a:gd name="connsiteY18" fmla="*/ 1649006 h 2829701"/>
              <a:gd name="connsiteX19" fmla="*/ 1440589 w 1921852"/>
              <a:gd name="connsiteY19" fmla="*/ 1608901 h 2829701"/>
              <a:gd name="connsiteX20" fmla="*/ 1424547 w 1921852"/>
              <a:gd name="connsiteY20" fmla="*/ 1576816 h 2829701"/>
              <a:gd name="connsiteX21" fmla="*/ 1408504 w 1921852"/>
              <a:gd name="connsiteY21" fmla="*/ 1464522 h 2829701"/>
              <a:gd name="connsiteX22" fmla="*/ 1392462 w 1921852"/>
              <a:gd name="connsiteY22" fmla="*/ 1408374 h 2829701"/>
              <a:gd name="connsiteX23" fmla="*/ 1352357 w 1921852"/>
              <a:gd name="connsiteY23" fmla="*/ 1344206 h 2829701"/>
              <a:gd name="connsiteX24" fmla="*/ 1328294 w 1921852"/>
              <a:gd name="connsiteY24" fmla="*/ 1272016 h 2829701"/>
              <a:gd name="connsiteX25" fmla="*/ 1312252 w 1921852"/>
              <a:gd name="connsiteY25" fmla="*/ 1247953 h 2829701"/>
              <a:gd name="connsiteX26" fmla="*/ 597616 w 1921852"/>
              <a:gd name="connsiteY26" fmla="*/ 1130922 h 2829701"/>
              <a:gd name="connsiteX27" fmla="*/ 1232041 w 1921852"/>
              <a:gd name="connsiteY27" fmla="*/ 1079511 h 2829701"/>
              <a:gd name="connsiteX28" fmla="*/ 1224020 w 1921852"/>
              <a:gd name="connsiteY28" fmla="*/ 1055448 h 2829701"/>
              <a:gd name="connsiteX29" fmla="*/ 1207978 w 1921852"/>
              <a:gd name="connsiteY29" fmla="*/ 1023364 h 2829701"/>
              <a:gd name="connsiteX30" fmla="*/ 1175894 w 1921852"/>
              <a:gd name="connsiteY30" fmla="*/ 983258 h 2829701"/>
              <a:gd name="connsiteX31" fmla="*/ 1151831 w 1921852"/>
              <a:gd name="connsiteY31" fmla="*/ 927111 h 2829701"/>
              <a:gd name="connsiteX32" fmla="*/ 1119747 w 1921852"/>
              <a:gd name="connsiteY32" fmla="*/ 878985 h 2829701"/>
              <a:gd name="connsiteX33" fmla="*/ 1103704 w 1921852"/>
              <a:gd name="connsiteY33" fmla="*/ 854922 h 2829701"/>
              <a:gd name="connsiteX34" fmla="*/ 1079641 w 1921852"/>
              <a:gd name="connsiteY34" fmla="*/ 822837 h 2829701"/>
              <a:gd name="connsiteX35" fmla="*/ 1055578 w 1921852"/>
              <a:gd name="connsiteY35" fmla="*/ 782732 h 2829701"/>
              <a:gd name="connsiteX36" fmla="*/ 1031515 w 1921852"/>
              <a:gd name="connsiteY36" fmla="*/ 766690 h 2829701"/>
              <a:gd name="connsiteX37" fmla="*/ 309584 w 1921852"/>
              <a:gd name="connsiteY37" fmla="*/ 698874 h 2829701"/>
              <a:gd name="connsiteX38" fmla="*/ 959325 w 1921852"/>
              <a:gd name="connsiteY38" fmla="*/ 702522 h 2829701"/>
              <a:gd name="connsiteX39" fmla="*/ 919220 w 1921852"/>
              <a:gd name="connsiteY39" fmla="*/ 662416 h 2829701"/>
              <a:gd name="connsiteX40" fmla="*/ 903178 w 1921852"/>
              <a:gd name="connsiteY40" fmla="*/ 638353 h 2829701"/>
              <a:gd name="connsiteX41" fmla="*/ 879115 w 1921852"/>
              <a:gd name="connsiteY41" fmla="*/ 614290 h 2829701"/>
              <a:gd name="connsiteX42" fmla="*/ 855052 w 1921852"/>
              <a:gd name="connsiteY42" fmla="*/ 582206 h 2829701"/>
              <a:gd name="connsiteX43" fmla="*/ 790883 w 1921852"/>
              <a:gd name="connsiteY43" fmla="*/ 534079 h 2829701"/>
              <a:gd name="connsiteX44" fmla="*/ 21552 w 1921852"/>
              <a:gd name="connsiteY44" fmla="*/ 194818 h 2829701"/>
              <a:gd name="connsiteX45" fmla="*/ 646504 w 1921852"/>
              <a:gd name="connsiteY45" fmla="*/ 397722 h 2829701"/>
              <a:gd name="connsiteX46" fmla="*/ 582336 w 1921852"/>
              <a:gd name="connsiteY46" fmla="*/ 349595 h 2829701"/>
              <a:gd name="connsiteX47" fmla="*/ 558273 w 1921852"/>
              <a:gd name="connsiteY47" fmla="*/ 325532 h 2829701"/>
              <a:gd name="connsiteX48" fmla="*/ 534210 w 1921852"/>
              <a:gd name="connsiteY48" fmla="*/ 309490 h 2829701"/>
              <a:gd name="connsiteX49" fmla="*/ 478062 w 1921852"/>
              <a:gd name="connsiteY49" fmla="*/ 253343 h 2829701"/>
              <a:gd name="connsiteX50" fmla="*/ 453999 w 1921852"/>
              <a:gd name="connsiteY50" fmla="*/ 237301 h 2829701"/>
              <a:gd name="connsiteX51" fmla="*/ 437957 w 1921852"/>
              <a:gd name="connsiteY51" fmla="*/ 221258 h 2829701"/>
              <a:gd name="connsiteX52" fmla="*/ 389831 w 1921852"/>
              <a:gd name="connsiteY52" fmla="*/ 189174 h 2829701"/>
              <a:gd name="connsiteX53" fmla="*/ 381810 w 1921852"/>
              <a:gd name="connsiteY53" fmla="*/ 165111 h 2829701"/>
              <a:gd name="connsiteX54" fmla="*/ 357747 w 1921852"/>
              <a:gd name="connsiteY54" fmla="*/ 157090 h 2829701"/>
              <a:gd name="connsiteX55" fmla="*/ 333683 w 1921852"/>
              <a:gd name="connsiteY55" fmla="*/ 141048 h 2829701"/>
              <a:gd name="connsiteX56" fmla="*/ 301599 w 1921852"/>
              <a:gd name="connsiteY56" fmla="*/ 125006 h 2829701"/>
              <a:gd name="connsiteX57" fmla="*/ 277536 w 1921852"/>
              <a:gd name="connsiteY57" fmla="*/ 108964 h 2829701"/>
              <a:gd name="connsiteX58" fmla="*/ 253473 w 1921852"/>
              <a:gd name="connsiteY58" fmla="*/ 100943 h 2829701"/>
              <a:gd name="connsiteX59" fmla="*/ 205347 w 1921852"/>
              <a:gd name="connsiteY59" fmla="*/ 76879 h 2829701"/>
              <a:gd name="connsiteX60" fmla="*/ 165241 w 1921852"/>
              <a:gd name="connsiteY60" fmla="*/ 52816 h 2829701"/>
              <a:gd name="connsiteX61" fmla="*/ 117115 w 1921852"/>
              <a:gd name="connsiteY61" fmla="*/ 20732 h 2829701"/>
              <a:gd name="connsiteX62" fmla="*/ 117115 w 1921852"/>
              <a:gd name="connsiteY62" fmla="*/ 12711 h 2829701"/>
              <a:gd name="connsiteX63" fmla="*/ 141178 w 1921852"/>
              <a:gd name="connsiteY63" fmla="*/ 4690 h 2829701"/>
              <a:gd name="connsiteX64" fmla="*/ 189304 w 1921852"/>
              <a:gd name="connsiteY64" fmla="*/ 28753 h 2829701"/>
              <a:gd name="connsiteX65" fmla="*/ 213368 w 1921852"/>
              <a:gd name="connsiteY65" fmla="*/ 36774 h 2829701"/>
              <a:gd name="connsiteX66" fmla="*/ 229410 w 1921852"/>
              <a:gd name="connsiteY66" fmla="*/ 60837 h 2829701"/>
              <a:gd name="connsiteX67" fmla="*/ 253473 w 1921852"/>
              <a:gd name="connsiteY67" fmla="*/ 108964 h 2829701"/>
              <a:gd name="connsiteX68" fmla="*/ 277536 w 1921852"/>
              <a:gd name="connsiteY68" fmla="*/ 116985 h 2829701"/>
              <a:gd name="connsiteX69" fmla="*/ 333683 w 1921852"/>
              <a:gd name="connsiteY69" fmla="*/ 141048 h 2829701"/>
              <a:gd name="connsiteX70" fmla="*/ 381810 w 1921852"/>
              <a:gd name="connsiteY70" fmla="*/ 165111 h 2829701"/>
              <a:gd name="connsiteX71" fmla="*/ 405873 w 1921852"/>
              <a:gd name="connsiteY71" fmla="*/ 181153 h 2829701"/>
              <a:gd name="connsiteX72" fmla="*/ 453999 w 1921852"/>
              <a:gd name="connsiteY72" fmla="*/ 197195 h 2829701"/>
              <a:gd name="connsiteX73" fmla="*/ 478062 w 1921852"/>
              <a:gd name="connsiteY73" fmla="*/ 205216 h 2829701"/>
              <a:gd name="connsiteX74" fmla="*/ 526189 w 1921852"/>
              <a:gd name="connsiteY74" fmla="*/ 229279 h 2829701"/>
              <a:gd name="connsiteX75" fmla="*/ 542231 w 1921852"/>
              <a:gd name="connsiteY75" fmla="*/ 245322 h 2829701"/>
              <a:gd name="connsiteX76" fmla="*/ 566294 w 1921852"/>
              <a:gd name="connsiteY76" fmla="*/ 261364 h 2829701"/>
              <a:gd name="connsiteX77" fmla="*/ 598378 w 1921852"/>
              <a:gd name="connsiteY77" fmla="*/ 309490 h 2829701"/>
              <a:gd name="connsiteX78" fmla="*/ 646504 w 1921852"/>
              <a:gd name="connsiteY78" fmla="*/ 325532 h 2829701"/>
              <a:gd name="connsiteX79" fmla="*/ 694631 w 1921852"/>
              <a:gd name="connsiteY79" fmla="*/ 349595 h 2829701"/>
              <a:gd name="connsiteX80" fmla="*/ 710673 w 1921852"/>
              <a:gd name="connsiteY80" fmla="*/ 373658 h 2829701"/>
              <a:gd name="connsiteX81" fmla="*/ 790883 w 1921852"/>
              <a:gd name="connsiteY81" fmla="*/ 445848 h 2829701"/>
              <a:gd name="connsiteX82" fmla="*/ 806925 w 1921852"/>
              <a:gd name="connsiteY82" fmla="*/ 469911 h 2829701"/>
              <a:gd name="connsiteX83" fmla="*/ 822968 w 1921852"/>
              <a:gd name="connsiteY83" fmla="*/ 485953 h 2829701"/>
              <a:gd name="connsiteX84" fmla="*/ 855052 w 1921852"/>
              <a:gd name="connsiteY84" fmla="*/ 526058 h 2829701"/>
              <a:gd name="connsiteX85" fmla="*/ 871094 w 1921852"/>
              <a:gd name="connsiteY85" fmla="*/ 550122 h 2829701"/>
              <a:gd name="connsiteX86" fmla="*/ 1101672 w 1921852"/>
              <a:gd name="connsiteY86" fmla="*/ 266826 h 2829701"/>
              <a:gd name="connsiteX87" fmla="*/ 951304 w 1921852"/>
              <a:gd name="connsiteY87" fmla="*/ 598248 h 2829701"/>
              <a:gd name="connsiteX88" fmla="*/ 1461712 w 1921852"/>
              <a:gd name="connsiteY88" fmla="*/ 50802 h 2829701"/>
              <a:gd name="connsiteX89" fmla="*/ 991410 w 1921852"/>
              <a:gd name="connsiteY89" fmla="*/ 622311 h 2829701"/>
              <a:gd name="connsiteX90" fmla="*/ 1015473 w 1921852"/>
              <a:gd name="connsiteY90" fmla="*/ 638353 h 2829701"/>
              <a:gd name="connsiteX91" fmla="*/ 1031515 w 1921852"/>
              <a:gd name="connsiteY91" fmla="*/ 662416 h 2829701"/>
              <a:gd name="connsiteX92" fmla="*/ 1079641 w 1921852"/>
              <a:gd name="connsiteY92" fmla="*/ 686479 h 2829701"/>
              <a:gd name="connsiteX93" fmla="*/ 1103704 w 1921852"/>
              <a:gd name="connsiteY93" fmla="*/ 734606 h 2829701"/>
              <a:gd name="connsiteX94" fmla="*/ 1119747 w 1921852"/>
              <a:gd name="connsiteY94" fmla="*/ 750648 h 2829701"/>
              <a:gd name="connsiteX95" fmla="*/ 1159852 w 1921852"/>
              <a:gd name="connsiteY95" fmla="*/ 790753 h 2829701"/>
              <a:gd name="connsiteX96" fmla="*/ 1191936 w 1921852"/>
              <a:gd name="connsiteY96" fmla="*/ 838879 h 2829701"/>
              <a:gd name="connsiteX97" fmla="*/ 1232041 w 1921852"/>
              <a:gd name="connsiteY97" fmla="*/ 887006 h 2829701"/>
              <a:gd name="connsiteX98" fmla="*/ 1248083 w 1921852"/>
              <a:gd name="connsiteY98" fmla="*/ 919090 h 2829701"/>
              <a:gd name="connsiteX99" fmla="*/ 1264125 w 1921852"/>
              <a:gd name="connsiteY99" fmla="*/ 967216 h 2829701"/>
              <a:gd name="connsiteX100" fmla="*/ 1280168 w 1921852"/>
              <a:gd name="connsiteY100" fmla="*/ 991279 h 2829701"/>
              <a:gd name="connsiteX101" fmla="*/ 1320273 w 1921852"/>
              <a:gd name="connsiteY101" fmla="*/ 1063469 h 2829701"/>
              <a:gd name="connsiteX102" fmla="*/ 1533720 w 1921852"/>
              <a:gd name="connsiteY102" fmla="*/ 626866 h 2829701"/>
              <a:gd name="connsiteX103" fmla="*/ 1352357 w 1921852"/>
              <a:gd name="connsiteY103" fmla="*/ 1103574 h 2829701"/>
              <a:gd name="connsiteX104" fmla="*/ 1384441 w 1921852"/>
              <a:gd name="connsiteY104" fmla="*/ 1143679 h 2829701"/>
              <a:gd name="connsiteX105" fmla="*/ 1424547 w 1921852"/>
              <a:gd name="connsiteY105" fmla="*/ 1175764 h 2829701"/>
              <a:gd name="connsiteX106" fmla="*/ 1448610 w 1921852"/>
              <a:gd name="connsiteY106" fmla="*/ 1183785 h 2829701"/>
              <a:gd name="connsiteX107" fmla="*/ 1488715 w 1921852"/>
              <a:gd name="connsiteY107" fmla="*/ 1231911 h 2829701"/>
              <a:gd name="connsiteX108" fmla="*/ 1504757 w 1921852"/>
              <a:gd name="connsiteY108" fmla="*/ 1280037 h 2829701"/>
              <a:gd name="connsiteX109" fmla="*/ 1520799 w 1921852"/>
              <a:gd name="connsiteY109" fmla="*/ 1496606 h 2829701"/>
              <a:gd name="connsiteX110" fmla="*/ 1528820 w 1921852"/>
              <a:gd name="connsiteY110" fmla="*/ 1600879 h 2829701"/>
              <a:gd name="connsiteX111" fmla="*/ 1800200 w 1921852"/>
              <a:gd name="connsiteY111" fmla="*/ 1224136 h 2829701"/>
              <a:gd name="connsiteX112" fmla="*/ 1544862 w 1921852"/>
              <a:gd name="connsiteY112" fmla="*/ 1657027 h 2829701"/>
              <a:gd name="connsiteX113" fmla="*/ 1576947 w 1921852"/>
              <a:gd name="connsiteY113" fmla="*/ 1705153 h 2829701"/>
              <a:gd name="connsiteX114" fmla="*/ 1609031 w 1921852"/>
              <a:gd name="connsiteY114" fmla="*/ 1761301 h 2829701"/>
              <a:gd name="connsiteX115" fmla="*/ 1617052 w 1921852"/>
              <a:gd name="connsiteY115" fmla="*/ 1793385 h 2829701"/>
              <a:gd name="connsiteX116" fmla="*/ 1649136 w 1921852"/>
              <a:gd name="connsiteY116" fmla="*/ 1841511 h 2829701"/>
              <a:gd name="connsiteX117" fmla="*/ 1665178 w 1921852"/>
              <a:gd name="connsiteY117" fmla="*/ 1889637 h 2829701"/>
              <a:gd name="connsiteX118" fmla="*/ 1673199 w 1921852"/>
              <a:gd name="connsiteY118" fmla="*/ 1913701 h 2829701"/>
              <a:gd name="connsiteX119" fmla="*/ 1689241 w 1921852"/>
              <a:gd name="connsiteY119" fmla="*/ 1969848 h 2829701"/>
              <a:gd name="connsiteX120" fmla="*/ 1721325 w 1921852"/>
              <a:gd name="connsiteY120" fmla="*/ 2009953 h 2829701"/>
              <a:gd name="connsiteX121" fmla="*/ 1729347 w 1921852"/>
              <a:gd name="connsiteY121" fmla="*/ 2058079 h 2829701"/>
              <a:gd name="connsiteX122" fmla="*/ 1737368 w 1921852"/>
              <a:gd name="connsiteY122" fmla="*/ 2082143 h 2829701"/>
              <a:gd name="connsiteX123" fmla="*/ 1745389 w 1921852"/>
              <a:gd name="connsiteY123" fmla="*/ 2306732 h 2829701"/>
              <a:gd name="connsiteX124" fmla="*/ 1761431 w 1921852"/>
              <a:gd name="connsiteY124" fmla="*/ 2419027 h 2829701"/>
              <a:gd name="connsiteX125" fmla="*/ 1769452 w 1921852"/>
              <a:gd name="connsiteY125" fmla="*/ 2451111 h 2829701"/>
              <a:gd name="connsiteX126" fmla="*/ 1777473 w 1921852"/>
              <a:gd name="connsiteY126" fmla="*/ 2555385 h 2829701"/>
              <a:gd name="connsiteX127" fmla="*/ 1785494 w 1921852"/>
              <a:gd name="connsiteY127" fmla="*/ 2747890 h 2829701"/>
              <a:gd name="connsiteX128" fmla="*/ 1801536 w 1921852"/>
              <a:gd name="connsiteY128" fmla="*/ 2779974 h 2829701"/>
              <a:gd name="connsiteX129" fmla="*/ 1809557 w 1921852"/>
              <a:gd name="connsiteY129" fmla="*/ 2804037 h 2829701"/>
              <a:gd name="connsiteX130" fmla="*/ 1833620 w 1921852"/>
              <a:gd name="connsiteY130" fmla="*/ 2812058 h 2829701"/>
              <a:gd name="connsiteX131" fmla="*/ 1913831 w 1921852"/>
              <a:gd name="connsiteY131" fmla="*/ 2796016 h 2829701"/>
              <a:gd name="connsiteX132" fmla="*/ 1921852 w 1921852"/>
              <a:gd name="connsiteY132" fmla="*/ 2787995 h 2829701"/>
              <a:gd name="connsiteX0" fmla="*/ 1641115 w 1921852"/>
              <a:gd name="connsiteY0" fmla="*/ 2828101 h 2829701"/>
              <a:gd name="connsiteX1" fmla="*/ 1296144 w 1921852"/>
              <a:gd name="connsiteY1" fmla="*/ 2808312 h 2829701"/>
              <a:gd name="connsiteX2" fmla="*/ 1665178 w 1921852"/>
              <a:gd name="connsiteY2" fmla="*/ 2699764 h 2829701"/>
              <a:gd name="connsiteX3" fmla="*/ 1657157 w 1921852"/>
              <a:gd name="connsiteY3" fmla="*/ 2587469 h 2829701"/>
              <a:gd name="connsiteX4" fmla="*/ 1649136 w 1921852"/>
              <a:gd name="connsiteY4" fmla="*/ 2563406 h 2829701"/>
              <a:gd name="connsiteX5" fmla="*/ 1641115 w 1921852"/>
              <a:gd name="connsiteY5" fmla="*/ 2386943 h 2829701"/>
              <a:gd name="connsiteX6" fmla="*/ 1633094 w 1921852"/>
              <a:gd name="connsiteY6" fmla="*/ 2362879 h 2829701"/>
              <a:gd name="connsiteX7" fmla="*/ 1625073 w 1921852"/>
              <a:gd name="connsiteY7" fmla="*/ 2290690 h 2829701"/>
              <a:gd name="connsiteX8" fmla="*/ 1617052 w 1921852"/>
              <a:gd name="connsiteY8" fmla="*/ 2258606 h 2829701"/>
              <a:gd name="connsiteX9" fmla="*/ 1601010 w 1921852"/>
              <a:gd name="connsiteY9" fmla="*/ 2186416 h 2829701"/>
              <a:gd name="connsiteX10" fmla="*/ 1584968 w 1921852"/>
              <a:gd name="connsiteY10" fmla="*/ 2146311 h 2829701"/>
              <a:gd name="connsiteX11" fmla="*/ 1560904 w 1921852"/>
              <a:gd name="connsiteY11" fmla="*/ 2090164 h 2829701"/>
              <a:gd name="connsiteX12" fmla="*/ 1544862 w 1921852"/>
              <a:gd name="connsiteY12" fmla="*/ 2034016 h 2829701"/>
              <a:gd name="connsiteX13" fmla="*/ 1536841 w 1921852"/>
              <a:gd name="connsiteY13" fmla="*/ 2001932 h 2829701"/>
              <a:gd name="connsiteX14" fmla="*/ 1528820 w 1921852"/>
              <a:gd name="connsiteY14" fmla="*/ 1977869 h 2829701"/>
              <a:gd name="connsiteX15" fmla="*/ 1504757 w 1921852"/>
              <a:gd name="connsiteY15" fmla="*/ 1897658 h 2829701"/>
              <a:gd name="connsiteX16" fmla="*/ 1480694 w 1921852"/>
              <a:gd name="connsiteY16" fmla="*/ 1825469 h 2829701"/>
              <a:gd name="connsiteX17" fmla="*/ 1464652 w 1921852"/>
              <a:gd name="connsiteY17" fmla="*/ 1777343 h 2829701"/>
              <a:gd name="connsiteX18" fmla="*/ 1448610 w 1921852"/>
              <a:gd name="connsiteY18" fmla="*/ 1649006 h 2829701"/>
              <a:gd name="connsiteX19" fmla="*/ 1440589 w 1921852"/>
              <a:gd name="connsiteY19" fmla="*/ 1608901 h 2829701"/>
              <a:gd name="connsiteX20" fmla="*/ 1424547 w 1921852"/>
              <a:gd name="connsiteY20" fmla="*/ 1576816 h 2829701"/>
              <a:gd name="connsiteX21" fmla="*/ 1408504 w 1921852"/>
              <a:gd name="connsiteY21" fmla="*/ 1464522 h 2829701"/>
              <a:gd name="connsiteX22" fmla="*/ 1392462 w 1921852"/>
              <a:gd name="connsiteY22" fmla="*/ 1408374 h 2829701"/>
              <a:gd name="connsiteX23" fmla="*/ 1352357 w 1921852"/>
              <a:gd name="connsiteY23" fmla="*/ 1344206 h 2829701"/>
              <a:gd name="connsiteX24" fmla="*/ 1328294 w 1921852"/>
              <a:gd name="connsiteY24" fmla="*/ 1272016 h 2829701"/>
              <a:gd name="connsiteX25" fmla="*/ 1312252 w 1921852"/>
              <a:gd name="connsiteY25" fmla="*/ 1247953 h 2829701"/>
              <a:gd name="connsiteX26" fmla="*/ 597616 w 1921852"/>
              <a:gd name="connsiteY26" fmla="*/ 1130922 h 2829701"/>
              <a:gd name="connsiteX27" fmla="*/ 1232041 w 1921852"/>
              <a:gd name="connsiteY27" fmla="*/ 1079511 h 2829701"/>
              <a:gd name="connsiteX28" fmla="*/ 1224020 w 1921852"/>
              <a:gd name="connsiteY28" fmla="*/ 1055448 h 2829701"/>
              <a:gd name="connsiteX29" fmla="*/ 1207978 w 1921852"/>
              <a:gd name="connsiteY29" fmla="*/ 1023364 h 2829701"/>
              <a:gd name="connsiteX30" fmla="*/ 1175894 w 1921852"/>
              <a:gd name="connsiteY30" fmla="*/ 983258 h 2829701"/>
              <a:gd name="connsiteX31" fmla="*/ 1151831 w 1921852"/>
              <a:gd name="connsiteY31" fmla="*/ 927111 h 2829701"/>
              <a:gd name="connsiteX32" fmla="*/ 1119747 w 1921852"/>
              <a:gd name="connsiteY32" fmla="*/ 878985 h 2829701"/>
              <a:gd name="connsiteX33" fmla="*/ 1103704 w 1921852"/>
              <a:gd name="connsiteY33" fmla="*/ 854922 h 2829701"/>
              <a:gd name="connsiteX34" fmla="*/ 1079641 w 1921852"/>
              <a:gd name="connsiteY34" fmla="*/ 822837 h 2829701"/>
              <a:gd name="connsiteX35" fmla="*/ 1055578 w 1921852"/>
              <a:gd name="connsiteY35" fmla="*/ 782732 h 2829701"/>
              <a:gd name="connsiteX36" fmla="*/ 1031515 w 1921852"/>
              <a:gd name="connsiteY36" fmla="*/ 766690 h 2829701"/>
              <a:gd name="connsiteX37" fmla="*/ 309584 w 1921852"/>
              <a:gd name="connsiteY37" fmla="*/ 698874 h 2829701"/>
              <a:gd name="connsiteX38" fmla="*/ 959325 w 1921852"/>
              <a:gd name="connsiteY38" fmla="*/ 702522 h 2829701"/>
              <a:gd name="connsiteX39" fmla="*/ 919220 w 1921852"/>
              <a:gd name="connsiteY39" fmla="*/ 662416 h 2829701"/>
              <a:gd name="connsiteX40" fmla="*/ 903178 w 1921852"/>
              <a:gd name="connsiteY40" fmla="*/ 638353 h 2829701"/>
              <a:gd name="connsiteX41" fmla="*/ 879115 w 1921852"/>
              <a:gd name="connsiteY41" fmla="*/ 614290 h 2829701"/>
              <a:gd name="connsiteX42" fmla="*/ 855052 w 1921852"/>
              <a:gd name="connsiteY42" fmla="*/ 582206 h 2829701"/>
              <a:gd name="connsiteX43" fmla="*/ 790883 w 1921852"/>
              <a:gd name="connsiteY43" fmla="*/ 534079 h 2829701"/>
              <a:gd name="connsiteX44" fmla="*/ 21552 w 1921852"/>
              <a:gd name="connsiteY44" fmla="*/ 194818 h 2829701"/>
              <a:gd name="connsiteX45" fmla="*/ 646504 w 1921852"/>
              <a:gd name="connsiteY45" fmla="*/ 397722 h 2829701"/>
              <a:gd name="connsiteX46" fmla="*/ 582336 w 1921852"/>
              <a:gd name="connsiteY46" fmla="*/ 349595 h 2829701"/>
              <a:gd name="connsiteX47" fmla="*/ 558273 w 1921852"/>
              <a:gd name="connsiteY47" fmla="*/ 325532 h 2829701"/>
              <a:gd name="connsiteX48" fmla="*/ 534210 w 1921852"/>
              <a:gd name="connsiteY48" fmla="*/ 309490 h 2829701"/>
              <a:gd name="connsiteX49" fmla="*/ 478062 w 1921852"/>
              <a:gd name="connsiteY49" fmla="*/ 253343 h 2829701"/>
              <a:gd name="connsiteX50" fmla="*/ 453999 w 1921852"/>
              <a:gd name="connsiteY50" fmla="*/ 237301 h 2829701"/>
              <a:gd name="connsiteX51" fmla="*/ 437957 w 1921852"/>
              <a:gd name="connsiteY51" fmla="*/ 221258 h 2829701"/>
              <a:gd name="connsiteX52" fmla="*/ 389831 w 1921852"/>
              <a:gd name="connsiteY52" fmla="*/ 189174 h 2829701"/>
              <a:gd name="connsiteX53" fmla="*/ 381810 w 1921852"/>
              <a:gd name="connsiteY53" fmla="*/ 165111 h 2829701"/>
              <a:gd name="connsiteX54" fmla="*/ 357747 w 1921852"/>
              <a:gd name="connsiteY54" fmla="*/ 157090 h 2829701"/>
              <a:gd name="connsiteX55" fmla="*/ 333683 w 1921852"/>
              <a:gd name="connsiteY55" fmla="*/ 141048 h 2829701"/>
              <a:gd name="connsiteX56" fmla="*/ 301599 w 1921852"/>
              <a:gd name="connsiteY56" fmla="*/ 125006 h 2829701"/>
              <a:gd name="connsiteX57" fmla="*/ 277536 w 1921852"/>
              <a:gd name="connsiteY57" fmla="*/ 108964 h 2829701"/>
              <a:gd name="connsiteX58" fmla="*/ 253473 w 1921852"/>
              <a:gd name="connsiteY58" fmla="*/ 100943 h 2829701"/>
              <a:gd name="connsiteX59" fmla="*/ 205347 w 1921852"/>
              <a:gd name="connsiteY59" fmla="*/ 76879 h 2829701"/>
              <a:gd name="connsiteX60" fmla="*/ 165241 w 1921852"/>
              <a:gd name="connsiteY60" fmla="*/ 52816 h 2829701"/>
              <a:gd name="connsiteX61" fmla="*/ 117115 w 1921852"/>
              <a:gd name="connsiteY61" fmla="*/ 20732 h 2829701"/>
              <a:gd name="connsiteX62" fmla="*/ 117115 w 1921852"/>
              <a:gd name="connsiteY62" fmla="*/ 12711 h 2829701"/>
              <a:gd name="connsiteX63" fmla="*/ 141178 w 1921852"/>
              <a:gd name="connsiteY63" fmla="*/ 4690 h 2829701"/>
              <a:gd name="connsiteX64" fmla="*/ 189304 w 1921852"/>
              <a:gd name="connsiteY64" fmla="*/ 28753 h 2829701"/>
              <a:gd name="connsiteX65" fmla="*/ 213368 w 1921852"/>
              <a:gd name="connsiteY65" fmla="*/ 36774 h 2829701"/>
              <a:gd name="connsiteX66" fmla="*/ 229410 w 1921852"/>
              <a:gd name="connsiteY66" fmla="*/ 60837 h 2829701"/>
              <a:gd name="connsiteX67" fmla="*/ 253473 w 1921852"/>
              <a:gd name="connsiteY67" fmla="*/ 108964 h 2829701"/>
              <a:gd name="connsiteX68" fmla="*/ 277536 w 1921852"/>
              <a:gd name="connsiteY68" fmla="*/ 116985 h 2829701"/>
              <a:gd name="connsiteX69" fmla="*/ 333683 w 1921852"/>
              <a:gd name="connsiteY69" fmla="*/ 141048 h 2829701"/>
              <a:gd name="connsiteX70" fmla="*/ 381810 w 1921852"/>
              <a:gd name="connsiteY70" fmla="*/ 165111 h 2829701"/>
              <a:gd name="connsiteX71" fmla="*/ 405873 w 1921852"/>
              <a:gd name="connsiteY71" fmla="*/ 181153 h 2829701"/>
              <a:gd name="connsiteX72" fmla="*/ 453999 w 1921852"/>
              <a:gd name="connsiteY72" fmla="*/ 197195 h 2829701"/>
              <a:gd name="connsiteX73" fmla="*/ 478062 w 1921852"/>
              <a:gd name="connsiteY73" fmla="*/ 205216 h 2829701"/>
              <a:gd name="connsiteX74" fmla="*/ 526189 w 1921852"/>
              <a:gd name="connsiteY74" fmla="*/ 229279 h 2829701"/>
              <a:gd name="connsiteX75" fmla="*/ 542231 w 1921852"/>
              <a:gd name="connsiteY75" fmla="*/ 245322 h 2829701"/>
              <a:gd name="connsiteX76" fmla="*/ 566294 w 1921852"/>
              <a:gd name="connsiteY76" fmla="*/ 261364 h 2829701"/>
              <a:gd name="connsiteX77" fmla="*/ 598378 w 1921852"/>
              <a:gd name="connsiteY77" fmla="*/ 309490 h 2829701"/>
              <a:gd name="connsiteX78" fmla="*/ 646504 w 1921852"/>
              <a:gd name="connsiteY78" fmla="*/ 325532 h 2829701"/>
              <a:gd name="connsiteX79" fmla="*/ 694631 w 1921852"/>
              <a:gd name="connsiteY79" fmla="*/ 349595 h 2829701"/>
              <a:gd name="connsiteX80" fmla="*/ 710673 w 1921852"/>
              <a:gd name="connsiteY80" fmla="*/ 373658 h 2829701"/>
              <a:gd name="connsiteX81" fmla="*/ 790883 w 1921852"/>
              <a:gd name="connsiteY81" fmla="*/ 445848 h 2829701"/>
              <a:gd name="connsiteX82" fmla="*/ 806925 w 1921852"/>
              <a:gd name="connsiteY82" fmla="*/ 469911 h 2829701"/>
              <a:gd name="connsiteX83" fmla="*/ 822968 w 1921852"/>
              <a:gd name="connsiteY83" fmla="*/ 485953 h 2829701"/>
              <a:gd name="connsiteX84" fmla="*/ 855052 w 1921852"/>
              <a:gd name="connsiteY84" fmla="*/ 526058 h 2829701"/>
              <a:gd name="connsiteX85" fmla="*/ 871094 w 1921852"/>
              <a:gd name="connsiteY85" fmla="*/ 550122 h 2829701"/>
              <a:gd name="connsiteX86" fmla="*/ 1101672 w 1921852"/>
              <a:gd name="connsiteY86" fmla="*/ 266826 h 2829701"/>
              <a:gd name="connsiteX87" fmla="*/ 951304 w 1921852"/>
              <a:gd name="connsiteY87" fmla="*/ 598248 h 2829701"/>
              <a:gd name="connsiteX88" fmla="*/ 1461712 w 1921852"/>
              <a:gd name="connsiteY88" fmla="*/ 50802 h 2829701"/>
              <a:gd name="connsiteX89" fmla="*/ 991410 w 1921852"/>
              <a:gd name="connsiteY89" fmla="*/ 622311 h 2829701"/>
              <a:gd name="connsiteX90" fmla="*/ 1015473 w 1921852"/>
              <a:gd name="connsiteY90" fmla="*/ 638353 h 2829701"/>
              <a:gd name="connsiteX91" fmla="*/ 1031515 w 1921852"/>
              <a:gd name="connsiteY91" fmla="*/ 662416 h 2829701"/>
              <a:gd name="connsiteX92" fmla="*/ 1079641 w 1921852"/>
              <a:gd name="connsiteY92" fmla="*/ 686479 h 2829701"/>
              <a:gd name="connsiteX93" fmla="*/ 1103704 w 1921852"/>
              <a:gd name="connsiteY93" fmla="*/ 734606 h 2829701"/>
              <a:gd name="connsiteX94" fmla="*/ 1119747 w 1921852"/>
              <a:gd name="connsiteY94" fmla="*/ 750648 h 2829701"/>
              <a:gd name="connsiteX95" fmla="*/ 1159852 w 1921852"/>
              <a:gd name="connsiteY95" fmla="*/ 790753 h 2829701"/>
              <a:gd name="connsiteX96" fmla="*/ 1191936 w 1921852"/>
              <a:gd name="connsiteY96" fmla="*/ 838879 h 2829701"/>
              <a:gd name="connsiteX97" fmla="*/ 1232041 w 1921852"/>
              <a:gd name="connsiteY97" fmla="*/ 887006 h 2829701"/>
              <a:gd name="connsiteX98" fmla="*/ 1248083 w 1921852"/>
              <a:gd name="connsiteY98" fmla="*/ 919090 h 2829701"/>
              <a:gd name="connsiteX99" fmla="*/ 1264125 w 1921852"/>
              <a:gd name="connsiteY99" fmla="*/ 967216 h 2829701"/>
              <a:gd name="connsiteX100" fmla="*/ 1280168 w 1921852"/>
              <a:gd name="connsiteY100" fmla="*/ 991279 h 2829701"/>
              <a:gd name="connsiteX101" fmla="*/ 1320273 w 1921852"/>
              <a:gd name="connsiteY101" fmla="*/ 1063469 h 2829701"/>
              <a:gd name="connsiteX102" fmla="*/ 1533720 w 1921852"/>
              <a:gd name="connsiteY102" fmla="*/ 626866 h 2829701"/>
              <a:gd name="connsiteX103" fmla="*/ 1352357 w 1921852"/>
              <a:gd name="connsiteY103" fmla="*/ 1103574 h 2829701"/>
              <a:gd name="connsiteX104" fmla="*/ 1384441 w 1921852"/>
              <a:gd name="connsiteY104" fmla="*/ 1143679 h 2829701"/>
              <a:gd name="connsiteX105" fmla="*/ 1424547 w 1921852"/>
              <a:gd name="connsiteY105" fmla="*/ 1175764 h 2829701"/>
              <a:gd name="connsiteX106" fmla="*/ 1448610 w 1921852"/>
              <a:gd name="connsiteY106" fmla="*/ 1183785 h 2829701"/>
              <a:gd name="connsiteX107" fmla="*/ 1488715 w 1921852"/>
              <a:gd name="connsiteY107" fmla="*/ 1231911 h 2829701"/>
              <a:gd name="connsiteX108" fmla="*/ 1504757 w 1921852"/>
              <a:gd name="connsiteY108" fmla="*/ 1280037 h 2829701"/>
              <a:gd name="connsiteX109" fmla="*/ 1520799 w 1921852"/>
              <a:gd name="connsiteY109" fmla="*/ 1496606 h 2829701"/>
              <a:gd name="connsiteX110" fmla="*/ 1528820 w 1921852"/>
              <a:gd name="connsiteY110" fmla="*/ 1600879 h 2829701"/>
              <a:gd name="connsiteX111" fmla="*/ 1800200 w 1921852"/>
              <a:gd name="connsiteY111" fmla="*/ 1224136 h 2829701"/>
              <a:gd name="connsiteX112" fmla="*/ 1544862 w 1921852"/>
              <a:gd name="connsiteY112" fmla="*/ 1657027 h 2829701"/>
              <a:gd name="connsiteX113" fmla="*/ 1576947 w 1921852"/>
              <a:gd name="connsiteY113" fmla="*/ 1705153 h 2829701"/>
              <a:gd name="connsiteX114" fmla="*/ 1609031 w 1921852"/>
              <a:gd name="connsiteY114" fmla="*/ 1761301 h 2829701"/>
              <a:gd name="connsiteX115" fmla="*/ 1617052 w 1921852"/>
              <a:gd name="connsiteY115" fmla="*/ 1793385 h 2829701"/>
              <a:gd name="connsiteX116" fmla="*/ 1649136 w 1921852"/>
              <a:gd name="connsiteY116" fmla="*/ 1841511 h 2829701"/>
              <a:gd name="connsiteX117" fmla="*/ 1665178 w 1921852"/>
              <a:gd name="connsiteY117" fmla="*/ 1889637 h 2829701"/>
              <a:gd name="connsiteX118" fmla="*/ 1673199 w 1921852"/>
              <a:gd name="connsiteY118" fmla="*/ 1913701 h 2829701"/>
              <a:gd name="connsiteX119" fmla="*/ 1689241 w 1921852"/>
              <a:gd name="connsiteY119" fmla="*/ 1969848 h 2829701"/>
              <a:gd name="connsiteX120" fmla="*/ 1721325 w 1921852"/>
              <a:gd name="connsiteY120" fmla="*/ 2009953 h 2829701"/>
              <a:gd name="connsiteX121" fmla="*/ 1729347 w 1921852"/>
              <a:gd name="connsiteY121" fmla="*/ 2058079 h 2829701"/>
              <a:gd name="connsiteX122" fmla="*/ 1737368 w 1921852"/>
              <a:gd name="connsiteY122" fmla="*/ 2082143 h 2829701"/>
              <a:gd name="connsiteX123" fmla="*/ 1745389 w 1921852"/>
              <a:gd name="connsiteY123" fmla="*/ 2306732 h 2829701"/>
              <a:gd name="connsiteX124" fmla="*/ 1761431 w 1921852"/>
              <a:gd name="connsiteY124" fmla="*/ 2419027 h 2829701"/>
              <a:gd name="connsiteX125" fmla="*/ 1769452 w 1921852"/>
              <a:gd name="connsiteY125" fmla="*/ 2451111 h 2829701"/>
              <a:gd name="connsiteX126" fmla="*/ 1777473 w 1921852"/>
              <a:gd name="connsiteY126" fmla="*/ 2555385 h 2829701"/>
              <a:gd name="connsiteX127" fmla="*/ 1785494 w 1921852"/>
              <a:gd name="connsiteY127" fmla="*/ 2747890 h 2829701"/>
              <a:gd name="connsiteX128" fmla="*/ 1801536 w 1921852"/>
              <a:gd name="connsiteY128" fmla="*/ 2779974 h 2829701"/>
              <a:gd name="connsiteX129" fmla="*/ 1809557 w 1921852"/>
              <a:gd name="connsiteY129" fmla="*/ 2804037 h 2829701"/>
              <a:gd name="connsiteX130" fmla="*/ 1833620 w 1921852"/>
              <a:gd name="connsiteY130" fmla="*/ 2812058 h 2829701"/>
              <a:gd name="connsiteX131" fmla="*/ 1913831 w 1921852"/>
              <a:gd name="connsiteY131" fmla="*/ 2796016 h 2829701"/>
              <a:gd name="connsiteX132" fmla="*/ 1921852 w 1921852"/>
              <a:gd name="connsiteY132" fmla="*/ 2787995 h 2829701"/>
              <a:gd name="connsiteX0" fmla="*/ 1080120 w 1921852"/>
              <a:gd name="connsiteY0" fmla="*/ 2736304 h 2814402"/>
              <a:gd name="connsiteX1" fmla="*/ 1296144 w 1921852"/>
              <a:gd name="connsiteY1" fmla="*/ 2808312 h 2814402"/>
              <a:gd name="connsiteX2" fmla="*/ 1665178 w 1921852"/>
              <a:gd name="connsiteY2" fmla="*/ 2699764 h 2814402"/>
              <a:gd name="connsiteX3" fmla="*/ 1657157 w 1921852"/>
              <a:gd name="connsiteY3" fmla="*/ 2587469 h 2814402"/>
              <a:gd name="connsiteX4" fmla="*/ 1649136 w 1921852"/>
              <a:gd name="connsiteY4" fmla="*/ 2563406 h 2814402"/>
              <a:gd name="connsiteX5" fmla="*/ 1641115 w 1921852"/>
              <a:gd name="connsiteY5" fmla="*/ 2386943 h 2814402"/>
              <a:gd name="connsiteX6" fmla="*/ 1633094 w 1921852"/>
              <a:gd name="connsiteY6" fmla="*/ 2362879 h 2814402"/>
              <a:gd name="connsiteX7" fmla="*/ 1625073 w 1921852"/>
              <a:gd name="connsiteY7" fmla="*/ 2290690 h 2814402"/>
              <a:gd name="connsiteX8" fmla="*/ 1617052 w 1921852"/>
              <a:gd name="connsiteY8" fmla="*/ 2258606 h 2814402"/>
              <a:gd name="connsiteX9" fmla="*/ 1601010 w 1921852"/>
              <a:gd name="connsiteY9" fmla="*/ 2186416 h 2814402"/>
              <a:gd name="connsiteX10" fmla="*/ 1584968 w 1921852"/>
              <a:gd name="connsiteY10" fmla="*/ 2146311 h 2814402"/>
              <a:gd name="connsiteX11" fmla="*/ 1560904 w 1921852"/>
              <a:gd name="connsiteY11" fmla="*/ 2090164 h 2814402"/>
              <a:gd name="connsiteX12" fmla="*/ 1544862 w 1921852"/>
              <a:gd name="connsiteY12" fmla="*/ 2034016 h 2814402"/>
              <a:gd name="connsiteX13" fmla="*/ 1536841 w 1921852"/>
              <a:gd name="connsiteY13" fmla="*/ 2001932 h 2814402"/>
              <a:gd name="connsiteX14" fmla="*/ 1528820 w 1921852"/>
              <a:gd name="connsiteY14" fmla="*/ 1977869 h 2814402"/>
              <a:gd name="connsiteX15" fmla="*/ 1504757 w 1921852"/>
              <a:gd name="connsiteY15" fmla="*/ 1897658 h 2814402"/>
              <a:gd name="connsiteX16" fmla="*/ 1480694 w 1921852"/>
              <a:gd name="connsiteY16" fmla="*/ 1825469 h 2814402"/>
              <a:gd name="connsiteX17" fmla="*/ 1464652 w 1921852"/>
              <a:gd name="connsiteY17" fmla="*/ 1777343 h 2814402"/>
              <a:gd name="connsiteX18" fmla="*/ 1448610 w 1921852"/>
              <a:gd name="connsiteY18" fmla="*/ 1649006 h 2814402"/>
              <a:gd name="connsiteX19" fmla="*/ 1440589 w 1921852"/>
              <a:gd name="connsiteY19" fmla="*/ 1608901 h 2814402"/>
              <a:gd name="connsiteX20" fmla="*/ 1424547 w 1921852"/>
              <a:gd name="connsiteY20" fmla="*/ 1576816 h 2814402"/>
              <a:gd name="connsiteX21" fmla="*/ 1408504 w 1921852"/>
              <a:gd name="connsiteY21" fmla="*/ 1464522 h 2814402"/>
              <a:gd name="connsiteX22" fmla="*/ 1392462 w 1921852"/>
              <a:gd name="connsiteY22" fmla="*/ 1408374 h 2814402"/>
              <a:gd name="connsiteX23" fmla="*/ 1352357 w 1921852"/>
              <a:gd name="connsiteY23" fmla="*/ 1344206 h 2814402"/>
              <a:gd name="connsiteX24" fmla="*/ 1328294 w 1921852"/>
              <a:gd name="connsiteY24" fmla="*/ 1272016 h 2814402"/>
              <a:gd name="connsiteX25" fmla="*/ 1312252 w 1921852"/>
              <a:gd name="connsiteY25" fmla="*/ 1247953 h 2814402"/>
              <a:gd name="connsiteX26" fmla="*/ 597616 w 1921852"/>
              <a:gd name="connsiteY26" fmla="*/ 1130922 h 2814402"/>
              <a:gd name="connsiteX27" fmla="*/ 1232041 w 1921852"/>
              <a:gd name="connsiteY27" fmla="*/ 1079511 h 2814402"/>
              <a:gd name="connsiteX28" fmla="*/ 1224020 w 1921852"/>
              <a:gd name="connsiteY28" fmla="*/ 1055448 h 2814402"/>
              <a:gd name="connsiteX29" fmla="*/ 1207978 w 1921852"/>
              <a:gd name="connsiteY29" fmla="*/ 1023364 h 2814402"/>
              <a:gd name="connsiteX30" fmla="*/ 1175894 w 1921852"/>
              <a:gd name="connsiteY30" fmla="*/ 983258 h 2814402"/>
              <a:gd name="connsiteX31" fmla="*/ 1151831 w 1921852"/>
              <a:gd name="connsiteY31" fmla="*/ 927111 h 2814402"/>
              <a:gd name="connsiteX32" fmla="*/ 1119747 w 1921852"/>
              <a:gd name="connsiteY32" fmla="*/ 878985 h 2814402"/>
              <a:gd name="connsiteX33" fmla="*/ 1103704 w 1921852"/>
              <a:gd name="connsiteY33" fmla="*/ 854922 h 2814402"/>
              <a:gd name="connsiteX34" fmla="*/ 1079641 w 1921852"/>
              <a:gd name="connsiteY34" fmla="*/ 822837 h 2814402"/>
              <a:gd name="connsiteX35" fmla="*/ 1055578 w 1921852"/>
              <a:gd name="connsiteY35" fmla="*/ 782732 h 2814402"/>
              <a:gd name="connsiteX36" fmla="*/ 1031515 w 1921852"/>
              <a:gd name="connsiteY36" fmla="*/ 766690 h 2814402"/>
              <a:gd name="connsiteX37" fmla="*/ 309584 w 1921852"/>
              <a:gd name="connsiteY37" fmla="*/ 698874 h 2814402"/>
              <a:gd name="connsiteX38" fmla="*/ 959325 w 1921852"/>
              <a:gd name="connsiteY38" fmla="*/ 702522 h 2814402"/>
              <a:gd name="connsiteX39" fmla="*/ 919220 w 1921852"/>
              <a:gd name="connsiteY39" fmla="*/ 662416 h 2814402"/>
              <a:gd name="connsiteX40" fmla="*/ 903178 w 1921852"/>
              <a:gd name="connsiteY40" fmla="*/ 638353 h 2814402"/>
              <a:gd name="connsiteX41" fmla="*/ 879115 w 1921852"/>
              <a:gd name="connsiteY41" fmla="*/ 614290 h 2814402"/>
              <a:gd name="connsiteX42" fmla="*/ 855052 w 1921852"/>
              <a:gd name="connsiteY42" fmla="*/ 582206 h 2814402"/>
              <a:gd name="connsiteX43" fmla="*/ 790883 w 1921852"/>
              <a:gd name="connsiteY43" fmla="*/ 534079 h 2814402"/>
              <a:gd name="connsiteX44" fmla="*/ 21552 w 1921852"/>
              <a:gd name="connsiteY44" fmla="*/ 194818 h 2814402"/>
              <a:gd name="connsiteX45" fmla="*/ 646504 w 1921852"/>
              <a:gd name="connsiteY45" fmla="*/ 397722 h 2814402"/>
              <a:gd name="connsiteX46" fmla="*/ 582336 w 1921852"/>
              <a:gd name="connsiteY46" fmla="*/ 349595 h 2814402"/>
              <a:gd name="connsiteX47" fmla="*/ 558273 w 1921852"/>
              <a:gd name="connsiteY47" fmla="*/ 325532 h 2814402"/>
              <a:gd name="connsiteX48" fmla="*/ 534210 w 1921852"/>
              <a:gd name="connsiteY48" fmla="*/ 309490 h 2814402"/>
              <a:gd name="connsiteX49" fmla="*/ 478062 w 1921852"/>
              <a:gd name="connsiteY49" fmla="*/ 253343 h 2814402"/>
              <a:gd name="connsiteX50" fmla="*/ 453999 w 1921852"/>
              <a:gd name="connsiteY50" fmla="*/ 237301 h 2814402"/>
              <a:gd name="connsiteX51" fmla="*/ 437957 w 1921852"/>
              <a:gd name="connsiteY51" fmla="*/ 221258 h 2814402"/>
              <a:gd name="connsiteX52" fmla="*/ 389831 w 1921852"/>
              <a:gd name="connsiteY52" fmla="*/ 189174 h 2814402"/>
              <a:gd name="connsiteX53" fmla="*/ 381810 w 1921852"/>
              <a:gd name="connsiteY53" fmla="*/ 165111 h 2814402"/>
              <a:gd name="connsiteX54" fmla="*/ 357747 w 1921852"/>
              <a:gd name="connsiteY54" fmla="*/ 157090 h 2814402"/>
              <a:gd name="connsiteX55" fmla="*/ 333683 w 1921852"/>
              <a:gd name="connsiteY55" fmla="*/ 141048 h 2814402"/>
              <a:gd name="connsiteX56" fmla="*/ 301599 w 1921852"/>
              <a:gd name="connsiteY56" fmla="*/ 125006 h 2814402"/>
              <a:gd name="connsiteX57" fmla="*/ 277536 w 1921852"/>
              <a:gd name="connsiteY57" fmla="*/ 108964 h 2814402"/>
              <a:gd name="connsiteX58" fmla="*/ 253473 w 1921852"/>
              <a:gd name="connsiteY58" fmla="*/ 100943 h 2814402"/>
              <a:gd name="connsiteX59" fmla="*/ 205347 w 1921852"/>
              <a:gd name="connsiteY59" fmla="*/ 76879 h 2814402"/>
              <a:gd name="connsiteX60" fmla="*/ 165241 w 1921852"/>
              <a:gd name="connsiteY60" fmla="*/ 52816 h 2814402"/>
              <a:gd name="connsiteX61" fmla="*/ 117115 w 1921852"/>
              <a:gd name="connsiteY61" fmla="*/ 20732 h 2814402"/>
              <a:gd name="connsiteX62" fmla="*/ 117115 w 1921852"/>
              <a:gd name="connsiteY62" fmla="*/ 12711 h 2814402"/>
              <a:gd name="connsiteX63" fmla="*/ 141178 w 1921852"/>
              <a:gd name="connsiteY63" fmla="*/ 4690 h 2814402"/>
              <a:gd name="connsiteX64" fmla="*/ 189304 w 1921852"/>
              <a:gd name="connsiteY64" fmla="*/ 28753 h 2814402"/>
              <a:gd name="connsiteX65" fmla="*/ 213368 w 1921852"/>
              <a:gd name="connsiteY65" fmla="*/ 36774 h 2814402"/>
              <a:gd name="connsiteX66" fmla="*/ 229410 w 1921852"/>
              <a:gd name="connsiteY66" fmla="*/ 60837 h 2814402"/>
              <a:gd name="connsiteX67" fmla="*/ 253473 w 1921852"/>
              <a:gd name="connsiteY67" fmla="*/ 108964 h 2814402"/>
              <a:gd name="connsiteX68" fmla="*/ 277536 w 1921852"/>
              <a:gd name="connsiteY68" fmla="*/ 116985 h 2814402"/>
              <a:gd name="connsiteX69" fmla="*/ 333683 w 1921852"/>
              <a:gd name="connsiteY69" fmla="*/ 141048 h 2814402"/>
              <a:gd name="connsiteX70" fmla="*/ 381810 w 1921852"/>
              <a:gd name="connsiteY70" fmla="*/ 165111 h 2814402"/>
              <a:gd name="connsiteX71" fmla="*/ 405873 w 1921852"/>
              <a:gd name="connsiteY71" fmla="*/ 181153 h 2814402"/>
              <a:gd name="connsiteX72" fmla="*/ 453999 w 1921852"/>
              <a:gd name="connsiteY72" fmla="*/ 197195 h 2814402"/>
              <a:gd name="connsiteX73" fmla="*/ 478062 w 1921852"/>
              <a:gd name="connsiteY73" fmla="*/ 205216 h 2814402"/>
              <a:gd name="connsiteX74" fmla="*/ 526189 w 1921852"/>
              <a:gd name="connsiteY74" fmla="*/ 229279 h 2814402"/>
              <a:gd name="connsiteX75" fmla="*/ 542231 w 1921852"/>
              <a:gd name="connsiteY75" fmla="*/ 245322 h 2814402"/>
              <a:gd name="connsiteX76" fmla="*/ 566294 w 1921852"/>
              <a:gd name="connsiteY76" fmla="*/ 261364 h 2814402"/>
              <a:gd name="connsiteX77" fmla="*/ 598378 w 1921852"/>
              <a:gd name="connsiteY77" fmla="*/ 309490 h 2814402"/>
              <a:gd name="connsiteX78" fmla="*/ 646504 w 1921852"/>
              <a:gd name="connsiteY78" fmla="*/ 325532 h 2814402"/>
              <a:gd name="connsiteX79" fmla="*/ 694631 w 1921852"/>
              <a:gd name="connsiteY79" fmla="*/ 349595 h 2814402"/>
              <a:gd name="connsiteX80" fmla="*/ 710673 w 1921852"/>
              <a:gd name="connsiteY80" fmla="*/ 373658 h 2814402"/>
              <a:gd name="connsiteX81" fmla="*/ 790883 w 1921852"/>
              <a:gd name="connsiteY81" fmla="*/ 445848 h 2814402"/>
              <a:gd name="connsiteX82" fmla="*/ 806925 w 1921852"/>
              <a:gd name="connsiteY82" fmla="*/ 469911 h 2814402"/>
              <a:gd name="connsiteX83" fmla="*/ 822968 w 1921852"/>
              <a:gd name="connsiteY83" fmla="*/ 485953 h 2814402"/>
              <a:gd name="connsiteX84" fmla="*/ 855052 w 1921852"/>
              <a:gd name="connsiteY84" fmla="*/ 526058 h 2814402"/>
              <a:gd name="connsiteX85" fmla="*/ 871094 w 1921852"/>
              <a:gd name="connsiteY85" fmla="*/ 550122 h 2814402"/>
              <a:gd name="connsiteX86" fmla="*/ 1101672 w 1921852"/>
              <a:gd name="connsiteY86" fmla="*/ 266826 h 2814402"/>
              <a:gd name="connsiteX87" fmla="*/ 951304 w 1921852"/>
              <a:gd name="connsiteY87" fmla="*/ 598248 h 2814402"/>
              <a:gd name="connsiteX88" fmla="*/ 1461712 w 1921852"/>
              <a:gd name="connsiteY88" fmla="*/ 50802 h 2814402"/>
              <a:gd name="connsiteX89" fmla="*/ 991410 w 1921852"/>
              <a:gd name="connsiteY89" fmla="*/ 622311 h 2814402"/>
              <a:gd name="connsiteX90" fmla="*/ 1015473 w 1921852"/>
              <a:gd name="connsiteY90" fmla="*/ 638353 h 2814402"/>
              <a:gd name="connsiteX91" fmla="*/ 1031515 w 1921852"/>
              <a:gd name="connsiteY91" fmla="*/ 662416 h 2814402"/>
              <a:gd name="connsiteX92" fmla="*/ 1079641 w 1921852"/>
              <a:gd name="connsiteY92" fmla="*/ 686479 h 2814402"/>
              <a:gd name="connsiteX93" fmla="*/ 1103704 w 1921852"/>
              <a:gd name="connsiteY93" fmla="*/ 734606 h 2814402"/>
              <a:gd name="connsiteX94" fmla="*/ 1119747 w 1921852"/>
              <a:gd name="connsiteY94" fmla="*/ 750648 h 2814402"/>
              <a:gd name="connsiteX95" fmla="*/ 1159852 w 1921852"/>
              <a:gd name="connsiteY95" fmla="*/ 790753 h 2814402"/>
              <a:gd name="connsiteX96" fmla="*/ 1191936 w 1921852"/>
              <a:gd name="connsiteY96" fmla="*/ 838879 h 2814402"/>
              <a:gd name="connsiteX97" fmla="*/ 1232041 w 1921852"/>
              <a:gd name="connsiteY97" fmla="*/ 887006 h 2814402"/>
              <a:gd name="connsiteX98" fmla="*/ 1248083 w 1921852"/>
              <a:gd name="connsiteY98" fmla="*/ 919090 h 2814402"/>
              <a:gd name="connsiteX99" fmla="*/ 1264125 w 1921852"/>
              <a:gd name="connsiteY99" fmla="*/ 967216 h 2814402"/>
              <a:gd name="connsiteX100" fmla="*/ 1280168 w 1921852"/>
              <a:gd name="connsiteY100" fmla="*/ 991279 h 2814402"/>
              <a:gd name="connsiteX101" fmla="*/ 1320273 w 1921852"/>
              <a:gd name="connsiteY101" fmla="*/ 1063469 h 2814402"/>
              <a:gd name="connsiteX102" fmla="*/ 1533720 w 1921852"/>
              <a:gd name="connsiteY102" fmla="*/ 626866 h 2814402"/>
              <a:gd name="connsiteX103" fmla="*/ 1352357 w 1921852"/>
              <a:gd name="connsiteY103" fmla="*/ 1103574 h 2814402"/>
              <a:gd name="connsiteX104" fmla="*/ 1384441 w 1921852"/>
              <a:gd name="connsiteY104" fmla="*/ 1143679 h 2814402"/>
              <a:gd name="connsiteX105" fmla="*/ 1424547 w 1921852"/>
              <a:gd name="connsiteY105" fmla="*/ 1175764 h 2814402"/>
              <a:gd name="connsiteX106" fmla="*/ 1448610 w 1921852"/>
              <a:gd name="connsiteY106" fmla="*/ 1183785 h 2814402"/>
              <a:gd name="connsiteX107" fmla="*/ 1488715 w 1921852"/>
              <a:gd name="connsiteY107" fmla="*/ 1231911 h 2814402"/>
              <a:gd name="connsiteX108" fmla="*/ 1504757 w 1921852"/>
              <a:gd name="connsiteY108" fmla="*/ 1280037 h 2814402"/>
              <a:gd name="connsiteX109" fmla="*/ 1520799 w 1921852"/>
              <a:gd name="connsiteY109" fmla="*/ 1496606 h 2814402"/>
              <a:gd name="connsiteX110" fmla="*/ 1528820 w 1921852"/>
              <a:gd name="connsiteY110" fmla="*/ 1600879 h 2814402"/>
              <a:gd name="connsiteX111" fmla="*/ 1800200 w 1921852"/>
              <a:gd name="connsiteY111" fmla="*/ 1224136 h 2814402"/>
              <a:gd name="connsiteX112" fmla="*/ 1544862 w 1921852"/>
              <a:gd name="connsiteY112" fmla="*/ 1657027 h 2814402"/>
              <a:gd name="connsiteX113" fmla="*/ 1576947 w 1921852"/>
              <a:gd name="connsiteY113" fmla="*/ 1705153 h 2814402"/>
              <a:gd name="connsiteX114" fmla="*/ 1609031 w 1921852"/>
              <a:gd name="connsiteY114" fmla="*/ 1761301 h 2814402"/>
              <a:gd name="connsiteX115" fmla="*/ 1617052 w 1921852"/>
              <a:gd name="connsiteY115" fmla="*/ 1793385 h 2814402"/>
              <a:gd name="connsiteX116" fmla="*/ 1649136 w 1921852"/>
              <a:gd name="connsiteY116" fmla="*/ 1841511 h 2814402"/>
              <a:gd name="connsiteX117" fmla="*/ 1665178 w 1921852"/>
              <a:gd name="connsiteY117" fmla="*/ 1889637 h 2814402"/>
              <a:gd name="connsiteX118" fmla="*/ 1673199 w 1921852"/>
              <a:gd name="connsiteY118" fmla="*/ 1913701 h 2814402"/>
              <a:gd name="connsiteX119" fmla="*/ 1689241 w 1921852"/>
              <a:gd name="connsiteY119" fmla="*/ 1969848 h 2814402"/>
              <a:gd name="connsiteX120" fmla="*/ 1721325 w 1921852"/>
              <a:gd name="connsiteY120" fmla="*/ 2009953 h 2814402"/>
              <a:gd name="connsiteX121" fmla="*/ 1729347 w 1921852"/>
              <a:gd name="connsiteY121" fmla="*/ 2058079 h 2814402"/>
              <a:gd name="connsiteX122" fmla="*/ 1737368 w 1921852"/>
              <a:gd name="connsiteY122" fmla="*/ 2082143 h 2814402"/>
              <a:gd name="connsiteX123" fmla="*/ 1745389 w 1921852"/>
              <a:gd name="connsiteY123" fmla="*/ 2306732 h 2814402"/>
              <a:gd name="connsiteX124" fmla="*/ 1761431 w 1921852"/>
              <a:gd name="connsiteY124" fmla="*/ 2419027 h 2814402"/>
              <a:gd name="connsiteX125" fmla="*/ 1769452 w 1921852"/>
              <a:gd name="connsiteY125" fmla="*/ 2451111 h 2814402"/>
              <a:gd name="connsiteX126" fmla="*/ 1777473 w 1921852"/>
              <a:gd name="connsiteY126" fmla="*/ 2555385 h 2814402"/>
              <a:gd name="connsiteX127" fmla="*/ 1785494 w 1921852"/>
              <a:gd name="connsiteY127" fmla="*/ 2747890 h 2814402"/>
              <a:gd name="connsiteX128" fmla="*/ 1801536 w 1921852"/>
              <a:gd name="connsiteY128" fmla="*/ 2779974 h 2814402"/>
              <a:gd name="connsiteX129" fmla="*/ 1809557 w 1921852"/>
              <a:gd name="connsiteY129" fmla="*/ 2804037 h 2814402"/>
              <a:gd name="connsiteX130" fmla="*/ 1833620 w 1921852"/>
              <a:gd name="connsiteY130" fmla="*/ 2812058 h 2814402"/>
              <a:gd name="connsiteX131" fmla="*/ 1913831 w 1921852"/>
              <a:gd name="connsiteY131" fmla="*/ 2796016 h 2814402"/>
              <a:gd name="connsiteX132" fmla="*/ 1921852 w 1921852"/>
              <a:gd name="connsiteY132" fmla="*/ 2787995 h 2814402"/>
              <a:gd name="connsiteX0" fmla="*/ 1080120 w 1921852"/>
              <a:gd name="connsiteY0" fmla="*/ 2736304 h 2814402"/>
              <a:gd name="connsiteX1" fmla="*/ 1296144 w 1921852"/>
              <a:gd name="connsiteY1" fmla="*/ 2808312 h 2814402"/>
              <a:gd name="connsiteX2" fmla="*/ 1665178 w 1921852"/>
              <a:gd name="connsiteY2" fmla="*/ 2699764 h 2814402"/>
              <a:gd name="connsiteX3" fmla="*/ 1657157 w 1921852"/>
              <a:gd name="connsiteY3" fmla="*/ 2587469 h 2814402"/>
              <a:gd name="connsiteX4" fmla="*/ 1649136 w 1921852"/>
              <a:gd name="connsiteY4" fmla="*/ 2563406 h 2814402"/>
              <a:gd name="connsiteX5" fmla="*/ 1641115 w 1921852"/>
              <a:gd name="connsiteY5" fmla="*/ 2386943 h 2814402"/>
              <a:gd name="connsiteX6" fmla="*/ 1633094 w 1921852"/>
              <a:gd name="connsiteY6" fmla="*/ 2362879 h 2814402"/>
              <a:gd name="connsiteX7" fmla="*/ 1625073 w 1921852"/>
              <a:gd name="connsiteY7" fmla="*/ 2290690 h 2814402"/>
              <a:gd name="connsiteX8" fmla="*/ 1617052 w 1921852"/>
              <a:gd name="connsiteY8" fmla="*/ 2258606 h 2814402"/>
              <a:gd name="connsiteX9" fmla="*/ 1601010 w 1921852"/>
              <a:gd name="connsiteY9" fmla="*/ 2186416 h 2814402"/>
              <a:gd name="connsiteX10" fmla="*/ 1584968 w 1921852"/>
              <a:gd name="connsiteY10" fmla="*/ 2146311 h 2814402"/>
              <a:gd name="connsiteX11" fmla="*/ 1560904 w 1921852"/>
              <a:gd name="connsiteY11" fmla="*/ 2090164 h 2814402"/>
              <a:gd name="connsiteX12" fmla="*/ 1544862 w 1921852"/>
              <a:gd name="connsiteY12" fmla="*/ 2034016 h 2814402"/>
              <a:gd name="connsiteX13" fmla="*/ 1536841 w 1921852"/>
              <a:gd name="connsiteY13" fmla="*/ 2001932 h 2814402"/>
              <a:gd name="connsiteX14" fmla="*/ 1528820 w 1921852"/>
              <a:gd name="connsiteY14" fmla="*/ 1977869 h 2814402"/>
              <a:gd name="connsiteX15" fmla="*/ 1504757 w 1921852"/>
              <a:gd name="connsiteY15" fmla="*/ 1897658 h 2814402"/>
              <a:gd name="connsiteX16" fmla="*/ 1480694 w 1921852"/>
              <a:gd name="connsiteY16" fmla="*/ 1825469 h 2814402"/>
              <a:gd name="connsiteX17" fmla="*/ 1464652 w 1921852"/>
              <a:gd name="connsiteY17" fmla="*/ 1777343 h 2814402"/>
              <a:gd name="connsiteX18" fmla="*/ 1448610 w 1921852"/>
              <a:gd name="connsiteY18" fmla="*/ 1649006 h 2814402"/>
              <a:gd name="connsiteX19" fmla="*/ 1440589 w 1921852"/>
              <a:gd name="connsiteY19" fmla="*/ 1608901 h 2814402"/>
              <a:gd name="connsiteX20" fmla="*/ 1424547 w 1921852"/>
              <a:gd name="connsiteY20" fmla="*/ 1576816 h 2814402"/>
              <a:gd name="connsiteX21" fmla="*/ 1408504 w 1921852"/>
              <a:gd name="connsiteY21" fmla="*/ 1464522 h 2814402"/>
              <a:gd name="connsiteX22" fmla="*/ 1392462 w 1921852"/>
              <a:gd name="connsiteY22" fmla="*/ 1408374 h 2814402"/>
              <a:gd name="connsiteX23" fmla="*/ 1352357 w 1921852"/>
              <a:gd name="connsiteY23" fmla="*/ 1344206 h 2814402"/>
              <a:gd name="connsiteX24" fmla="*/ 1328294 w 1921852"/>
              <a:gd name="connsiteY24" fmla="*/ 1272016 h 2814402"/>
              <a:gd name="connsiteX25" fmla="*/ 1312252 w 1921852"/>
              <a:gd name="connsiteY25" fmla="*/ 1247953 h 2814402"/>
              <a:gd name="connsiteX26" fmla="*/ 597616 w 1921852"/>
              <a:gd name="connsiteY26" fmla="*/ 1130922 h 2814402"/>
              <a:gd name="connsiteX27" fmla="*/ 1224136 w 1921852"/>
              <a:gd name="connsiteY27" fmla="*/ 1152128 h 2814402"/>
              <a:gd name="connsiteX28" fmla="*/ 1224020 w 1921852"/>
              <a:gd name="connsiteY28" fmla="*/ 1055448 h 2814402"/>
              <a:gd name="connsiteX29" fmla="*/ 1207978 w 1921852"/>
              <a:gd name="connsiteY29" fmla="*/ 1023364 h 2814402"/>
              <a:gd name="connsiteX30" fmla="*/ 1175894 w 1921852"/>
              <a:gd name="connsiteY30" fmla="*/ 983258 h 2814402"/>
              <a:gd name="connsiteX31" fmla="*/ 1151831 w 1921852"/>
              <a:gd name="connsiteY31" fmla="*/ 927111 h 2814402"/>
              <a:gd name="connsiteX32" fmla="*/ 1119747 w 1921852"/>
              <a:gd name="connsiteY32" fmla="*/ 878985 h 2814402"/>
              <a:gd name="connsiteX33" fmla="*/ 1103704 w 1921852"/>
              <a:gd name="connsiteY33" fmla="*/ 854922 h 2814402"/>
              <a:gd name="connsiteX34" fmla="*/ 1079641 w 1921852"/>
              <a:gd name="connsiteY34" fmla="*/ 822837 h 2814402"/>
              <a:gd name="connsiteX35" fmla="*/ 1055578 w 1921852"/>
              <a:gd name="connsiteY35" fmla="*/ 782732 h 2814402"/>
              <a:gd name="connsiteX36" fmla="*/ 1031515 w 1921852"/>
              <a:gd name="connsiteY36" fmla="*/ 766690 h 2814402"/>
              <a:gd name="connsiteX37" fmla="*/ 309584 w 1921852"/>
              <a:gd name="connsiteY37" fmla="*/ 698874 h 2814402"/>
              <a:gd name="connsiteX38" fmla="*/ 959325 w 1921852"/>
              <a:gd name="connsiteY38" fmla="*/ 702522 h 2814402"/>
              <a:gd name="connsiteX39" fmla="*/ 919220 w 1921852"/>
              <a:gd name="connsiteY39" fmla="*/ 662416 h 2814402"/>
              <a:gd name="connsiteX40" fmla="*/ 903178 w 1921852"/>
              <a:gd name="connsiteY40" fmla="*/ 638353 h 2814402"/>
              <a:gd name="connsiteX41" fmla="*/ 879115 w 1921852"/>
              <a:gd name="connsiteY41" fmla="*/ 614290 h 2814402"/>
              <a:gd name="connsiteX42" fmla="*/ 855052 w 1921852"/>
              <a:gd name="connsiteY42" fmla="*/ 582206 h 2814402"/>
              <a:gd name="connsiteX43" fmla="*/ 790883 w 1921852"/>
              <a:gd name="connsiteY43" fmla="*/ 534079 h 2814402"/>
              <a:gd name="connsiteX44" fmla="*/ 21552 w 1921852"/>
              <a:gd name="connsiteY44" fmla="*/ 194818 h 2814402"/>
              <a:gd name="connsiteX45" fmla="*/ 646504 w 1921852"/>
              <a:gd name="connsiteY45" fmla="*/ 397722 h 2814402"/>
              <a:gd name="connsiteX46" fmla="*/ 582336 w 1921852"/>
              <a:gd name="connsiteY46" fmla="*/ 349595 h 2814402"/>
              <a:gd name="connsiteX47" fmla="*/ 558273 w 1921852"/>
              <a:gd name="connsiteY47" fmla="*/ 325532 h 2814402"/>
              <a:gd name="connsiteX48" fmla="*/ 534210 w 1921852"/>
              <a:gd name="connsiteY48" fmla="*/ 309490 h 2814402"/>
              <a:gd name="connsiteX49" fmla="*/ 478062 w 1921852"/>
              <a:gd name="connsiteY49" fmla="*/ 253343 h 2814402"/>
              <a:gd name="connsiteX50" fmla="*/ 453999 w 1921852"/>
              <a:gd name="connsiteY50" fmla="*/ 237301 h 2814402"/>
              <a:gd name="connsiteX51" fmla="*/ 437957 w 1921852"/>
              <a:gd name="connsiteY51" fmla="*/ 221258 h 2814402"/>
              <a:gd name="connsiteX52" fmla="*/ 389831 w 1921852"/>
              <a:gd name="connsiteY52" fmla="*/ 189174 h 2814402"/>
              <a:gd name="connsiteX53" fmla="*/ 381810 w 1921852"/>
              <a:gd name="connsiteY53" fmla="*/ 165111 h 2814402"/>
              <a:gd name="connsiteX54" fmla="*/ 357747 w 1921852"/>
              <a:gd name="connsiteY54" fmla="*/ 157090 h 2814402"/>
              <a:gd name="connsiteX55" fmla="*/ 333683 w 1921852"/>
              <a:gd name="connsiteY55" fmla="*/ 141048 h 2814402"/>
              <a:gd name="connsiteX56" fmla="*/ 301599 w 1921852"/>
              <a:gd name="connsiteY56" fmla="*/ 125006 h 2814402"/>
              <a:gd name="connsiteX57" fmla="*/ 277536 w 1921852"/>
              <a:gd name="connsiteY57" fmla="*/ 108964 h 2814402"/>
              <a:gd name="connsiteX58" fmla="*/ 253473 w 1921852"/>
              <a:gd name="connsiteY58" fmla="*/ 100943 h 2814402"/>
              <a:gd name="connsiteX59" fmla="*/ 205347 w 1921852"/>
              <a:gd name="connsiteY59" fmla="*/ 76879 h 2814402"/>
              <a:gd name="connsiteX60" fmla="*/ 165241 w 1921852"/>
              <a:gd name="connsiteY60" fmla="*/ 52816 h 2814402"/>
              <a:gd name="connsiteX61" fmla="*/ 117115 w 1921852"/>
              <a:gd name="connsiteY61" fmla="*/ 20732 h 2814402"/>
              <a:gd name="connsiteX62" fmla="*/ 117115 w 1921852"/>
              <a:gd name="connsiteY62" fmla="*/ 12711 h 2814402"/>
              <a:gd name="connsiteX63" fmla="*/ 141178 w 1921852"/>
              <a:gd name="connsiteY63" fmla="*/ 4690 h 2814402"/>
              <a:gd name="connsiteX64" fmla="*/ 189304 w 1921852"/>
              <a:gd name="connsiteY64" fmla="*/ 28753 h 2814402"/>
              <a:gd name="connsiteX65" fmla="*/ 213368 w 1921852"/>
              <a:gd name="connsiteY65" fmla="*/ 36774 h 2814402"/>
              <a:gd name="connsiteX66" fmla="*/ 229410 w 1921852"/>
              <a:gd name="connsiteY66" fmla="*/ 60837 h 2814402"/>
              <a:gd name="connsiteX67" fmla="*/ 253473 w 1921852"/>
              <a:gd name="connsiteY67" fmla="*/ 108964 h 2814402"/>
              <a:gd name="connsiteX68" fmla="*/ 277536 w 1921852"/>
              <a:gd name="connsiteY68" fmla="*/ 116985 h 2814402"/>
              <a:gd name="connsiteX69" fmla="*/ 333683 w 1921852"/>
              <a:gd name="connsiteY69" fmla="*/ 141048 h 2814402"/>
              <a:gd name="connsiteX70" fmla="*/ 381810 w 1921852"/>
              <a:gd name="connsiteY70" fmla="*/ 165111 h 2814402"/>
              <a:gd name="connsiteX71" fmla="*/ 405873 w 1921852"/>
              <a:gd name="connsiteY71" fmla="*/ 181153 h 2814402"/>
              <a:gd name="connsiteX72" fmla="*/ 453999 w 1921852"/>
              <a:gd name="connsiteY72" fmla="*/ 197195 h 2814402"/>
              <a:gd name="connsiteX73" fmla="*/ 478062 w 1921852"/>
              <a:gd name="connsiteY73" fmla="*/ 205216 h 2814402"/>
              <a:gd name="connsiteX74" fmla="*/ 526189 w 1921852"/>
              <a:gd name="connsiteY74" fmla="*/ 229279 h 2814402"/>
              <a:gd name="connsiteX75" fmla="*/ 542231 w 1921852"/>
              <a:gd name="connsiteY75" fmla="*/ 245322 h 2814402"/>
              <a:gd name="connsiteX76" fmla="*/ 566294 w 1921852"/>
              <a:gd name="connsiteY76" fmla="*/ 261364 h 2814402"/>
              <a:gd name="connsiteX77" fmla="*/ 598378 w 1921852"/>
              <a:gd name="connsiteY77" fmla="*/ 309490 h 2814402"/>
              <a:gd name="connsiteX78" fmla="*/ 646504 w 1921852"/>
              <a:gd name="connsiteY78" fmla="*/ 325532 h 2814402"/>
              <a:gd name="connsiteX79" fmla="*/ 694631 w 1921852"/>
              <a:gd name="connsiteY79" fmla="*/ 349595 h 2814402"/>
              <a:gd name="connsiteX80" fmla="*/ 710673 w 1921852"/>
              <a:gd name="connsiteY80" fmla="*/ 373658 h 2814402"/>
              <a:gd name="connsiteX81" fmla="*/ 790883 w 1921852"/>
              <a:gd name="connsiteY81" fmla="*/ 445848 h 2814402"/>
              <a:gd name="connsiteX82" fmla="*/ 806925 w 1921852"/>
              <a:gd name="connsiteY82" fmla="*/ 469911 h 2814402"/>
              <a:gd name="connsiteX83" fmla="*/ 822968 w 1921852"/>
              <a:gd name="connsiteY83" fmla="*/ 485953 h 2814402"/>
              <a:gd name="connsiteX84" fmla="*/ 855052 w 1921852"/>
              <a:gd name="connsiteY84" fmla="*/ 526058 h 2814402"/>
              <a:gd name="connsiteX85" fmla="*/ 871094 w 1921852"/>
              <a:gd name="connsiteY85" fmla="*/ 550122 h 2814402"/>
              <a:gd name="connsiteX86" fmla="*/ 1101672 w 1921852"/>
              <a:gd name="connsiteY86" fmla="*/ 266826 h 2814402"/>
              <a:gd name="connsiteX87" fmla="*/ 951304 w 1921852"/>
              <a:gd name="connsiteY87" fmla="*/ 598248 h 2814402"/>
              <a:gd name="connsiteX88" fmla="*/ 1461712 w 1921852"/>
              <a:gd name="connsiteY88" fmla="*/ 50802 h 2814402"/>
              <a:gd name="connsiteX89" fmla="*/ 991410 w 1921852"/>
              <a:gd name="connsiteY89" fmla="*/ 622311 h 2814402"/>
              <a:gd name="connsiteX90" fmla="*/ 1015473 w 1921852"/>
              <a:gd name="connsiteY90" fmla="*/ 638353 h 2814402"/>
              <a:gd name="connsiteX91" fmla="*/ 1031515 w 1921852"/>
              <a:gd name="connsiteY91" fmla="*/ 662416 h 2814402"/>
              <a:gd name="connsiteX92" fmla="*/ 1079641 w 1921852"/>
              <a:gd name="connsiteY92" fmla="*/ 686479 h 2814402"/>
              <a:gd name="connsiteX93" fmla="*/ 1103704 w 1921852"/>
              <a:gd name="connsiteY93" fmla="*/ 734606 h 2814402"/>
              <a:gd name="connsiteX94" fmla="*/ 1119747 w 1921852"/>
              <a:gd name="connsiteY94" fmla="*/ 750648 h 2814402"/>
              <a:gd name="connsiteX95" fmla="*/ 1159852 w 1921852"/>
              <a:gd name="connsiteY95" fmla="*/ 790753 h 2814402"/>
              <a:gd name="connsiteX96" fmla="*/ 1191936 w 1921852"/>
              <a:gd name="connsiteY96" fmla="*/ 838879 h 2814402"/>
              <a:gd name="connsiteX97" fmla="*/ 1232041 w 1921852"/>
              <a:gd name="connsiteY97" fmla="*/ 887006 h 2814402"/>
              <a:gd name="connsiteX98" fmla="*/ 1248083 w 1921852"/>
              <a:gd name="connsiteY98" fmla="*/ 919090 h 2814402"/>
              <a:gd name="connsiteX99" fmla="*/ 1264125 w 1921852"/>
              <a:gd name="connsiteY99" fmla="*/ 967216 h 2814402"/>
              <a:gd name="connsiteX100" fmla="*/ 1280168 w 1921852"/>
              <a:gd name="connsiteY100" fmla="*/ 991279 h 2814402"/>
              <a:gd name="connsiteX101" fmla="*/ 1320273 w 1921852"/>
              <a:gd name="connsiteY101" fmla="*/ 1063469 h 2814402"/>
              <a:gd name="connsiteX102" fmla="*/ 1533720 w 1921852"/>
              <a:gd name="connsiteY102" fmla="*/ 626866 h 2814402"/>
              <a:gd name="connsiteX103" fmla="*/ 1352357 w 1921852"/>
              <a:gd name="connsiteY103" fmla="*/ 1103574 h 2814402"/>
              <a:gd name="connsiteX104" fmla="*/ 1384441 w 1921852"/>
              <a:gd name="connsiteY104" fmla="*/ 1143679 h 2814402"/>
              <a:gd name="connsiteX105" fmla="*/ 1424547 w 1921852"/>
              <a:gd name="connsiteY105" fmla="*/ 1175764 h 2814402"/>
              <a:gd name="connsiteX106" fmla="*/ 1448610 w 1921852"/>
              <a:gd name="connsiteY106" fmla="*/ 1183785 h 2814402"/>
              <a:gd name="connsiteX107" fmla="*/ 1488715 w 1921852"/>
              <a:gd name="connsiteY107" fmla="*/ 1231911 h 2814402"/>
              <a:gd name="connsiteX108" fmla="*/ 1504757 w 1921852"/>
              <a:gd name="connsiteY108" fmla="*/ 1280037 h 2814402"/>
              <a:gd name="connsiteX109" fmla="*/ 1520799 w 1921852"/>
              <a:gd name="connsiteY109" fmla="*/ 1496606 h 2814402"/>
              <a:gd name="connsiteX110" fmla="*/ 1528820 w 1921852"/>
              <a:gd name="connsiteY110" fmla="*/ 1600879 h 2814402"/>
              <a:gd name="connsiteX111" fmla="*/ 1800200 w 1921852"/>
              <a:gd name="connsiteY111" fmla="*/ 1224136 h 2814402"/>
              <a:gd name="connsiteX112" fmla="*/ 1544862 w 1921852"/>
              <a:gd name="connsiteY112" fmla="*/ 1657027 h 2814402"/>
              <a:gd name="connsiteX113" fmla="*/ 1576947 w 1921852"/>
              <a:gd name="connsiteY113" fmla="*/ 1705153 h 2814402"/>
              <a:gd name="connsiteX114" fmla="*/ 1609031 w 1921852"/>
              <a:gd name="connsiteY114" fmla="*/ 1761301 h 2814402"/>
              <a:gd name="connsiteX115" fmla="*/ 1617052 w 1921852"/>
              <a:gd name="connsiteY115" fmla="*/ 1793385 h 2814402"/>
              <a:gd name="connsiteX116" fmla="*/ 1649136 w 1921852"/>
              <a:gd name="connsiteY116" fmla="*/ 1841511 h 2814402"/>
              <a:gd name="connsiteX117" fmla="*/ 1665178 w 1921852"/>
              <a:gd name="connsiteY117" fmla="*/ 1889637 h 2814402"/>
              <a:gd name="connsiteX118" fmla="*/ 1673199 w 1921852"/>
              <a:gd name="connsiteY118" fmla="*/ 1913701 h 2814402"/>
              <a:gd name="connsiteX119" fmla="*/ 1689241 w 1921852"/>
              <a:gd name="connsiteY119" fmla="*/ 1969848 h 2814402"/>
              <a:gd name="connsiteX120" fmla="*/ 1721325 w 1921852"/>
              <a:gd name="connsiteY120" fmla="*/ 2009953 h 2814402"/>
              <a:gd name="connsiteX121" fmla="*/ 1729347 w 1921852"/>
              <a:gd name="connsiteY121" fmla="*/ 2058079 h 2814402"/>
              <a:gd name="connsiteX122" fmla="*/ 1737368 w 1921852"/>
              <a:gd name="connsiteY122" fmla="*/ 2082143 h 2814402"/>
              <a:gd name="connsiteX123" fmla="*/ 1745389 w 1921852"/>
              <a:gd name="connsiteY123" fmla="*/ 2306732 h 2814402"/>
              <a:gd name="connsiteX124" fmla="*/ 1761431 w 1921852"/>
              <a:gd name="connsiteY124" fmla="*/ 2419027 h 2814402"/>
              <a:gd name="connsiteX125" fmla="*/ 1769452 w 1921852"/>
              <a:gd name="connsiteY125" fmla="*/ 2451111 h 2814402"/>
              <a:gd name="connsiteX126" fmla="*/ 1777473 w 1921852"/>
              <a:gd name="connsiteY126" fmla="*/ 2555385 h 2814402"/>
              <a:gd name="connsiteX127" fmla="*/ 1785494 w 1921852"/>
              <a:gd name="connsiteY127" fmla="*/ 2747890 h 2814402"/>
              <a:gd name="connsiteX128" fmla="*/ 1801536 w 1921852"/>
              <a:gd name="connsiteY128" fmla="*/ 2779974 h 2814402"/>
              <a:gd name="connsiteX129" fmla="*/ 1809557 w 1921852"/>
              <a:gd name="connsiteY129" fmla="*/ 2804037 h 2814402"/>
              <a:gd name="connsiteX130" fmla="*/ 1833620 w 1921852"/>
              <a:gd name="connsiteY130" fmla="*/ 2812058 h 2814402"/>
              <a:gd name="connsiteX131" fmla="*/ 1913831 w 1921852"/>
              <a:gd name="connsiteY131" fmla="*/ 2796016 h 2814402"/>
              <a:gd name="connsiteX132" fmla="*/ 1921852 w 1921852"/>
              <a:gd name="connsiteY132" fmla="*/ 2787995 h 2814402"/>
              <a:gd name="connsiteX0" fmla="*/ 1944216 w 1944216"/>
              <a:gd name="connsiteY0" fmla="*/ 2808312 h 2826403"/>
              <a:gd name="connsiteX1" fmla="*/ 1296144 w 1944216"/>
              <a:gd name="connsiteY1" fmla="*/ 2808312 h 2826403"/>
              <a:gd name="connsiteX2" fmla="*/ 1665178 w 1944216"/>
              <a:gd name="connsiteY2" fmla="*/ 2699764 h 2826403"/>
              <a:gd name="connsiteX3" fmla="*/ 1657157 w 1944216"/>
              <a:gd name="connsiteY3" fmla="*/ 2587469 h 2826403"/>
              <a:gd name="connsiteX4" fmla="*/ 1649136 w 1944216"/>
              <a:gd name="connsiteY4" fmla="*/ 2563406 h 2826403"/>
              <a:gd name="connsiteX5" fmla="*/ 1641115 w 1944216"/>
              <a:gd name="connsiteY5" fmla="*/ 2386943 h 2826403"/>
              <a:gd name="connsiteX6" fmla="*/ 1633094 w 1944216"/>
              <a:gd name="connsiteY6" fmla="*/ 2362879 h 2826403"/>
              <a:gd name="connsiteX7" fmla="*/ 1625073 w 1944216"/>
              <a:gd name="connsiteY7" fmla="*/ 2290690 h 2826403"/>
              <a:gd name="connsiteX8" fmla="*/ 1617052 w 1944216"/>
              <a:gd name="connsiteY8" fmla="*/ 2258606 h 2826403"/>
              <a:gd name="connsiteX9" fmla="*/ 1601010 w 1944216"/>
              <a:gd name="connsiteY9" fmla="*/ 2186416 h 2826403"/>
              <a:gd name="connsiteX10" fmla="*/ 1584968 w 1944216"/>
              <a:gd name="connsiteY10" fmla="*/ 2146311 h 2826403"/>
              <a:gd name="connsiteX11" fmla="*/ 1560904 w 1944216"/>
              <a:gd name="connsiteY11" fmla="*/ 2090164 h 2826403"/>
              <a:gd name="connsiteX12" fmla="*/ 1544862 w 1944216"/>
              <a:gd name="connsiteY12" fmla="*/ 2034016 h 2826403"/>
              <a:gd name="connsiteX13" fmla="*/ 1536841 w 1944216"/>
              <a:gd name="connsiteY13" fmla="*/ 2001932 h 2826403"/>
              <a:gd name="connsiteX14" fmla="*/ 1528820 w 1944216"/>
              <a:gd name="connsiteY14" fmla="*/ 1977869 h 2826403"/>
              <a:gd name="connsiteX15" fmla="*/ 1504757 w 1944216"/>
              <a:gd name="connsiteY15" fmla="*/ 1897658 h 2826403"/>
              <a:gd name="connsiteX16" fmla="*/ 1480694 w 1944216"/>
              <a:gd name="connsiteY16" fmla="*/ 1825469 h 2826403"/>
              <a:gd name="connsiteX17" fmla="*/ 1464652 w 1944216"/>
              <a:gd name="connsiteY17" fmla="*/ 1777343 h 2826403"/>
              <a:gd name="connsiteX18" fmla="*/ 1448610 w 1944216"/>
              <a:gd name="connsiteY18" fmla="*/ 1649006 h 2826403"/>
              <a:gd name="connsiteX19" fmla="*/ 1440589 w 1944216"/>
              <a:gd name="connsiteY19" fmla="*/ 1608901 h 2826403"/>
              <a:gd name="connsiteX20" fmla="*/ 1424547 w 1944216"/>
              <a:gd name="connsiteY20" fmla="*/ 1576816 h 2826403"/>
              <a:gd name="connsiteX21" fmla="*/ 1408504 w 1944216"/>
              <a:gd name="connsiteY21" fmla="*/ 1464522 h 2826403"/>
              <a:gd name="connsiteX22" fmla="*/ 1392462 w 1944216"/>
              <a:gd name="connsiteY22" fmla="*/ 1408374 h 2826403"/>
              <a:gd name="connsiteX23" fmla="*/ 1352357 w 1944216"/>
              <a:gd name="connsiteY23" fmla="*/ 1344206 h 2826403"/>
              <a:gd name="connsiteX24" fmla="*/ 1328294 w 1944216"/>
              <a:gd name="connsiteY24" fmla="*/ 1272016 h 2826403"/>
              <a:gd name="connsiteX25" fmla="*/ 1312252 w 1944216"/>
              <a:gd name="connsiteY25" fmla="*/ 1247953 h 2826403"/>
              <a:gd name="connsiteX26" fmla="*/ 597616 w 1944216"/>
              <a:gd name="connsiteY26" fmla="*/ 1130922 h 2826403"/>
              <a:gd name="connsiteX27" fmla="*/ 1224136 w 1944216"/>
              <a:gd name="connsiteY27" fmla="*/ 1152128 h 2826403"/>
              <a:gd name="connsiteX28" fmla="*/ 1224020 w 1944216"/>
              <a:gd name="connsiteY28" fmla="*/ 1055448 h 2826403"/>
              <a:gd name="connsiteX29" fmla="*/ 1207978 w 1944216"/>
              <a:gd name="connsiteY29" fmla="*/ 1023364 h 2826403"/>
              <a:gd name="connsiteX30" fmla="*/ 1175894 w 1944216"/>
              <a:gd name="connsiteY30" fmla="*/ 983258 h 2826403"/>
              <a:gd name="connsiteX31" fmla="*/ 1151831 w 1944216"/>
              <a:gd name="connsiteY31" fmla="*/ 927111 h 2826403"/>
              <a:gd name="connsiteX32" fmla="*/ 1119747 w 1944216"/>
              <a:gd name="connsiteY32" fmla="*/ 878985 h 2826403"/>
              <a:gd name="connsiteX33" fmla="*/ 1103704 w 1944216"/>
              <a:gd name="connsiteY33" fmla="*/ 854922 h 2826403"/>
              <a:gd name="connsiteX34" fmla="*/ 1079641 w 1944216"/>
              <a:gd name="connsiteY34" fmla="*/ 822837 h 2826403"/>
              <a:gd name="connsiteX35" fmla="*/ 1055578 w 1944216"/>
              <a:gd name="connsiteY35" fmla="*/ 782732 h 2826403"/>
              <a:gd name="connsiteX36" fmla="*/ 1031515 w 1944216"/>
              <a:gd name="connsiteY36" fmla="*/ 766690 h 2826403"/>
              <a:gd name="connsiteX37" fmla="*/ 309584 w 1944216"/>
              <a:gd name="connsiteY37" fmla="*/ 698874 h 2826403"/>
              <a:gd name="connsiteX38" fmla="*/ 959325 w 1944216"/>
              <a:gd name="connsiteY38" fmla="*/ 702522 h 2826403"/>
              <a:gd name="connsiteX39" fmla="*/ 919220 w 1944216"/>
              <a:gd name="connsiteY39" fmla="*/ 662416 h 2826403"/>
              <a:gd name="connsiteX40" fmla="*/ 903178 w 1944216"/>
              <a:gd name="connsiteY40" fmla="*/ 638353 h 2826403"/>
              <a:gd name="connsiteX41" fmla="*/ 879115 w 1944216"/>
              <a:gd name="connsiteY41" fmla="*/ 614290 h 2826403"/>
              <a:gd name="connsiteX42" fmla="*/ 855052 w 1944216"/>
              <a:gd name="connsiteY42" fmla="*/ 582206 h 2826403"/>
              <a:gd name="connsiteX43" fmla="*/ 790883 w 1944216"/>
              <a:gd name="connsiteY43" fmla="*/ 534079 h 2826403"/>
              <a:gd name="connsiteX44" fmla="*/ 21552 w 1944216"/>
              <a:gd name="connsiteY44" fmla="*/ 194818 h 2826403"/>
              <a:gd name="connsiteX45" fmla="*/ 646504 w 1944216"/>
              <a:gd name="connsiteY45" fmla="*/ 397722 h 2826403"/>
              <a:gd name="connsiteX46" fmla="*/ 582336 w 1944216"/>
              <a:gd name="connsiteY46" fmla="*/ 349595 h 2826403"/>
              <a:gd name="connsiteX47" fmla="*/ 558273 w 1944216"/>
              <a:gd name="connsiteY47" fmla="*/ 325532 h 2826403"/>
              <a:gd name="connsiteX48" fmla="*/ 534210 w 1944216"/>
              <a:gd name="connsiteY48" fmla="*/ 309490 h 2826403"/>
              <a:gd name="connsiteX49" fmla="*/ 478062 w 1944216"/>
              <a:gd name="connsiteY49" fmla="*/ 253343 h 2826403"/>
              <a:gd name="connsiteX50" fmla="*/ 453999 w 1944216"/>
              <a:gd name="connsiteY50" fmla="*/ 237301 h 2826403"/>
              <a:gd name="connsiteX51" fmla="*/ 437957 w 1944216"/>
              <a:gd name="connsiteY51" fmla="*/ 221258 h 2826403"/>
              <a:gd name="connsiteX52" fmla="*/ 389831 w 1944216"/>
              <a:gd name="connsiteY52" fmla="*/ 189174 h 2826403"/>
              <a:gd name="connsiteX53" fmla="*/ 381810 w 1944216"/>
              <a:gd name="connsiteY53" fmla="*/ 165111 h 2826403"/>
              <a:gd name="connsiteX54" fmla="*/ 357747 w 1944216"/>
              <a:gd name="connsiteY54" fmla="*/ 157090 h 2826403"/>
              <a:gd name="connsiteX55" fmla="*/ 333683 w 1944216"/>
              <a:gd name="connsiteY55" fmla="*/ 141048 h 2826403"/>
              <a:gd name="connsiteX56" fmla="*/ 301599 w 1944216"/>
              <a:gd name="connsiteY56" fmla="*/ 125006 h 2826403"/>
              <a:gd name="connsiteX57" fmla="*/ 277536 w 1944216"/>
              <a:gd name="connsiteY57" fmla="*/ 108964 h 2826403"/>
              <a:gd name="connsiteX58" fmla="*/ 253473 w 1944216"/>
              <a:gd name="connsiteY58" fmla="*/ 100943 h 2826403"/>
              <a:gd name="connsiteX59" fmla="*/ 205347 w 1944216"/>
              <a:gd name="connsiteY59" fmla="*/ 76879 h 2826403"/>
              <a:gd name="connsiteX60" fmla="*/ 165241 w 1944216"/>
              <a:gd name="connsiteY60" fmla="*/ 52816 h 2826403"/>
              <a:gd name="connsiteX61" fmla="*/ 117115 w 1944216"/>
              <a:gd name="connsiteY61" fmla="*/ 20732 h 2826403"/>
              <a:gd name="connsiteX62" fmla="*/ 117115 w 1944216"/>
              <a:gd name="connsiteY62" fmla="*/ 12711 h 2826403"/>
              <a:gd name="connsiteX63" fmla="*/ 141178 w 1944216"/>
              <a:gd name="connsiteY63" fmla="*/ 4690 h 2826403"/>
              <a:gd name="connsiteX64" fmla="*/ 189304 w 1944216"/>
              <a:gd name="connsiteY64" fmla="*/ 28753 h 2826403"/>
              <a:gd name="connsiteX65" fmla="*/ 213368 w 1944216"/>
              <a:gd name="connsiteY65" fmla="*/ 36774 h 2826403"/>
              <a:gd name="connsiteX66" fmla="*/ 229410 w 1944216"/>
              <a:gd name="connsiteY66" fmla="*/ 60837 h 2826403"/>
              <a:gd name="connsiteX67" fmla="*/ 253473 w 1944216"/>
              <a:gd name="connsiteY67" fmla="*/ 108964 h 2826403"/>
              <a:gd name="connsiteX68" fmla="*/ 277536 w 1944216"/>
              <a:gd name="connsiteY68" fmla="*/ 116985 h 2826403"/>
              <a:gd name="connsiteX69" fmla="*/ 333683 w 1944216"/>
              <a:gd name="connsiteY69" fmla="*/ 141048 h 2826403"/>
              <a:gd name="connsiteX70" fmla="*/ 381810 w 1944216"/>
              <a:gd name="connsiteY70" fmla="*/ 165111 h 2826403"/>
              <a:gd name="connsiteX71" fmla="*/ 405873 w 1944216"/>
              <a:gd name="connsiteY71" fmla="*/ 181153 h 2826403"/>
              <a:gd name="connsiteX72" fmla="*/ 453999 w 1944216"/>
              <a:gd name="connsiteY72" fmla="*/ 197195 h 2826403"/>
              <a:gd name="connsiteX73" fmla="*/ 478062 w 1944216"/>
              <a:gd name="connsiteY73" fmla="*/ 205216 h 2826403"/>
              <a:gd name="connsiteX74" fmla="*/ 526189 w 1944216"/>
              <a:gd name="connsiteY74" fmla="*/ 229279 h 2826403"/>
              <a:gd name="connsiteX75" fmla="*/ 542231 w 1944216"/>
              <a:gd name="connsiteY75" fmla="*/ 245322 h 2826403"/>
              <a:gd name="connsiteX76" fmla="*/ 566294 w 1944216"/>
              <a:gd name="connsiteY76" fmla="*/ 261364 h 2826403"/>
              <a:gd name="connsiteX77" fmla="*/ 598378 w 1944216"/>
              <a:gd name="connsiteY77" fmla="*/ 309490 h 2826403"/>
              <a:gd name="connsiteX78" fmla="*/ 646504 w 1944216"/>
              <a:gd name="connsiteY78" fmla="*/ 325532 h 2826403"/>
              <a:gd name="connsiteX79" fmla="*/ 694631 w 1944216"/>
              <a:gd name="connsiteY79" fmla="*/ 349595 h 2826403"/>
              <a:gd name="connsiteX80" fmla="*/ 710673 w 1944216"/>
              <a:gd name="connsiteY80" fmla="*/ 373658 h 2826403"/>
              <a:gd name="connsiteX81" fmla="*/ 790883 w 1944216"/>
              <a:gd name="connsiteY81" fmla="*/ 445848 h 2826403"/>
              <a:gd name="connsiteX82" fmla="*/ 806925 w 1944216"/>
              <a:gd name="connsiteY82" fmla="*/ 469911 h 2826403"/>
              <a:gd name="connsiteX83" fmla="*/ 822968 w 1944216"/>
              <a:gd name="connsiteY83" fmla="*/ 485953 h 2826403"/>
              <a:gd name="connsiteX84" fmla="*/ 855052 w 1944216"/>
              <a:gd name="connsiteY84" fmla="*/ 526058 h 2826403"/>
              <a:gd name="connsiteX85" fmla="*/ 871094 w 1944216"/>
              <a:gd name="connsiteY85" fmla="*/ 550122 h 2826403"/>
              <a:gd name="connsiteX86" fmla="*/ 1101672 w 1944216"/>
              <a:gd name="connsiteY86" fmla="*/ 266826 h 2826403"/>
              <a:gd name="connsiteX87" fmla="*/ 951304 w 1944216"/>
              <a:gd name="connsiteY87" fmla="*/ 598248 h 2826403"/>
              <a:gd name="connsiteX88" fmla="*/ 1461712 w 1944216"/>
              <a:gd name="connsiteY88" fmla="*/ 50802 h 2826403"/>
              <a:gd name="connsiteX89" fmla="*/ 991410 w 1944216"/>
              <a:gd name="connsiteY89" fmla="*/ 622311 h 2826403"/>
              <a:gd name="connsiteX90" fmla="*/ 1015473 w 1944216"/>
              <a:gd name="connsiteY90" fmla="*/ 638353 h 2826403"/>
              <a:gd name="connsiteX91" fmla="*/ 1031515 w 1944216"/>
              <a:gd name="connsiteY91" fmla="*/ 662416 h 2826403"/>
              <a:gd name="connsiteX92" fmla="*/ 1079641 w 1944216"/>
              <a:gd name="connsiteY92" fmla="*/ 686479 h 2826403"/>
              <a:gd name="connsiteX93" fmla="*/ 1103704 w 1944216"/>
              <a:gd name="connsiteY93" fmla="*/ 734606 h 2826403"/>
              <a:gd name="connsiteX94" fmla="*/ 1119747 w 1944216"/>
              <a:gd name="connsiteY94" fmla="*/ 750648 h 2826403"/>
              <a:gd name="connsiteX95" fmla="*/ 1159852 w 1944216"/>
              <a:gd name="connsiteY95" fmla="*/ 790753 h 2826403"/>
              <a:gd name="connsiteX96" fmla="*/ 1191936 w 1944216"/>
              <a:gd name="connsiteY96" fmla="*/ 838879 h 2826403"/>
              <a:gd name="connsiteX97" fmla="*/ 1232041 w 1944216"/>
              <a:gd name="connsiteY97" fmla="*/ 887006 h 2826403"/>
              <a:gd name="connsiteX98" fmla="*/ 1248083 w 1944216"/>
              <a:gd name="connsiteY98" fmla="*/ 919090 h 2826403"/>
              <a:gd name="connsiteX99" fmla="*/ 1264125 w 1944216"/>
              <a:gd name="connsiteY99" fmla="*/ 967216 h 2826403"/>
              <a:gd name="connsiteX100" fmla="*/ 1280168 w 1944216"/>
              <a:gd name="connsiteY100" fmla="*/ 991279 h 2826403"/>
              <a:gd name="connsiteX101" fmla="*/ 1320273 w 1944216"/>
              <a:gd name="connsiteY101" fmla="*/ 1063469 h 2826403"/>
              <a:gd name="connsiteX102" fmla="*/ 1533720 w 1944216"/>
              <a:gd name="connsiteY102" fmla="*/ 626866 h 2826403"/>
              <a:gd name="connsiteX103" fmla="*/ 1352357 w 1944216"/>
              <a:gd name="connsiteY103" fmla="*/ 1103574 h 2826403"/>
              <a:gd name="connsiteX104" fmla="*/ 1384441 w 1944216"/>
              <a:gd name="connsiteY104" fmla="*/ 1143679 h 2826403"/>
              <a:gd name="connsiteX105" fmla="*/ 1424547 w 1944216"/>
              <a:gd name="connsiteY105" fmla="*/ 1175764 h 2826403"/>
              <a:gd name="connsiteX106" fmla="*/ 1448610 w 1944216"/>
              <a:gd name="connsiteY106" fmla="*/ 1183785 h 2826403"/>
              <a:gd name="connsiteX107" fmla="*/ 1488715 w 1944216"/>
              <a:gd name="connsiteY107" fmla="*/ 1231911 h 2826403"/>
              <a:gd name="connsiteX108" fmla="*/ 1504757 w 1944216"/>
              <a:gd name="connsiteY108" fmla="*/ 1280037 h 2826403"/>
              <a:gd name="connsiteX109" fmla="*/ 1520799 w 1944216"/>
              <a:gd name="connsiteY109" fmla="*/ 1496606 h 2826403"/>
              <a:gd name="connsiteX110" fmla="*/ 1528820 w 1944216"/>
              <a:gd name="connsiteY110" fmla="*/ 1600879 h 2826403"/>
              <a:gd name="connsiteX111" fmla="*/ 1800200 w 1944216"/>
              <a:gd name="connsiteY111" fmla="*/ 1224136 h 2826403"/>
              <a:gd name="connsiteX112" fmla="*/ 1544862 w 1944216"/>
              <a:gd name="connsiteY112" fmla="*/ 1657027 h 2826403"/>
              <a:gd name="connsiteX113" fmla="*/ 1576947 w 1944216"/>
              <a:gd name="connsiteY113" fmla="*/ 1705153 h 2826403"/>
              <a:gd name="connsiteX114" fmla="*/ 1609031 w 1944216"/>
              <a:gd name="connsiteY114" fmla="*/ 1761301 h 2826403"/>
              <a:gd name="connsiteX115" fmla="*/ 1617052 w 1944216"/>
              <a:gd name="connsiteY115" fmla="*/ 1793385 h 2826403"/>
              <a:gd name="connsiteX116" fmla="*/ 1649136 w 1944216"/>
              <a:gd name="connsiteY116" fmla="*/ 1841511 h 2826403"/>
              <a:gd name="connsiteX117" fmla="*/ 1665178 w 1944216"/>
              <a:gd name="connsiteY117" fmla="*/ 1889637 h 2826403"/>
              <a:gd name="connsiteX118" fmla="*/ 1673199 w 1944216"/>
              <a:gd name="connsiteY118" fmla="*/ 1913701 h 2826403"/>
              <a:gd name="connsiteX119" fmla="*/ 1689241 w 1944216"/>
              <a:gd name="connsiteY119" fmla="*/ 1969848 h 2826403"/>
              <a:gd name="connsiteX120" fmla="*/ 1721325 w 1944216"/>
              <a:gd name="connsiteY120" fmla="*/ 2009953 h 2826403"/>
              <a:gd name="connsiteX121" fmla="*/ 1729347 w 1944216"/>
              <a:gd name="connsiteY121" fmla="*/ 2058079 h 2826403"/>
              <a:gd name="connsiteX122" fmla="*/ 1737368 w 1944216"/>
              <a:gd name="connsiteY122" fmla="*/ 2082143 h 2826403"/>
              <a:gd name="connsiteX123" fmla="*/ 1745389 w 1944216"/>
              <a:gd name="connsiteY123" fmla="*/ 2306732 h 2826403"/>
              <a:gd name="connsiteX124" fmla="*/ 1761431 w 1944216"/>
              <a:gd name="connsiteY124" fmla="*/ 2419027 h 2826403"/>
              <a:gd name="connsiteX125" fmla="*/ 1769452 w 1944216"/>
              <a:gd name="connsiteY125" fmla="*/ 2451111 h 2826403"/>
              <a:gd name="connsiteX126" fmla="*/ 1777473 w 1944216"/>
              <a:gd name="connsiteY126" fmla="*/ 2555385 h 2826403"/>
              <a:gd name="connsiteX127" fmla="*/ 1785494 w 1944216"/>
              <a:gd name="connsiteY127" fmla="*/ 2747890 h 2826403"/>
              <a:gd name="connsiteX128" fmla="*/ 1801536 w 1944216"/>
              <a:gd name="connsiteY128" fmla="*/ 2779974 h 2826403"/>
              <a:gd name="connsiteX129" fmla="*/ 1809557 w 1944216"/>
              <a:gd name="connsiteY129" fmla="*/ 2804037 h 2826403"/>
              <a:gd name="connsiteX130" fmla="*/ 1833620 w 1944216"/>
              <a:gd name="connsiteY130" fmla="*/ 2812058 h 2826403"/>
              <a:gd name="connsiteX131" fmla="*/ 1913831 w 1944216"/>
              <a:gd name="connsiteY131" fmla="*/ 2796016 h 2826403"/>
              <a:gd name="connsiteX132" fmla="*/ 1921852 w 1944216"/>
              <a:gd name="connsiteY132" fmla="*/ 2787995 h 282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44216" h="2826403">
                <a:moveTo>
                  <a:pt x="1944216" y="2808312"/>
                </a:moveTo>
                <a:cubicBezTo>
                  <a:pt x="1943268" y="2807866"/>
                  <a:pt x="1342650" y="2826403"/>
                  <a:pt x="1296144" y="2808312"/>
                </a:cubicBezTo>
                <a:cubicBezTo>
                  <a:pt x="1249638" y="2790221"/>
                  <a:pt x="1661556" y="2739423"/>
                  <a:pt x="1665178" y="2699764"/>
                </a:cubicBezTo>
                <a:cubicBezTo>
                  <a:pt x="1666567" y="2662263"/>
                  <a:pt x="1661542" y="2624739"/>
                  <a:pt x="1657157" y="2587469"/>
                </a:cubicBezTo>
                <a:cubicBezTo>
                  <a:pt x="1656169" y="2579072"/>
                  <a:pt x="1651810" y="2571427"/>
                  <a:pt x="1649136" y="2563406"/>
                </a:cubicBezTo>
                <a:cubicBezTo>
                  <a:pt x="1646462" y="2504585"/>
                  <a:pt x="1645810" y="2445637"/>
                  <a:pt x="1641115" y="2386943"/>
                </a:cubicBezTo>
                <a:cubicBezTo>
                  <a:pt x="1640441" y="2378515"/>
                  <a:pt x="1634484" y="2371219"/>
                  <a:pt x="1633094" y="2362879"/>
                </a:cubicBezTo>
                <a:cubicBezTo>
                  <a:pt x="1629114" y="2338997"/>
                  <a:pt x="1628754" y="2314620"/>
                  <a:pt x="1625073" y="2290690"/>
                </a:cubicBezTo>
                <a:cubicBezTo>
                  <a:pt x="1623397" y="2279794"/>
                  <a:pt x="1619214" y="2269416"/>
                  <a:pt x="1617052" y="2258606"/>
                </a:cubicBezTo>
                <a:cubicBezTo>
                  <a:pt x="1607225" y="2209470"/>
                  <a:pt x="1614390" y="2222097"/>
                  <a:pt x="1601010" y="2186416"/>
                </a:cubicBezTo>
                <a:cubicBezTo>
                  <a:pt x="1595954" y="2172935"/>
                  <a:pt x="1589105" y="2160102"/>
                  <a:pt x="1584968" y="2146311"/>
                </a:cubicBezTo>
                <a:cubicBezTo>
                  <a:pt x="1568675" y="2092002"/>
                  <a:pt x="1590353" y="2119611"/>
                  <a:pt x="1560904" y="2090164"/>
                </a:cubicBezTo>
                <a:cubicBezTo>
                  <a:pt x="1555557" y="2071448"/>
                  <a:pt x="1549984" y="2052795"/>
                  <a:pt x="1544862" y="2034016"/>
                </a:cubicBezTo>
                <a:cubicBezTo>
                  <a:pt x="1541961" y="2023381"/>
                  <a:pt x="1539869" y="2012532"/>
                  <a:pt x="1536841" y="2001932"/>
                </a:cubicBezTo>
                <a:cubicBezTo>
                  <a:pt x="1534518" y="1993802"/>
                  <a:pt x="1531249" y="1985967"/>
                  <a:pt x="1528820" y="1977869"/>
                </a:cubicBezTo>
                <a:cubicBezTo>
                  <a:pt x="1522186" y="1955756"/>
                  <a:pt x="1513837" y="1921872"/>
                  <a:pt x="1504757" y="1897658"/>
                </a:cubicBezTo>
                <a:cubicBezTo>
                  <a:pt x="1464547" y="1790430"/>
                  <a:pt x="1507576" y="1915077"/>
                  <a:pt x="1480694" y="1825469"/>
                </a:cubicBezTo>
                <a:cubicBezTo>
                  <a:pt x="1475835" y="1809272"/>
                  <a:pt x="1464652" y="1777343"/>
                  <a:pt x="1464652" y="1777343"/>
                </a:cubicBezTo>
                <a:cubicBezTo>
                  <a:pt x="1459305" y="1734564"/>
                  <a:pt x="1454707" y="1691685"/>
                  <a:pt x="1448610" y="1649006"/>
                </a:cubicBezTo>
                <a:cubicBezTo>
                  <a:pt x="1446682" y="1635510"/>
                  <a:pt x="1444900" y="1621834"/>
                  <a:pt x="1440589" y="1608901"/>
                </a:cubicBezTo>
                <a:cubicBezTo>
                  <a:pt x="1436808" y="1597557"/>
                  <a:pt x="1429894" y="1587511"/>
                  <a:pt x="1424547" y="1576816"/>
                </a:cubicBezTo>
                <a:cubicBezTo>
                  <a:pt x="1402840" y="1468294"/>
                  <a:pt x="1433900" y="1629600"/>
                  <a:pt x="1408504" y="1464522"/>
                </a:cubicBezTo>
                <a:cubicBezTo>
                  <a:pt x="1407681" y="1459175"/>
                  <a:pt x="1396876" y="1416098"/>
                  <a:pt x="1392462" y="1408374"/>
                </a:cubicBezTo>
                <a:cubicBezTo>
                  <a:pt x="1363292" y="1357326"/>
                  <a:pt x="1372529" y="1396653"/>
                  <a:pt x="1352357" y="1344206"/>
                </a:cubicBezTo>
                <a:cubicBezTo>
                  <a:pt x="1343252" y="1320532"/>
                  <a:pt x="1342364" y="1293121"/>
                  <a:pt x="1328294" y="1272016"/>
                </a:cubicBezTo>
                <a:cubicBezTo>
                  <a:pt x="1322947" y="1263995"/>
                  <a:pt x="1316167" y="1256762"/>
                  <a:pt x="1312252" y="1247953"/>
                </a:cubicBezTo>
                <a:cubicBezTo>
                  <a:pt x="1280845" y="1177288"/>
                  <a:pt x="641537" y="1174843"/>
                  <a:pt x="597616" y="1130922"/>
                </a:cubicBezTo>
                <a:cubicBezTo>
                  <a:pt x="584030" y="1035833"/>
                  <a:pt x="1270876" y="1226912"/>
                  <a:pt x="1224136" y="1152128"/>
                </a:cubicBezTo>
                <a:cubicBezTo>
                  <a:pt x="1219655" y="1144958"/>
                  <a:pt x="1227351" y="1063219"/>
                  <a:pt x="1224020" y="1055448"/>
                </a:cubicBezTo>
                <a:cubicBezTo>
                  <a:pt x="1219310" y="1044458"/>
                  <a:pt x="1214610" y="1033313"/>
                  <a:pt x="1207978" y="1023364"/>
                </a:cubicBezTo>
                <a:cubicBezTo>
                  <a:pt x="1198482" y="1009119"/>
                  <a:pt x="1186589" y="996627"/>
                  <a:pt x="1175894" y="983258"/>
                </a:cubicBezTo>
                <a:cubicBezTo>
                  <a:pt x="1167596" y="958364"/>
                  <a:pt x="1166698" y="951890"/>
                  <a:pt x="1151831" y="927111"/>
                </a:cubicBezTo>
                <a:cubicBezTo>
                  <a:pt x="1141911" y="910578"/>
                  <a:pt x="1130442" y="895027"/>
                  <a:pt x="1119747" y="878985"/>
                </a:cubicBezTo>
                <a:cubicBezTo>
                  <a:pt x="1114399" y="870964"/>
                  <a:pt x="1109488" y="862634"/>
                  <a:pt x="1103704" y="854922"/>
                </a:cubicBezTo>
                <a:cubicBezTo>
                  <a:pt x="1095683" y="844227"/>
                  <a:pt x="1087056" y="833960"/>
                  <a:pt x="1079641" y="822837"/>
                </a:cubicBezTo>
                <a:cubicBezTo>
                  <a:pt x="1070993" y="809865"/>
                  <a:pt x="1065724" y="794569"/>
                  <a:pt x="1055578" y="782732"/>
                </a:cubicBezTo>
                <a:cubicBezTo>
                  <a:pt x="1049304" y="775413"/>
                  <a:pt x="1038921" y="772861"/>
                  <a:pt x="1031515" y="766690"/>
                </a:cubicBezTo>
                <a:cubicBezTo>
                  <a:pt x="1022801" y="759428"/>
                  <a:pt x="318062" y="706410"/>
                  <a:pt x="309584" y="698874"/>
                </a:cubicBezTo>
                <a:cubicBezTo>
                  <a:pt x="293976" y="685001"/>
                  <a:pt x="975367" y="715890"/>
                  <a:pt x="959325" y="702522"/>
                </a:cubicBezTo>
                <a:cubicBezTo>
                  <a:pt x="943210" y="654175"/>
                  <a:pt x="964966" y="700537"/>
                  <a:pt x="919220" y="662416"/>
                </a:cubicBezTo>
                <a:cubicBezTo>
                  <a:pt x="911814" y="656245"/>
                  <a:pt x="909349" y="645759"/>
                  <a:pt x="903178" y="638353"/>
                </a:cubicBezTo>
                <a:cubicBezTo>
                  <a:pt x="895916" y="629639"/>
                  <a:pt x="886497" y="622903"/>
                  <a:pt x="879115" y="614290"/>
                </a:cubicBezTo>
                <a:cubicBezTo>
                  <a:pt x="870415" y="604140"/>
                  <a:pt x="864944" y="591199"/>
                  <a:pt x="855052" y="582206"/>
                </a:cubicBezTo>
                <a:cubicBezTo>
                  <a:pt x="835268" y="564221"/>
                  <a:pt x="809789" y="552985"/>
                  <a:pt x="790883" y="534079"/>
                </a:cubicBezTo>
                <a:cubicBezTo>
                  <a:pt x="736778" y="479974"/>
                  <a:pt x="67138" y="210013"/>
                  <a:pt x="21552" y="194818"/>
                </a:cubicBezTo>
                <a:cubicBezTo>
                  <a:pt x="0" y="162490"/>
                  <a:pt x="684286" y="422912"/>
                  <a:pt x="646504" y="397722"/>
                </a:cubicBezTo>
                <a:cubicBezTo>
                  <a:pt x="617855" y="378621"/>
                  <a:pt x="612818" y="376266"/>
                  <a:pt x="582336" y="349595"/>
                </a:cubicBezTo>
                <a:cubicBezTo>
                  <a:pt x="573799" y="342125"/>
                  <a:pt x="566987" y="332794"/>
                  <a:pt x="558273" y="325532"/>
                </a:cubicBezTo>
                <a:cubicBezTo>
                  <a:pt x="550867" y="319361"/>
                  <a:pt x="541375" y="315939"/>
                  <a:pt x="534210" y="309490"/>
                </a:cubicBezTo>
                <a:cubicBezTo>
                  <a:pt x="514536" y="291784"/>
                  <a:pt x="500085" y="268025"/>
                  <a:pt x="478062" y="253343"/>
                </a:cubicBezTo>
                <a:cubicBezTo>
                  <a:pt x="470041" y="247996"/>
                  <a:pt x="461527" y="243323"/>
                  <a:pt x="453999" y="237301"/>
                </a:cubicBezTo>
                <a:cubicBezTo>
                  <a:pt x="448094" y="232577"/>
                  <a:pt x="444007" y="225796"/>
                  <a:pt x="437957" y="221258"/>
                </a:cubicBezTo>
                <a:cubicBezTo>
                  <a:pt x="422533" y="209690"/>
                  <a:pt x="389831" y="189174"/>
                  <a:pt x="389831" y="189174"/>
                </a:cubicBezTo>
                <a:cubicBezTo>
                  <a:pt x="387157" y="181153"/>
                  <a:pt x="387789" y="171090"/>
                  <a:pt x="381810" y="165111"/>
                </a:cubicBezTo>
                <a:cubicBezTo>
                  <a:pt x="375831" y="159132"/>
                  <a:pt x="365309" y="160871"/>
                  <a:pt x="357747" y="157090"/>
                </a:cubicBezTo>
                <a:cubicBezTo>
                  <a:pt x="349124" y="152779"/>
                  <a:pt x="342053" y="145831"/>
                  <a:pt x="333683" y="141048"/>
                </a:cubicBezTo>
                <a:cubicBezTo>
                  <a:pt x="323301" y="135116"/>
                  <a:pt x="311981" y="130938"/>
                  <a:pt x="301599" y="125006"/>
                </a:cubicBezTo>
                <a:cubicBezTo>
                  <a:pt x="293229" y="120223"/>
                  <a:pt x="286158" y="113275"/>
                  <a:pt x="277536" y="108964"/>
                </a:cubicBezTo>
                <a:cubicBezTo>
                  <a:pt x="269974" y="105183"/>
                  <a:pt x="261035" y="104724"/>
                  <a:pt x="253473" y="100943"/>
                </a:cubicBezTo>
                <a:cubicBezTo>
                  <a:pt x="191269" y="69841"/>
                  <a:pt x="265837" y="97045"/>
                  <a:pt x="205347" y="76879"/>
                </a:cubicBezTo>
                <a:cubicBezTo>
                  <a:pt x="169353" y="40887"/>
                  <a:pt x="212099" y="78848"/>
                  <a:pt x="165241" y="52816"/>
                </a:cubicBezTo>
                <a:cubicBezTo>
                  <a:pt x="148387" y="43453"/>
                  <a:pt x="133157" y="31427"/>
                  <a:pt x="117115" y="20732"/>
                </a:cubicBezTo>
                <a:cubicBezTo>
                  <a:pt x="86017" y="0"/>
                  <a:pt x="83907" y="1642"/>
                  <a:pt x="117115" y="12711"/>
                </a:cubicBezTo>
                <a:cubicBezTo>
                  <a:pt x="125136" y="10037"/>
                  <a:pt x="132723" y="4690"/>
                  <a:pt x="141178" y="4690"/>
                </a:cubicBezTo>
                <a:cubicBezTo>
                  <a:pt x="161339" y="4690"/>
                  <a:pt x="173082" y="20642"/>
                  <a:pt x="189304" y="28753"/>
                </a:cubicBezTo>
                <a:cubicBezTo>
                  <a:pt x="196867" y="32534"/>
                  <a:pt x="205347" y="34100"/>
                  <a:pt x="213368" y="36774"/>
                </a:cubicBezTo>
                <a:cubicBezTo>
                  <a:pt x="218715" y="44795"/>
                  <a:pt x="225099" y="52215"/>
                  <a:pt x="229410" y="60837"/>
                </a:cubicBezTo>
                <a:cubicBezTo>
                  <a:pt x="239097" y="80212"/>
                  <a:pt x="234317" y="93639"/>
                  <a:pt x="253473" y="108964"/>
                </a:cubicBezTo>
                <a:cubicBezTo>
                  <a:pt x="260075" y="114246"/>
                  <a:pt x="269974" y="113204"/>
                  <a:pt x="277536" y="116985"/>
                </a:cubicBezTo>
                <a:cubicBezTo>
                  <a:pt x="332928" y="144681"/>
                  <a:pt x="266909" y="124355"/>
                  <a:pt x="333683" y="141048"/>
                </a:cubicBezTo>
                <a:cubicBezTo>
                  <a:pt x="402653" y="187026"/>
                  <a:pt x="315387" y="131900"/>
                  <a:pt x="381810" y="165111"/>
                </a:cubicBezTo>
                <a:cubicBezTo>
                  <a:pt x="390432" y="169422"/>
                  <a:pt x="397064" y="177238"/>
                  <a:pt x="405873" y="181153"/>
                </a:cubicBezTo>
                <a:cubicBezTo>
                  <a:pt x="421325" y="188021"/>
                  <a:pt x="437957" y="191848"/>
                  <a:pt x="453999" y="197195"/>
                </a:cubicBezTo>
                <a:cubicBezTo>
                  <a:pt x="462020" y="199869"/>
                  <a:pt x="471027" y="200526"/>
                  <a:pt x="478062" y="205216"/>
                </a:cubicBezTo>
                <a:cubicBezTo>
                  <a:pt x="509160" y="225948"/>
                  <a:pt x="492980" y="218210"/>
                  <a:pt x="526189" y="229279"/>
                </a:cubicBezTo>
                <a:cubicBezTo>
                  <a:pt x="531536" y="234627"/>
                  <a:pt x="536326" y="240598"/>
                  <a:pt x="542231" y="245322"/>
                </a:cubicBezTo>
                <a:cubicBezTo>
                  <a:pt x="549759" y="251344"/>
                  <a:pt x="559946" y="254109"/>
                  <a:pt x="566294" y="261364"/>
                </a:cubicBezTo>
                <a:cubicBezTo>
                  <a:pt x="578990" y="275874"/>
                  <a:pt x="580087" y="303393"/>
                  <a:pt x="598378" y="309490"/>
                </a:cubicBezTo>
                <a:cubicBezTo>
                  <a:pt x="614420" y="314837"/>
                  <a:pt x="631052" y="318664"/>
                  <a:pt x="646504" y="325532"/>
                </a:cubicBezTo>
                <a:cubicBezTo>
                  <a:pt x="739798" y="366996"/>
                  <a:pt x="606875" y="320343"/>
                  <a:pt x="694631" y="349595"/>
                </a:cubicBezTo>
                <a:cubicBezTo>
                  <a:pt x="699978" y="357616"/>
                  <a:pt x="703857" y="366841"/>
                  <a:pt x="710673" y="373658"/>
                </a:cubicBezTo>
                <a:cubicBezTo>
                  <a:pt x="764548" y="427534"/>
                  <a:pt x="706533" y="319322"/>
                  <a:pt x="790883" y="445848"/>
                </a:cubicBezTo>
                <a:cubicBezTo>
                  <a:pt x="796230" y="453869"/>
                  <a:pt x="800903" y="462383"/>
                  <a:pt x="806925" y="469911"/>
                </a:cubicBezTo>
                <a:cubicBezTo>
                  <a:pt x="811649" y="475816"/>
                  <a:pt x="818046" y="480211"/>
                  <a:pt x="822968" y="485953"/>
                </a:cubicBezTo>
                <a:cubicBezTo>
                  <a:pt x="834110" y="498951"/>
                  <a:pt x="844780" y="512362"/>
                  <a:pt x="855052" y="526058"/>
                </a:cubicBezTo>
                <a:cubicBezTo>
                  <a:pt x="860836" y="533770"/>
                  <a:pt x="863688" y="543950"/>
                  <a:pt x="871094" y="550122"/>
                </a:cubicBezTo>
                <a:cubicBezTo>
                  <a:pt x="880280" y="557777"/>
                  <a:pt x="1091942" y="259876"/>
                  <a:pt x="1101672" y="266826"/>
                </a:cubicBezTo>
                <a:cubicBezTo>
                  <a:pt x="1154245" y="304378"/>
                  <a:pt x="899686" y="581042"/>
                  <a:pt x="951304" y="598248"/>
                </a:cubicBezTo>
                <a:cubicBezTo>
                  <a:pt x="956652" y="603595"/>
                  <a:pt x="1455227" y="46911"/>
                  <a:pt x="1461712" y="50802"/>
                </a:cubicBezTo>
                <a:cubicBezTo>
                  <a:pt x="1468962" y="55152"/>
                  <a:pt x="983848" y="618530"/>
                  <a:pt x="991410" y="622311"/>
                </a:cubicBezTo>
                <a:cubicBezTo>
                  <a:pt x="1000032" y="626622"/>
                  <a:pt x="1007452" y="633006"/>
                  <a:pt x="1015473" y="638353"/>
                </a:cubicBezTo>
                <a:cubicBezTo>
                  <a:pt x="1020820" y="646374"/>
                  <a:pt x="1024698" y="655599"/>
                  <a:pt x="1031515" y="662416"/>
                </a:cubicBezTo>
                <a:cubicBezTo>
                  <a:pt x="1047064" y="677965"/>
                  <a:pt x="1060070" y="679955"/>
                  <a:pt x="1079641" y="686479"/>
                </a:cubicBezTo>
                <a:cubicBezTo>
                  <a:pt x="1088112" y="711894"/>
                  <a:pt x="1085934" y="712394"/>
                  <a:pt x="1103704" y="734606"/>
                </a:cubicBezTo>
                <a:cubicBezTo>
                  <a:pt x="1108428" y="740511"/>
                  <a:pt x="1115023" y="744743"/>
                  <a:pt x="1119747" y="750648"/>
                </a:cubicBezTo>
                <a:cubicBezTo>
                  <a:pt x="1150305" y="788845"/>
                  <a:pt x="1118599" y="763251"/>
                  <a:pt x="1159852" y="790753"/>
                </a:cubicBezTo>
                <a:cubicBezTo>
                  <a:pt x="1170547" y="806795"/>
                  <a:pt x="1178303" y="825246"/>
                  <a:pt x="1191936" y="838879"/>
                </a:cubicBezTo>
                <a:cubicBezTo>
                  <a:pt x="1214054" y="860998"/>
                  <a:pt x="1217152" y="860950"/>
                  <a:pt x="1232041" y="887006"/>
                </a:cubicBezTo>
                <a:cubicBezTo>
                  <a:pt x="1237973" y="897388"/>
                  <a:pt x="1243642" y="907988"/>
                  <a:pt x="1248083" y="919090"/>
                </a:cubicBezTo>
                <a:cubicBezTo>
                  <a:pt x="1254363" y="934790"/>
                  <a:pt x="1254745" y="953147"/>
                  <a:pt x="1264125" y="967216"/>
                </a:cubicBezTo>
                <a:lnTo>
                  <a:pt x="1280168" y="991279"/>
                </a:lnTo>
                <a:cubicBezTo>
                  <a:pt x="1292126" y="1027155"/>
                  <a:pt x="1289398" y="1042886"/>
                  <a:pt x="1320273" y="1063469"/>
                </a:cubicBezTo>
                <a:cubicBezTo>
                  <a:pt x="1327308" y="1068159"/>
                  <a:pt x="1525699" y="624192"/>
                  <a:pt x="1533720" y="626866"/>
                </a:cubicBezTo>
                <a:cubicBezTo>
                  <a:pt x="1536394" y="637561"/>
                  <a:pt x="1347003" y="1093937"/>
                  <a:pt x="1352357" y="1103574"/>
                </a:cubicBezTo>
                <a:cubicBezTo>
                  <a:pt x="1360671" y="1118539"/>
                  <a:pt x="1373300" y="1130681"/>
                  <a:pt x="1384441" y="1143679"/>
                </a:cubicBezTo>
                <a:cubicBezTo>
                  <a:pt x="1395634" y="1156738"/>
                  <a:pt x="1409061" y="1168021"/>
                  <a:pt x="1424547" y="1175764"/>
                </a:cubicBezTo>
                <a:cubicBezTo>
                  <a:pt x="1432109" y="1179545"/>
                  <a:pt x="1440589" y="1181111"/>
                  <a:pt x="1448610" y="1183785"/>
                </a:cubicBezTo>
                <a:cubicBezTo>
                  <a:pt x="1463721" y="1198896"/>
                  <a:pt x="1479781" y="1211810"/>
                  <a:pt x="1488715" y="1231911"/>
                </a:cubicBezTo>
                <a:cubicBezTo>
                  <a:pt x="1495583" y="1247363"/>
                  <a:pt x="1504757" y="1280037"/>
                  <a:pt x="1504757" y="1280037"/>
                </a:cubicBezTo>
                <a:cubicBezTo>
                  <a:pt x="1521711" y="1585206"/>
                  <a:pt x="1503643" y="1307887"/>
                  <a:pt x="1520799" y="1496606"/>
                </a:cubicBezTo>
                <a:cubicBezTo>
                  <a:pt x="1523955" y="1531323"/>
                  <a:pt x="1524496" y="1566288"/>
                  <a:pt x="1528820" y="1600879"/>
                </a:cubicBezTo>
                <a:cubicBezTo>
                  <a:pt x="1529869" y="1609269"/>
                  <a:pt x="1797877" y="1216006"/>
                  <a:pt x="1800200" y="1224136"/>
                </a:cubicBezTo>
                <a:cubicBezTo>
                  <a:pt x="1803228" y="1234736"/>
                  <a:pt x="1539932" y="1647167"/>
                  <a:pt x="1544862" y="1657027"/>
                </a:cubicBezTo>
                <a:cubicBezTo>
                  <a:pt x="1553485" y="1674272"/>
                  <a:pt x="1576947" y="1705153"/>
                  <a:pt x="1576947" y="1705153"/>
                </a:cubicBezTo>
                <a:cubicBezTo>
                  <a:pt x="1601480" y="1778753"/>
                  <a:pt x="1560471" y="1664179"/>
                  <a:pt x="1609031" y="1761301"/>
                </a:cubicBezTo>
                <a:cubicBezTo>
                  <a:pt x="1613961" y="1771161"/>
                  <a:pt x="1612122" y="1783525"/>
                  <a:pt x="1617052" y="1793385"/>
                </a:cubicBezTo>
                <a:cubicBezTo>
                  <a:pt x="1625674" y="1810630"/>
                  <a:pt x="1643039" y="1823220"/>
                  <a:pt x="1649136" y="1841511"/>
                </a:cubicBezTo>
                <a:lnTo>
                  <a:pt x="1665178" y="1889637"/>
                </a:lnTo>
                <a:cubicBezTo>
                  <a:pt x="1667852" y="1897658"/>
                  <a:pt x="1671148" y="1905498"/>
                  <a:pt x="1673199" y="1913701"/>
                </a:cubicBezTo>
                <a:cubicBezTo>
                  <a:pt x="1674519" y="1918980"/>
                  <a:pt x="1684446" y="1962177"/>
                  <a:pt x="1689241" y="1969848"/>
                </a:cubicBezTo>
                <a:cubicBezTo>
                  <a:pt x="1698314" y="1984366"/>
                  <a:pt x="1710630" y="1996585"/>
                  <a:pt x="1721325" y="2009953"/>
                </a:cubicBezTo>
                <a:cubicBezTo>
                  <a:pt x="1723999" y="2025995"/>
                  <a:pt x="1725819" y="2042203"/>
                  <a:pt x="1729347" y="2058079"/>
                </a:cubicBezTo>
                <a:cubicBezTo>
                  <a:pt x="1731181" y="2066333"/>
                  <a:pt x="1736824" y="2073705"/>
                  <a:pt x="1737368" y="2082143"/>
                </a:cubicBezTo>
                <a:cubicBezTo>
                  <a:pt x="1742191" y="2156898"/>
                  <a:pt x="1741346" y="2231930"/>
                  <a:pt x="1745389" y="2306732"/>
                </a:cubicBezTo>
                <a:cubicBezTo>
                  <a:pt x="1747641" y="2348399"/>
                  <a:pt x="1752758" y="2379997"/>
                  <a:pt x="1761431" y="2419027"/>
                </a:cubicBezTo>
                <a:cubicBezTo>
                  <a:pt x="1763822" y="2429788"/>
                  <a:pt x="1766778" y="2440416"/>
                  <a:pt x="1769452" y="2451111"/>
                </a:cubicBezTo>
                <a:cubicBezTo>
                  <a:pt x="1772126" y="2485869"/>
                  <a:pt x="1775591" y="2520575"/>
                  <a:pt x="1777473" y="2555385"/>
                </a:cubicBezTo>
                <a:cubicBezTo>
                  <a:pt x="1780939" y="2619515"/>
                  <a:pt x="1778652" y="2684031"/>
                  <a:pt x="1785494" y="2747890"/>
                </a:cubicBezTo>
                <a:cubicBezTo>
                  <a:pt x="1786768" y="2759779"/>
                  <a:pt x="1796826" y="2768984"/>
                  <a:pt x="1801536" y="2779974"/>
                </a:cubicBezTo>
                <a:cubicBezTo>
                  <a:pt x="1804867" y="2787745"/>
                  <a:pt x="1803578" y="2798058"/>
                  <a:pt x="1809557" y="2804037"/>
                </a:cubicBezTo>
                <a:cubicBezTo>
                  <a:pt x="1815536" y="2810016"/>
                  <a:pt x="1825599" y="2809384"/>
                  <a:pt x="1833620" y="2812058"/>
                </a:cubicBezTo>
                <a:cubicBezTo>
                  <a:pt x="1847228" y="2809790"/>
                  <a:pt x="1896737" y="2802854"/>
                  <a:pt x="1913831" y="2796016"/>
                </a:cubicBezTo>
                <a:cubicBezTo>
                  <a:pt x="1917342" y="2794612"/>
                  <a:pt x="1919178" y="2790669"/>
                  <a:pt x="1921852" y="2787995"/>
                </a:cubicBezTo>
              </a:path>
            </a:pathLst>
          </a:custGeom>
          <a:solidFill>
            <a:srgbClr val="0000FF"/>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b-NO"/>
          </a:p>
        </p:txBody>
      </p:sp>
      <p:cxnSp>
        <p:nvCxnSpPr>
          <p:cNvPr id="8" name="Straight Arrow Connector 7"/>
          <p:cNvCxnSpPr/>
          <p:nvPr/>
        </p:nvCxnSpPr>
        <p:spPr>
          <a:xfrm rot="5400000">
            <a:off x="2016919" y="4112419"/>
            <a:ext cx="2663825" cy="1587"/>
          </a:xfrm>
          <a:prstGeom prst="straightConnector1">
            <a:avLst/>
          </a:prstGeom>
          <a:ln w="1460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418306" y="4055269"/>
            <a:ext cx="2592388" cy="44450"/>
          </a:xfrm>
          <a:prstGeom prst="straightConnector1">
            <a:avLst/>
          </a:prstGeom>
          <a:ln w="146050">
            <a:tailEnd type="arrow"/>
          </a:ln>
        </p:spPr>
        <p:style>
          <a:lnRef idx="1">
            <a:schemeClr val="accent1"/>
          </a:lnRef>
          <a:fillRef idx="0">
            <a:schemeClr val="accent1"/>
          </a:fillRef>
          <a:effectRef idx="0">
            <a:schemeClr val="accent1"/>
          </a:effectRef>
          <a:fontRef idx="minor">
            <a:schemeClr val="tx1"/>
          </a:fontRef>
        </p:style>
      </p:cxnSp>
      <p:sp>
        <p:nvSpPr>
          <p:cNvPr id="70664" name="TextBox 9"/>
          <p:cNvSpPr txBox="1">
            <a:spLocks noChangeArrowheads="1"/>
          </p:cNvSpPr>
          <p:nvPr/>
        </p:nvSpPr>
        <p:spPr bwMode="auto">
          <a:xfrm>
            <a:off x="468313" y="2276475"/>
            <a:ext cx="1184275" cy="369888"/>
          </a:xfrm>
          <a:prstGeom prst="rect">
            <a:avLst/>
          </a:prstGeom>
          <a:noFill/>
          <a:ln w="9525">
            <a:noFill/>
            <a:miter lim="800000"/>
            <a:headEnd/>
            <a:tailEnd/>
          </a:ln>
        </p:spPr>
        <p:txBody>
          <a:bodyPr wrap="none">
            <a:spAutoFit/>
          </a:bodyPr>
          <a:lstStyle/>
          <a:p>
            <a:r>
              <a:rPr lang="nb-NO"/>
              <a:t>Upstream</a:t>
            </a:r>
          </a:p>
        </p:txBody>
      </p:sp>
      <p:sp>
        <p:nvSpPr>
          <p:cNvPr id="70665" name="TextBox 10"/>
          <p:cNvSpPr txBox="1">
            <a:spLocks noChangeArrowheads="1"/>
          </p:cNvSpPr>
          <p:nvPr/>
        </p:nvSpPr>
        <p:spPr bwMode="auto">
          <a:xfrm>
            <a:off x="2051050" y="5661025"/>
            <a:ext cx="1481138" cy="369888"/>
          </a:xfrm>
          <a:prstGeom prst="rect">
            <a:avLst/>
          </a:prstGeom>
          <a:noFill/>
          <a:ln w="9525">
            <a:noFill/>
            <a:miter lim="800000"/>
            <a:headEnd/>
            <a:tailEnd/>
          </a:ln>
        </p:spPr>
        <p:txBody>
          <a:bodyPr wrap="none">
            <a:spAutoFit/>
          </a:bodyPr>
          <a:lstStyle/>
          <a:p>
            <a:r>
              <a:rPr lang="nb-NO" dirty="0" err="1"/>
              <a:t>Downstream</a:t>
            </a:r>
            <a:endParaRPr lang="nb-NO" dirty="0"/>
          </a:p>
        </p:txBody>
      </p:sp>
      <p:sp>
        <p:nvSpPr>
          <p:cNvPr id="10" name="TextBox 10"/>
          <p:cNvSpPr txBox="1">
            <a:spLocks noChangeArrowheads="1"/>
          </p:cNvSpPr>
          <p:nvPr/>
        </p:nvSpPr>
        <p:spPr bwMode="auto">
          <a:xfrm>
            <a:off x="323528" y="5661248"/>
            <a:ext cx="1342291" cy="369332"/>
          </a:xfrm>
          <a:prstGeom prst="rect">
            <a:avLst/>
          </a:prstGeom>
          <a:noFill/>
          <a:ln w="9525">
            <a:noFill/>
            <a:miter lim="800000"/>
            <a:headEnd/>
            <a:tailEnd/>
          </a:ln>
        </p:spPr>
        <p:txBody>
          <a:bodyPr wrap="none">
            <a:spAutoFit/>
          </a:bodyPr>
          <a:lstStyle/>
          <a:p>
            <a:r>
              <a:rPr lang="nb-NO" dirty="0" smtClean="0"/>
              <a:t>Case </a:t>
            </a:r>
            <a:r>
              <a:rPr lang="nb-NO" dirty="0" err="1" smtClean="0"/>
              <a:t>control</a:t>
            </a:r>
            <a:endParaRPr lang="nb-NO" dirty="0"/>
          </a:p>
        </p:txBody>
      </p:sp>
      <p:sp>
        <p:nvSpPr>
          <p:cNvPr id="11" name="TextBox 10"/>
          <p:cNvSpPr txBox="1">
            <a:spLocks noChangeArrowheads="1"/>
          </p:cNvSpPr>
          <p:nvPr/>
        </p:nvSpPr>
        <p:spPr bwMode="auto">
          <a:xfrm>
            <a:off x="2195736" y="2276872"/>
            <a:ext cx="830677" cy="369332"/>
          </a:xfrm>
          <a:prstGeom prst="rect">
            <a:avLst/>
          </a:prstGeom>
          <a:noFill/>
          <a:ln w="9525">
            <a:noFill/>
            <a:miter lim="800000"/>
            <a:headEnd/>
            <a:tailEnd/>
          </a:ln>
        </p:spPr>
        <p:txBody>
          <a:bodyPr wrap="none">
            <a:spAutoFit/>
          </a:bodyPr>
          <a:lstStyle/>
          <a:p>
            <a:r>
              <a:rPr lang="nb-NO" dirty="0" err="1" smtClean="0"/>
              <a:t>Cohort</a:t>
            </a:r>
            <a:endParaRPr lang="nb-NO"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 </a:t>
            </a:r>
            <a:r>
              <a:rPr lang="nb-NO" dirty="0" err="1" smtClean="0"/>
              <a:t>breather</a:t>
            </a:r>
            <a:r>
              <a:rPr lang="nb-NO" dirty="0" smtClean="0"/>
              <a:t> slide</a:t>
            </a:r>
            <a:endParaRPr lang="nb-NO" dirty="0"/>
          </a:p>
        </p:txBody>
      </p:sp>
      <p:sp>
        <p:nvSpPr>
          <p:cNvPr id="3" name="Content Placeholder 2"/>
          <p:cNvSpPr>
            <a:spLocks noGrp="1"/>
          </p:cNvSpPr>
          <p:nvPr>
            <p:ph idx="1"/>
          </p:nvPr>
        </p:nvSpPr>
        <p:spPr/>
        <p:txBody>
          <a:bodyPr/>
          <a:lstStyle/>
          <a:p>
            <a:r>
              <a:rPr lang="nb-NO" dirty="0" err="1" smtClean="0"/>
              <a:t>What</a:t>
            </a:r>
            <a:r>
              <a:rPr lang="nb-NO" dirty="0" smtClean="0"/>
              <a:t> is </a:t>
            </a:r>
            <a:r>
              <a:rPr lang="nb-NO" dirty="0" err="1" smtClean="0"/>
              <a:t>endodontic</a:t>
            </a:r>
            <a:r>
              <a:rPr lang="nb-NO" dirty="0" smtClean="0"/>
              <a:t> </a:t>
            </a:r>
            <a:r>
              <a:rPr lang="nb-NO" dirty="0" err="1" smtClean="0"/>
              <a:t>success</a:t>
            </a:r>
            <a:r>
              <a:rPr lang="nb-NO" dirty="0" smtClean="0"/>
              <a:t>?</a:t>
            </a:r>
          </a:p>
          <a:p>
            <a:pPr lvl="1"/>
            <a:r>
              <a:rPr lang="nb-NO" dirty="0" err="1" smtClean="0"/>
              <a:t>Absence</a:t>
            </a:r>
            <a:r>
              <a:rPr lang="nb-NO" dirty="0" smtClean="0"/>
              <a:t> </a:t>
            </a:r>
            <a:r>
              <a:rPr lang="nb-NO" dirty="0" err="1" smtClean="0"/>
              <a:t>of</a:t>
            </a:r>
            <a:r>
              <a:rPr lang="nb-NO" dirty="0" smtClean="0"/>
              <a:t> </a:t>
            </a:r>
            <a:r>
              <a:rPr lang="nb-NO" dirty="0" err="1" smtClean="0"/>
              <a:t>signs</a:t>
            </a:r>
            <a:r>
              <a:rPr lang="nb-NO" dirty="0" smtClean="0"/>
              <a:t> or symptoms </a:t>
            </a:r>
            <a:r>
              <a:rPr lang="nb-NO" dirty="0" err="1" smtClean="0"/>
              <a:t>of</a:t>
            </a:r>
            <a:r>
              <a:rPr lang="nb-NO" dirty="0" smtClean="0"/>
              <a:t> </a:t>
            </a:r>
            <a:r>
              <a:rPr lang="nb-NO" dirty="0" err="1" smtClean="0"/>
              <a:t>apical</a:t>
            </a:r>
            <a:r>
              <a:rPr lang="nb-NO" dirty="0" smtClean="0"/>
              <a:t> </a:t>
            </a:r>
            <a:r>
              <a:rPr lang="nb-NO" dirty="0" err="1" smtClean="0"/>
              <a:t>periodontitis</a:t>
            </a:r>
            <a:r>
              <a:rPr lang="nb-NO" dirty="0" smtClean="0"/>
              <a:t>?</a:t>
            </a:r>
          </a:p>
          <a:p>
            <a:pPr lvl="1"/>
            <a:r>
              <a:rPr lang="nb-NO" dirty="0" smtClean="0"/>
              <a:t>A </a:t>
            </a:r>
            <a:r>
              <a:rPr lang="nb-NO" dirty="0" err="1" smtClean="0"/>
              <a:t>little</a:t>
            </a:r>
            <a:r>
              <a:rPr lang="nb-NO" dirty="0" smtClean="0"/>
              <a:t> bit </a:t>
            </a:r>
            <a:r>
              <a:rPr lang="nb-NO" dirty="0" err="1" smtClean="0"/>
              <a:t>of</a:t>
            </a:r>
            <a:r>
              <a:rPr lang="nb-NO" dirty="0" smtClean="0"/>
              <a:t> </a:t>
            </a:r>
            <a:r>
              <a:rPr lang="nb-NO" dirty="0" err="1" smtClean="0"/>
              <a:t>apical</a:t>
            </a:r>
            <a:r>
              <a:rPr lang="nb-NO" dirty="0" smtClean="0"/>
              <a:t> </a:t>
            </a:r>
            <a:r>
              <a:rPr lang="nb-NO" dirty="0" err="1" smtClean="0"/>
              <a:t>periodontitis</a:t>
            </a:r>
            <a:r>
              <a:rPr lang="nb-NO" dirty="0" smtClean="0"/>
              <a:t>? </a:t>
            </a:r>
            <a:r>
              <a:rPr lang="nb-NO" dirty="0" err="1" smtClean="0"/>
              <a:t>Cf</a:t>
            </a:r>
            <a:r>
              <a:rPr lang="nb-NO" dirty="0" smtClean="0"/>
              <a:t> </a:t>
            </a:r>
            <a:r>
              <a:rPr lang="nb-NO" dirty="0" err="1" smtClean="0"/>
              <a:t>histology</a:t>
            </a:r>
            <a:r>
              <a:rPr lang="nb-NO" dirty="0" smtClean="0"/>
              <a:t>, CBCT</a:t>
            </a:r>
          </a:p>
          <a:p>
            <a:pPr lvl="1"/>
            <a:r>
              <a:rPr lang="nb-NO" dirty="0" err="1" smtClean="0"/>
              <a:t>Minor</a:t>
            </a:r>
            <a:r>
              <a:rPr lang="nb-NO" dirty="0" smtClean="0"/>
              <a:t> symptoms, </a:t>
            </a:r>
            <a:r>
              <a:rPr lang="nb-NO" dirty="0" err="1" smtClean="0"/>
              <a:t>no</a:t>
            </a:r>
            <a:r>
              <a:rPr lang="nb-NO" dirty="0" smtClean="0"/>
              <a:t> </a:t>
            </a:r>
            <a:r>
              <a:rPr lang="nb-NO" dirty="0" err="1" smtClean="0"/>
              <a:t>signs</a:t>
            </a:r>
            <a:r>
              <a:rPr lang="nb-NO" dirty="0" smtClean="0"/>
              <a:t> </a:t>
            </a:r>
            <a:r>
              <a:rPr lang="nb-NO" dirty="0" err="1" smtClean="0"/>
              <a:t>of</a:t>
            </a:r>
            <a:r>
              <a:rPr lang="nb-NO" dirty="0" smtClean="0"/>
              <a:t> </a:t>
            </a:r>
            <a:r>
              <a:rPr lang="nb-NO" dirty="0" err="1" smtClean="0"/>
              <a:t>apical</a:t>
            </a:r>
            <a:r>
              <a:rPr lang="nb-NO" dirty="0" smtClean="0"/>
              <a:t> </a:t>
            </a:r>
            <a:r>
              <a:rPr lang="nb-NO" dirty="0" err="1" smtClean="0"/>
              <a:t>periodontitis</a:t>
            </a:r>
            <a:r>
              <a:rPr lang="nb-NO" dirty="0" smtClean="0"/>
              <a:t>?</a:t>
            </a:r>
          </a:p>
          <a:p>
            <a:pPr lvl="1"/>
            <a:r>
              <a:rPr lang="nb-NO" dirty="0" err="1" smtClean="0"/>
              <a:t>Retained</a:t>
            </a:r>
            <a:r>
              <a:rPr lang="nb-NO" dirty="0" smtClean="0"/>
              <a:t> </a:t>
            </a:r>
            <a:r>
              <a:rPr lang="nb-NO" dirty="0" err="1" smtClean="0"/>
              <a:t>tooth</a:t>
            </a:r>
            <a:r>
              <a:rPr lang="nb-NO" dirty="0" smtClean="0"/>
              <a:t>?</a:t>
            </a:r>
          </a:p>
          <a:p>
            <a:r>
              <a:rPr lang="nb-NO" dirty="0" smtClean="0"/>
              <a:t>Real or </a:t>
            </a:r>
            <a:r>
              <a:rPr lang="nb-NO" dirty="0" err="1" smtClean="0"/>
              <a:t>surrogate</a:t>
            </a:r>
            <a:r>
              <a:rPr lang="nb-NO" dirty="0" smtClean="0"/>
              <a:t> </a:t>
            </a:r>
            <a:r>
              <a:rPr lang="nb-NO" dirty="0" err="1" smtClean="0"/>
              <a:t>endpoints</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Dag\Dags bilder\Pictures from Dec 2003\2004-05-26\100_0525.JPG"/>
          <p:cNvPicPr>
            <a:picLocks noChangeAspect="1" noChangeArrowheads="1"/>
          </p:cNvPicPr>
          <p:nvPr/>
        </p:nvPicPr>
        <p:blipFill>
          <a:blip r:embed="rId2" cstate="print"/>
          <a:srcRect/>
          <a:stretch>
            <a:fillRect/>
          </a:stretch>
        </p:blipFill>
        <p:spPr bwMode="auto">
          <a:xfrm>
            <a:off x="432048" y="559028"/>
            <a:ext cx="8316416" cy="554384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p:cNvSpPr>
            <a:spLocks noGrp="1"/>
          </p:cNvSpPr>
          <p:nvPr>
            <p:ph type="title"/>
          </p:nvPr>
        </p:nvSpPr>
        <p:spPr/>
        <p:txBody>
          <a:bodyPr/>
          <a:lstStyle/>
          <a:p>
            <a:pPr eaLnBrk="1" hangingPunct="1"/>
            <a:r>
              <a:rPr lang="nb-NO" dirty="0" err="1" smtClean="0"/>
              <a:t>Randomization</a:t>
            </a:r>
            <a:endParaRPr lang="nb-NO" dirty="0" smtClean="0"/>
          </a:p>
        </p:txBody>
      </p:sp>
      <p:sp>
        <p:nvSpPr>
          <p:cNvPr id="76803" name="Content Placeholder 3"/>
          <p:cNvSpPr>
            <a:spLocks noGrp="1"/>
          </p:cNvSpPr>
          <p:nvPr>
            <p:ph idx="1"/>
          </p:nvPr>
        </p:nvSpPr>
        <p:spPr>
          <a:xfrm>
            <a:off x="395288" y="1999382"/>
            <a:ext cx="8229600" cy="4525962"/>
          </a:xfrm>
        </p:spPr>
        <p:txBody>
          <a:bodyPr>
            <a:normAutofit/>
          </a:bodyPr>
          <a:lstStyle/>
          <a:p>
            <a:pPr eaLnBrk="1" hangingPunct="1"/>
            <a:r>
              <a:rPr lang="nb-NO" dirty="0" smtClean="0"/>
              <a:t>The </a:t>
            </a:r>
            <a:r>
              <a:rPr lang="nb-NO" dirty="0" err="1" smtClean="0"/>
              <a:t>randomization</a:t>
            </a:r>
            <a:r>
              <a:rPr lang="nb-NO" dirty="0" smtClean="0"/>
              <a:t> is </a:t>
            </a:r>
            <a:r>
              <a:rPr lang="nb-NO" dirty="0" err="1" smtClean="0"/>
              <a:t>done</a:t>
            </a:r>
            <a:r>
              <a:rPr lang="nb-NO" dirty="0" smtClean="0"/>
              <a:t> as late as </a:t>
            </a:r>
            <a:r>
              <a:rPr lang="nb-NO" dirty="0" err="1" smtClean="0"/>
              <a:t>possible</a:t>
            </a:r>
            <a:r>
              <a:rPr lang="nb-NO" dirty="0" smtClean="0"/>
              <a:t> in </a:t>
            </a:r>
            <a:r>
              <a:rPr lang="nb-NO" dirty="0" err="1" smtClean="0"/>
              <a:t>the</a:t>
            </a:r>
            <a:r>
              <a:rPr lang="nb-NO" dirty="0" smtClean="0"/>
              <a:t> </a:t>
            </a:r>
            <a:r>
              <a:rPr lang="nb-NO" dirty="0" err="1" smtClean="0"/>
              <a:t>treatment</a:t>
            </a:r>
            <a:r>
              <a:rPr lang="nb-NO" dirty="0" smtClean="0"/>
              <a:t> </a:t>
            </a:r>
            <a:r>
              <a:rPr lang="nb-NO" dirty="0" err="1" smtClean="0"/>
              <a:t>process</a:t>
            </a:r>
            <a:endParaRPr lang="nb-NO" dirty="0" smtClean="0"/>
          </a:p>
          <a:p>
            <a:pPr lvl="1" eaLnBrk="1" hangingPunct="1"/>
            <a:r>
              <a:rPr lang="nb-NO" dirty="0" err="1" smtClean="0"/>
              <a:t>Example</a:t>
            </a:r>
            <a:r>
              <a:rPr lang="nb-NO" dirty="0" smtClean="0"/>
              <a:t> </a:t>
            </a:r>
            <a:r>
              <a:rPr lang="nb-NO" dirty="0" err="1" smtClean="0"/>
              <a:t>perio</a:t>
            </a:r>
            <a:r>
              <a:rPr lang="nb-NO" dirty="0" smtClean="0"/>
              <a:t>: </a:t>
            </a:r>
            <a:r>
              <a:rPr lang="nb-NO" dirty="0" err="1" smtClean="0"/>
              <a:t>allocation</a:t>
            </a:r>
            <a:r>
              <a:rPr lang="nb-NO" dirty="0" smtClean="0"/>
              <a:t> to </a:t>
            </a:r>
            <a:r>
              <a:rPr lang="nb-NO" dirty="0" err="1" smtClean="0"/>
              <a:t>surgical</a:t>
            </a:r>
            <a:r>
              <a:rPr lang="nb-NO" dirty="0" smtClean="0"/>
              <a:t> </a:t>
            </a:r>
            <a:r>
              <a:rPr lang="nb-NO" dirty="0" err="1" smtClean="0"/>
              <a:t>vs</a:t>
            </a:r>
            <a:r>
              <a:rPr lang="nb-NO" dirty="0" smtClean="0"/>
              <a:t> </a:t>
            </a:r>
            <a:r>
              <a:rPr lang="nb-NO" dirty="0" err="1" smtClean="0"/>
              <a:t>conservative</a:t>
            </a:r>
            <a:r>
              <a:rPr lang="nb-NO" dirty="0" smtClean="0"/>
              <a:t> </a:t>
            </a:r>
            <a:r>
              <a:rPr lang="nb-NO" dirty="0" err="1" smtClean="0"/>
              <a:t>treatment</a:t>
            </a:r>
            <a:r>
              <a:rPr lang="nb-NO" dirty="0" smtClean="0"/>
              <a:t> </a:t>
            </a:r>
            <a:r>
              <a:rPr lang="nb-NO" dirty="0" err="1" smtClean="0"/>
              <a:t>only</a:t>
            </a:r>
            <a:r>
              <a:rPr lang="nb-NO" dirty="0" smtClean="0"/>
              <a:t> </a:t>
            </a:r>
            <a:r>
              <a:rPr lang="nb-NO" dirty="0" err="1" smtClean="0"/>
              <a:t>after</a:t>
            </a:r>
            <a:r>
              <a:rPr lang="nb-NO" dirty="0" smtClean="0"/>
              <a:t> initial </a:t>
            </a:r>
            <a:r>
              <a:rPr lang="nb-NO" dirty="0" err="1" smtClean="0"/>
              <a:t>prophylactic</a:t>
            </a:r>
            <a:r>
              <a:rPr lang="nb-NO" dirty="0" smtClean="0"/>
              <a:t> </a:t>
            </a:r>
            <a:r>
              <a:rPr lang="nb-NO" dirty="0" err="1" smtClean="0"/>
              <a:t>measures</a:t>
            </a:r>
            <a:r>
              <a:rPr lang="nb-NO" dirty="0" smtClean="0"/>
              <a:t> have </a:t>
            </a:r>
            <a:r>
              <a:rPr lang="nb-NO" dirty="0" err="1" smtClean="0"/>
              <a:t>been</a:t>
            </a:r>
            <a:r>
              <a:rPr lang="nb-NO" dirty="0" smtClean="0"/>
              <a:t> </a:t>
            </a:r>
            <a:r>
              <a:rPr lang="nb-NO" dirty="0" err="1" smtClean="0"/>
              <a:t>performed</a:t>
            </a:r>
            <a:endParaRPr lang="nb-NO" dirty="0" smtClean="0"/>
          </a:p>
          <a:p>
            <a:pPr lvl="1" eaLnBrk="1" hangingPunct="1"/>
            <a:r>
              <a:rPr lang="nb-NO" dirty="0" err="1" smtClean="0"/>
              <a:t>Example</a:t>
            </a:r>
            <a:r>
              <a:rPr lang="nb-NO" dirty="0" smtClean="0"/>
              <a:t> </a:t>
            </a:r>
            <a:r>
              <a:rPr lang="nb-NO" dirty="0" err="1" smtClean="0"/>
              <a:t>endo</a:t>
            </a:r>
            <a:r>
              <a:rPr lang="nb-NO" dirty="0" smtClean="0"/>
              <a:t>: Two </a:t>
            </a:r>
            <a:r>
              <a:rPr lang="nb-NO" dirty="0" err="1" smtClean="0"/>
              <a:t>root</a:t>
            </a:r>
            <a:r>
              <a:rPr lang="nb-NO" dirty="0" smtClean="0"/>
              <a:t> </a:t>
            </a:r>
            <a:r>
              <a:rPr lang="nb-NO" dirty="0" err="1" smtClean="0"/>
              <a:t>filling</a:t>
            </a:r>
            <a:r>
              <a:rPr lang="nb-NO" dirty="0" smtClean="0"/>
              <a:t> materials: All </a:t>
            </a:r>
            <a:r>
              <a:rPr lang="nb-NO" dirty="0" err="1" smtClean="0"/>
              <a:t>treatment</a:t>
            </a:r>
            <a:r>
              <a:rPr lang="nb-NO" dirty="0" smtClean="0"/>
              <a:t> </a:t>
            </a:r>
            <a:r>
              <a:rPr lang="nb-NO" dirty="0" err="1" smtClean="0"/>
              <a:t>until</a:t>
            </a:r>
            <a:r>
              <a:rPr lang="nb-NO" dirty="0" smtClean="0"/>
              <a:t> </a:t>
            </a:r>
            <a:r>
              <a:rPr lang="nb-NO" dirty="0" err="1" smtClean="0"/>
              <a:t>actual</a:t>
            </a:r>
            <a:r>
              <a:rPr lang="nb-NO" dirty="0" smtClean="0"/>
              <a:t> </a:t>
            </a:r>
            <a:r>
              <a:rPr lang="nb-NO" dirty="0" err="1" smtClean="0"/>
              <a:t>filling</a:t>
            </a:r>
            <a:r>
              <a:rPr lang="nb-NO" dirty="0" smtClean="0"/>
              <a:t> is </a:t>
            </a:r>
            <a:r>
              <a:rPr lang="nb-NO" dirty="0" err="1" smtClean="0"/>
              <a:t>performed</a:t>
            </a:r>
            <a:r>
              <a:rPr lang="nb-NO" dirty="0" smtClean="0"/>
              <a:t> </a:t>
            </a:r>
            <a:r>
              <a:rPr lang="nb-NO" dirty="0" err="1" smtClean="0"/>
              <a:t>before</a:t>
            </a:r>
            <a:r>
              <a:rPr lang="nb-NO" dirty="0" smtClean="0"/>
              <a:t> </a:t>
            </a:r>
            <a:r>
              <a:rPr lang="nb-NO" dirty="0" err="1" smtClean="0"/>
              <a:t>allocation</a:t>
            </a:r>
            <a:r>
              <a:rPr lang="nb-NO" dirty="0" smtClean="0"/>
              <a:t> to </a:t>
            </a:r>
            <a:r>
              <a:rPr lang="nb-NO" dirty="0" err="1" smtClean="0"/>
              <a:t>filling</a:t>
            </a:r>
            <a:r>
              <a:rPr lang="nb-NO" dirty="0" smtClean="0"/>
              <a:t> material is </a:t>
            </a:r>
            <a:r>
              <a:rPr lang="nb-NO" dirty="0" err="1" smtClean="0"/>
              <a:t>performed</a:t>
            </a:r>
            <a:endParaRPr lang="nb-NO" dirty="0" smtClean="0"/>
          </a:p>
          <a:p>
            <a:pPr eaLnBrk="1" hangingPunct="1"/>
            <a:endParaRPr lang="nb-NO" dirty="0" smtClean="0"/>
          </a:p>
        </p:txBody>
      </p:sp>
      <p:sp>
        <p:nvSpPr>
          <p:cNvPr id="2" name="Slide Number Placeholder 1"/>
          <p:cNvSpPr>
            <a:spLocks noGrp="1"/>
          </p:cNvSpPr>
          <p:nvPr>
            <p:ph type="sldNum" sz="quarter" idx="12"/>
          </p:nvPr>
        </p:nvSpPr>
        <p:spPr/>
        <p:txBody>
          <a:bodyPr/>
          <a:lstStyle/>
          <a:p>
            <a:pPr>
              <a:defRPr/>
            </a:pPr>
            <a:fld id="{8871EBF7-04A5-475B-B13B-D993D107E7BE}" type="slidenum">
              <a:rPr lang="nb-NO" smtClean="0"/>
              <a:pPr>
                <a:defRPr/>
              </a:pPr>
              <a:t>30</a:t>
            </a:fld>
            <a:endParaRPr lang="nb-NO"/>
          </a:p>
        </p:txBody>
      </p:sp>
      <p:sp>
        <p:nvSpPr>
          <p:cNvPr id="76805"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nb-NO"/>
          </a:p>
        </p:txBody>
      </p:sp>
      <p:sp>
        <p:nvSpPr>
          <p:cNvPr id="76806" name="Rectangle 2"/>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nb-NO"/>
          </a:p>
        </p:txBody>
      </p:sp>
      <p:pic>
        <p:nvPicPr>
          <p:cNvPr id="76807" name="Picture 4" descr="http://www.aktivfotball.com/ute08/bilder/terning4.jpg"/>
          <p:cNvPicPr>
            <a:picLocks noChangeAspect="1" noChangeArrowheads="1"/>
          </p:cNvPicPr>
          <p:nvPr/>
        </p:nvPicPr>
        <p:blipFill>
          <a:blip r:embed="rId2" cstate="print"/>
          <a:srcRect/>
          <a:stretch>
            <a:fillRect/>
          </a:stretch>
        </p:blipFill>
        <p:spPr bwMode="auto">
          <a:xfrm>
            <a:off x="6875463" y="260350"/>
            <a:ext cx="1470025" cy="1439863"/>
          </a:xfrm>
          <a:prstGeom prst="rect">
            <a:avLst/>
          </a:prstGeom>
          <a:noFill/>
          <a:ln w="9525">
            <a:noFill/>
            <a:miter lim="800000"/>
            <a:headEnd/>
            <a:tailEnd/>
          </a:ln>
        </p:spPr>
      </p:pic>
      <p:pic>
        <p:nvPicPr>
          <p:cNvPr id="14338" name="Picture 2" descr="http://t3.gstatic.com/images?q=tbn:ANd9GcTUi1Z4NxWMgjm9EisAijIPBv9wu8xEiggxya8sYB-Cj_j3Iv0&amp;t=1&amp;usg=__pcbMef1ZznzuXuUO_EiX38TiuK4="/>
          <p:cNvPicPr>
            <a:picLocks noChangeAspect="1" noChangeArrowheads="1"/>
          </p:cNvPicPr>
          <p:nvPr/>
        </p:nvPicPr>
        <p:blipFill>
          <a:blip r:embed="rId3" cstate="print"/>
          <a:srcRect/>
          <a:stretch>
            <a:fillRect/>
          </a:stretch>
        </p:blipFill>
        <p:spPr bwMode="auto">
          <a:xfrm>
            <a:off x="467544" y="260648"/>
            <a:ext cx="1440159" cy="144015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p:txBody>
          <a:bodyPr/>
          <a:lstStyle/>
          <a:p>
            <a:pPr eaLnBrk="1" hangingPunct="1"/>
            <a:r>
              <a:rPr lang="nb-NO" dirty="0" smtClean="0"/>
              <a:t>”Blind” and ”</a:t>
            </a:r>
            <a:r>
              <a:rPr lang="nb-NO" dirty="0" err="1" smtClean="0"/>
              <a:t>double-blind</a:t>
            </a:r>
            <a:r>
              <a:rPr lang="nb-NO" dirty="0" smtClean="0"/>
              <a:t>”</a:t>
            </a:r>
          </a:p>
        </p:txBody>
      </p:sp>
      <p:sp>
        <p:nvSpPr>
          <p:cNvPr id="77827" name="Content Placeholder 3"/>
          <p:cNvSpPr>
            <a:spLocks noGrp="1"/>
          </p:cNvSpPr>
          <p:nvPr>
            <p:ph idx="1"/>
          </p:nvPr>
        </p:nvSpPr>
        <p:spPr/>
        <p:txBody>
          <a:bodyPr>
            <a:normAutofit/>
          </a:bodyPr>
          <a:lstStyle/>
          <a:p>
            <a:pPr eaLnBrk="1" hangingPunct="1"/>
            <a:r>
              <a:rPr lang="nb-NO" dirty="0" smtClean="0"/>
              <a:t>”Blind”: The </a:t>
            </a:r>
            <a:r>
              <a:rPr lang="nb-NO" dirty="0" err="1" smtClean="0"/>
              <a:t>patient</a:t>
            </a:r>
            <a:r>
              <a:rPr lang="nb-NO" dirty="0" smtClean="0"/>
              <a:t> </a:t>
            </a:r>
            <a:r>
              <a:rPr lang="nb-NO" dirty="0" err="1" smtClean="0"/>
              <a:t>does</a:t>
            </a:r>
            <a:r>
              <a:rPr lang="nb-NO" dirty="0" smtClean="0"/>
              <a:t> not know </a:t>
            </a:r>
            <a:r>
              <a:rPr lang="nb-NO" dirty="0" err="1" smtClean="0"/>
              <a:t>which</a:t>
            </a:r>
            <a:r>
              <a:rPr lang="nb-NO" dirty="0" smtClean="0"/>
              <a:t> </a:t>
            </a:r>
            <a:r>
              <a:rPr lang="nb-NO" dirty="0" err="1" smtClean="0"/>
              <a:t>treatment/material</a:t>
            </a:r>
            <a:r>
              <a:rPr lang="nb-NO" dirty="0" smtClean="0"/>
              <a:t> </a:t>
            </a:r>
            <a:r>
              <a:rPr lang="nb-NO" dirty="0" err="1" smtClean="0"/>
              <a:t>that</a:t>
            </a:r>
            <a:r>
              <a:rPr lang="nb-NO" dirty="0" smtClean="0"/>
              <a:t> has </a:t>
            </a:r>
            <a:r>
              <a:rPr lang="nb-NO" dirty="0" err="1" smtClean="0"/>
              <a:t>been</a:t>
            </a:r>
            <a:r>
              <a:rPr lang="nb-NO" dirty="0" smtClean="0"/>
              <a:t> used</a:t>
            </a:r>
          </a:p>
          <a:p>
            <a:r>
              <a:rPr lang="nb-NO" dirty="0" smtClean="0"/>
              <a:t>”</a:t>
            </a:r>
            <a:r>
              <a:rPr lang="nb-NO" dirty="0" err="1" smtClean="0"/>
              <a:t>Double-blind</a:t>
            </a:r>
            <a:r>
              <a:rPr lang="nb-NO" dirty="0" smtClean="0"/>
              <a:t>”: </a:t>
            </a:r>
            <a:r>
              <a:rPr lang="nb-NO" dirty="0" err="1" smtClean="0"/>
              <a:t>neither</a:t>
            </a:r>
            <a:r>
              <a:rPr lang="nb-NO" dirty="0" smtClean="0"/>
              <a:t> operator/observer nor </a:t>
            </a:r>
            <a:r>
              <a:rPr lang="nb-NO" dirty="0" err="1" smtClean="0"/>
              <a:t>patient</a:t>
            </a:r>
            <a:r>
              <a:rPr lang="nb-NO" dirty="0" smtClean="0"/>
              <a:t> know </a:t>
            </a:r>
            <a:r>
              <a:rPr lang="nb-NO" dirty="0" err="1" smtClean="0"/>
              <a:t>which</a:t>
            </a:r>
            <a:r>
              <a:rPr lang="nb-NO" dirty="0" smtClean="0"/>
              <a:t> </a:t>
            </a:r>
            <a:r>
              <a:rPr lang="nb-NO" dirty="0" err="1" smtClean="0"/>
              <a:t>treatment/material</a:t>
            </a:r>
            <a:r>
              <a:rPr lang="nb-NO" dirty="0" smtClean="0"/>
              <a:t> </a:t>
            </a:r>
            <a:r>
              <a:rPr lang="nb-NO" dirty="0" err="1" smtClean="0"/>
              <a:t>that</a:t>
            </a:r>
            <a:r>
              <a:rPr lang="nb-NO" dirty="0" smtClean="0"/>
              <a:t> has </a:t>
            </a:r>
            <a:r>
              <a:rPr lang="nb-NO" dirty="0" err="1" smtClean="0"/>
              <a:t>been</a:t>
            </a:r>
            <a:r>
              <a:rPr lang="nb-NO" dirty="0" smtClean="0"/>
              <a:t> used</a:t>
            </a:r>
          </a:p>
        </p:txBody>
      </p:sp>
      <p:sp>
        <p:nvSpPr>
          <p:cNvPr id="2" name="Slide Number Placeholder 1"/>
          <p:cNvSpPr>
            <a:spLocks noGrp="1"/>
          </p:cNvSpPr>
          <p:nvPr>
            <p:ph type="sldNum" sz="quarter" idx="12"/>
          </p:nvPr>
        </p:nvSpPr>
        <p:spPr/>
        <p:txBody>
          <a:bodyPr/>
          <a:lstStyle/>
          <a:p>
            <a:pPr>
              <a:defRPr/>
            </a:pPr>
            <a:fld id="{9D56D3BC-136A-4B59-A0AC-701EF28B88DB}" type="slidenum">
              <a:rPr lang="nb-NO" smtClean="0"/>
              <a:pPr>
                <a:defRPr/>
              </a:pPr>
              <a:t>31</a:t>
            </a:fld>
            <a:endParaRPr lang="nb-NO"/>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nb-NO" smtClean="0"/>
              <a:t>CONSORT</a:t>
            </a:r>
          </a:p>
        </p:txBody>
      </p:sp>
      <p:sp>
        <p:nvSpPr>
          <p:cNvPr id="3" name="Content Placeholder 2"/>
          <p:cNvSpPr>
            <a:spLocks noGrp="1"/>
          </p:cNvSpPr>
          <p:nvPr>
            <p:ph idx="1"/>
          </p:nvPr>
        </p:nvSpPr>
        <p:spPr/>
        <p:txBody>
          <a:bodyPr/>
          <a:lstStyle/>
          <a:p>
            <a:pPr eaLnBrk="1" hangingPunct="1">
              <a:defRPr/>
            </a:pPr>
            <a:r>
              <a:rPr lang="nb-NO" cap="all" dirty="0" err="1" smtClean="0"/>
              <a:t>Consort</a:t>
            </a:r>
            <a:r>
              <a:rPr lang="nb-NO" dirty="0" smtClean="0"/>
              <a:t> – </a:t>
            </a:r>
            <a:r>
              <a:rPr lang="en-US" dirty="0" smtClean="0"/>
              <a:t>Consolidated Standards of Reporting Trials</a:t>
            </a:r>
            <a:endParaRPr lang="nb-NO" dirty="0" smtClean="0">
              <a:hlinkClick r:id="rId2"/>
            </a:endParaRPr>
          </a:p>
          <a:p>
            <a:pPr eaLnBrk="1" hangingPunct="1">
              <a:defRPr/>
            </a:pPr>
            <a:r>
              <a:rPr lang="nb-NO" dirty="0" smtClean="0">
                <a:hlinkClick r:id="rId2"/>
              </a:rPr>
              <a:t>http://www.consort-statement.org/</a:t>
            </a:r>
            <a:endParaRPr lang="nb-NO" dirty="0" smtClean="0"/>
          </a:p>
          <a:p>
            <a:pPr eaLnBrk="1" hangingPunct="1">
              <a:defRPr/>
            </a:pPr>
            <a:endParaRPr lang="nb-NO" dirty="0"/>
          </a:p>
        </p:txBody>
      </p:sp>
      <p:sp>
        <p:nvSpPr>
          <p:cNvPr id="4" name="Slide Number Placeholder 3"/>
          <p:cNvSpPr>
            <a:spLocks noGrp="1"/>
          </p:cNvSpPr>
          <p:nvPr>
            <p:ph type="sldNum" sz="quarter" idx="12"/>
          </p:nvPr>
        </p:nvSpPr>
        <p:spPr/>
        <p:txBody>
          <a:bodyPr/>
          <a:lstStyle/>
          <a:p>
            <a:pPr>
              <a:defRPr/>
            </a:pPr>
            <a:fld id="{0421252A-9EBF-47FF-973A-24C1179B8450}" type="slidenum">
              <a:rPr lang="nb-NO" smtClean="0"/>
              <a:pPr>
                <a:defRPr/>
              </a:pPr>
              <a:t>32</a:t>
            </a:fld>
            <a:endParaRPr lang="nb-N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422891B-98D1-4B17-9D09-D72280E7AAFD}" type="slidenum">
              <a:rPr lang="nb-NO" smtClean="0"/>
              <a:pPr>
                <a:defRPr/>
              </a:pPr>
              <a:t>33</a:t>
            </a:fld>
            <a:endParaRPr lang="nb-NO"/>
          </a:p>
        </p:txBody>
      </p:sp>
      <p:pic>
        <p:nvPicPr>
          <p:cNvPr id="80899" name="Picture 2"/>
          <p:cNvPicPr>
            <a:picLocks noChangeAspect="1" noChangeArrowheads="1"/>
          </p:cNvPicPr>
          <p:nvPr/>
        </p:nvPicPr>
        <p:blipFill>
          <a:blip r:embed="rId2" cstate="print"/>
          <a:srcRect/>
          <a:stretch>
            <a:fillRect/>
          </a:stretch>
        </p:blipFill>
        <p:spPr bwMode="auto">
          <a:xfrm>
            <a:off x="1292225" y="188913"/>
            <a:ext cx="6519863" cy="644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F202857-D2B0-4ACF-892E-E85F5F32F174}" type="slidenum">
              <a:rPr lang="nb-NO" smtClean="0"/>
              <a:pPr>
                <a:defRPr/>
              </a:pPr>
              <a:t>34</a:t>
            </a:fld>
            <a:endParaRPr lang="nb-NO"/>
          </a:p>
        </p:txBody>
      </p:sp>
      <p:pic>
        <p:nvPicPr>
          <p:cNvPr id="81923" name="Picture 18"/>
          <p:cNvPicPr>
            <a:picLocks noChangeAspect="1" noChangeArrowheads="1"/>
          </p:cNvPicPr>
          <p:nvPr/>
        </p:nvPicPr>
        <p:blipFill>
          <a:blip r:embed="rId2" cstate="print"/>
          <a:srcRect/>
          <a:stretch>
            <a:fillRect/>
          </a:stretch>
        </p:blipFill>
        <p:spPr bwMode="auto">
          <a:xfrm>
            <a:off x="468313" y="333375"/>
            <a:ext cx="7124700" cy="5457825"/>
          </a:xfrm>
          <a:prstGeom prst="rect">
            <a:avLst/>
          </a:prstGeom>
          <a:noFill/>
          <a:ln w="9525">
            <a:noFill/>
            <a:miter lim="800000"/>
            <a:headEnd/>
            <a:tailEnd/>
          </a:ln>
        </p:spPr>
      </p:pic>
      <p:pic>
        <p:nvPicPr>
          <p:cNvPr id="81924" name="Picture 2"/>
          <p:cNvPicPr>
            <a:picLocks noChangeAspect="1" noChangeArrowheads="1"/>
          </p:cNvPicPr>
          <p:nvPr/>
        </p:nvPicPr>
        <p:blipFill>
          <a:blip r:embed="rId3" cstate="print"/>
          <a:srcRect/>
          <a:stretch>
            <a:fillRect/>
          </a:stretch>
        </p:blipFill>
        <p:spPr bwMode="auto">
          <a:xfrm>
            <a:off x="3851275" y="5013325"/>
            <a:ext cx="4465638" cy="149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a:spLocks noGrp="1"/>
          </p:cNvSpPr>
          <p:nvPr>
            <p:ph type="ctrTitle"/>
          </p:nvPr>
        </p:nvSpPr>
        <p:spPr>
          <a:xfrm>
            <a:off x="684213" y="333375"/>
            <a:ext cx="7772400" cy="1470025"/>
          </a:xfrm>
        </p:spPr>
        <p:txBody>
          <a:bodyPr/>
          <a:lstStyle/>
          <a:p>
            <a:pPr eaLnBrk="1" hangingPunct="1"/>
            <a:r>
              <a:rPr lang="nb-NO" sz="3600" dirty="0" err="1" smtClean="0"/>
              <a:t>Top</a:t>
            </a:r>
            <a:r>
              <a:rPr lang="nb-NO" sz="3600" dirty="0" smtClean="0"/>
              <a:t> </a:t>
            </a:r>
            <a:r>
              <a:rPr lang="nb-NO" sz="3600" dirty="0" err="1" smtClean="0"/>
              <a:t>of</a:t>
            </a:r>
            <a:r>
              <a:rPr lang="nb-NO" sz="3600" dirty="0" smtClean="0"/>
              <a:t> </a:t>
            </a:r>
            <a:r>
              <a:rPr lang="nb-NO" sz="3600" dirty="0" err="1" smtClean="0"/>
              <a:t>the</a:t>
            </a:r>
            <a:r>
              <a:rPr lang="nb-NO" sz="3600" dirty="0" smtClean="0"/>
              <a:t> </a:t>
            </a:r>
            <a:r>
              <a:rPr lang="nb-NO" sz="3600" dirty="0" err="1" smtClean="0"/>
              <a:t>pyramid</a:t>
            </a:r>
            <a:r>
              <a:rPr lang="nb-NO" sz="3600" dirty="0" smtClean="0"/>
              <a:t>. </a:t>
            </a:r>
            <a:r>
              <a:rPr lang="nb-NO" sz="3600" dirty="0" err="1" smtClean="0"/>
              <a:t>Filtered</a:t>
            </a:r>
            <a:r>
              <a:rPr lang="nb-NO" sz="3600" dirty="0" smtClean="0"/>
              <a:t> </a:t>
            </a:r>
            <a:r>
              <a:rPr lang="nb-NO" sz="3600" dirty="0" err="1" smtClean="0"/>
              <a:t>information</a:t>
            </a:r>
            <a:r>
              <a:rPr lang="nb-NO" sz="3600" dirty="0" smtClean="0"/>
              <a:t>: </a:t>
            </a:r>
            <a:r>
              <a:rPr lang="nb-NO" sz="3600" dirty="0" err="1" smtClean="0"/>
              <a:t>Systematic</a:t>
            </a:r>
            <a:r>
              <a:rPr lang="nb-NO" sz="3600" dirty="0" smtClean="0"/>
              <a:t> </a:t>
            </a:r>
            <a:r>
              <a:rPr lang="nb-NO" sz="3600" dirty="0" err="1" smtClean="0"/>
              <a:t>Reviews</a:t>
            </a:r>
            <a:r>
              <a:rPr lang="nb-NO" sz="3600" dirty="0" smtClean="0"/>
              <a:t> and </a:t>
            </a:r>
            <a:r>
              <a:rPr lang="nb-NO" sz="3600" dirty="0" err="1" smtClean="0"/>
              <a:t>Meta-Analyses</a:t>
            </a:r>
            <a:endParaRPr lang="nb-NO" sz="3600" dirty="0" smtClean="0"/>
          </a:p>
        </p:txBody>
      </p:sp>
      <p:sp>
        <p:nvSpPr>
          <p:cNvPr id="2" name="Slide Number Placeholder 1"/>
          <p:cNvSpPr>
            <a:spLocks noGrp="1"/>
          </p:cNvSpPr>
          <p:nvPr>
            <p:ph type="sldNum" sz="quarter" idx="12"/>
          </p:nvPr>
        </p:nvSpPr>
        <p:spPr/>
        <p:txBody>
          <a:bodyPr/>
          <a:lstStyle/>
          <a:p>
            <a:pPr>
              <a:defRPr/>
            </a:pPr>
            <a:fld id="{BA637F26-71F9-44C6-BEA8-6B887C1CBF5D}" type="slidenum">
              <a:rPr lang="nb-NO" smtClean="0"/>
              <a:pPr>
                <a:defRPr/>
              </a:pPr>
              <a:t>35</a:t>
            </a:fld>
            <a:endParaRPr lang="nb-NO"/>
          </a:p>
        </p:txBody>
      </p:sp>
      <p:grpSp>
        <p:nvGrpSpPr>
          <p:cNvPr id="10" name="Group 9"/>
          <p:cNvGrpSpPr/>
          <p:nvPr/>
        </p:nvGrpSpPr>
        <p:grpSpPr>
          <a:xfrm>
            <a:off x="1403350" y="1844824"/>
            <a:ext cx="5918200" cy="4406900"/>
            <a:chOff x="1403350" y="2133600"/>
            <a:chExt cx="5918200" cy="4406900"/>
          </a:xfrm>
        </p:grpSpPr>
        <p:sp>
          <p:nvSpPr>
            <p:cNvPr id="11" name="TextBox 6"/>
            <p:cNvSpPr txBox="1">
              <a:spLocks noChangeArrowheads="1"/>
            </p:cNvSpPr>
            <p:nvPr/>
          </p:nvSpPr>
          <p:spPr bwMode="auto">
            <a:xfrm>
              <a:off x="2555875" y="6308725"/>
              <a:ext cx="3878263" cy="231775"/>
            </a:xfrm>
            <a:prstGeom prst="rect">
              <a:avLst/>
            </a:prstGeom>
            <a:noFill/>
            <a:ln w="9525">
              <a:noFill/>
              <a:miter lim="800000"/>
              <a:headEnd/>
              <a:tailEnd/>
            </a:ln>
          </p:spPr>
          <p:txBody>
            <a:bodyPr wrap="none">
              <a:spAutoFit/>
            </a:bodyPr>
            <a:lstStyle/>
            <a:p>
              <a:r>
                <a:rPr lang="nb-NO" sz="900"/>
                <a:t>http://www.galter.northwestern.edu/Guides-and-Tutorials/ebm-resources</a:t>
              </a:r>
            </a:p>
          </p:txBody>
        </p:sp>
        <p:grpSp>
          <p:nvGrpSpPr>
            <p:cNvPr id="12" name="Group 7"/>
            <p:cNvGrpSpPr>
              <a:grpSpLocks/>
            </p:cNvGrpSpPr>
            <p:nvPr/>
          </p:nvGrpSpPr>
          <p:grpSpPr bwMode="auto">
            <a:xfrm>
              <a:off x="1403350" y="2133600"/>
              <a:ext cx="5918200" cy="4032250"/>
              <a:chOff x="3059832" y="2132856"/>
              <a:chExt cx="5918593" cy="4032448"/>
            </a:xfrm>
          </p:grpSpPr>
          <p:pic>
            <p:nvPicPr>
              <p:cNvPr id="14" name="Picture 4" descr="http://www.galter.northwestern.edu/images/cms/ebm/ebm-pyramid.gif"/>
              <p:cNvPicPr>
                <a:picLocks noChangeAspect="1" noChangeArrowheads="1"/>
              </p:cNvPicPr>
              <p:nvPr/>
            </p:nvPicPr>
            <p:blipFill>
              <a:blip r:embed="rId2" cstate="print"/>
              <a:srcRect/>
              <a:stretch>
                <a:fillRect/>
              </a:stretch>
            </p:blipFill>
            <p:spPr bwMode="auto">
              <a:xfrm>
                <a:off x="3059832" y="2132856"/>
                <a:ext cx="5918593" cy="4032448"/>
              </a:xfrm>
              <a:prstGeom prst="rect">
                <a:avLst/>
              </a:prstGeom>
              <a:noFill/>
              <a:ln w="9525">
                <a:noFill/>
                <a:miter lim="800000"/>
                <a:headEnd/>
                <a:tailEnd/>
              </a:ln>
            </p:spPr>
          </p:pic>
          <p:sp>
            <p:nvSpPr>
              <p:cNvPr id="15" name="Rectangle 14"/>
              <p:cNvSpPr/>
              <p:nvPr/>
            </p:nvSpPr>
            <p:spPr>
              <a:xfrm>
                <a:off x="3131275" y="3356879"/>
                <a:ext cx="1224043" cy="64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cxnSp>
            <p:nvCxnSpPr>
              <p:cNvPr id="16" name="Straight Connector 15"/>
              <p:cNvCxnSpPr/>
              <p:nvPr/>
            </p:nvCxnSpPr>
            <p:spPr>
              <a:xfrm rot="5400000">
                <a:off x="2293836" y="3681539"/>
                <a:ext cx="2808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6"/>
            <p:cNvSpPr txBox="1">
              <a:spLocks noChangeArrowheads="1"/>
            </p:cNvSpPr>
            <p:nvPr/>
          </p:nvSpPr>
          <p:spPr bwMode="auto">
            <a:xfrm>
              <a:off x="3998878" y="2510652"/>
              <a:ext cx="744756" cy="461665"/>
            </a:xfrm>
            <a:prstGeom prst="rect">
              <a:avLst/>
            </a:prstGeom>
            <a:noFill/>
            <a:ln w="9525">
              <a:noFill/>
              <a:miter lim="800000"/>
              <a:headEnd/>
              <a:tailEnd/>
            </a:ln>
          </p:spPr>
          <p:txBody>
            <a:bodyPr wrap="none">
              <a:spAutoFit/>
            </a:bodyPr>
            <a:lstStyle/>
            <a:p>
              <a:pPr algn="ctr"/>
              <a:r>
                <a:rPr lang="nb-NO" sz="1200" b="1" dirty="0" smtClean="0"/>
                <a:t>Meta-</a:t>
              </a:r>
              <a:br>
                <a:rPr lang="nb-NO" sz="1200" b="1" dirty="0" smtClean="0"/>
              </a:br>
              <a:r>
                <a:rPr lang="nb-NO" sz="1200" b="1" dirty="0" smtClean="0"/>
                <a:t>Analyses</a:t>
              </a:r>
              <a:endParaRPr lang="nb-NO" sz="1200" b="1"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3200" i="1" dirty="0" smtClean="0"/>
              <a:t>What is a </a:t>
            </a:r>
            <a:r>
              <a:rPr lang="en-US" sz="3200" i="1" dirty="0" err="1" smtClean="0"/>
              <a:t>systemativ</a:t>
            </a:r>
            <a:r>
              <a:rPr lang="en-US" sz="3200" i="1" dirty="0" smtClean="0"/>
              <a:t> review? </a:t>
            </a:r>
            <a:br>
              <a:rPr lang="en-US" sz="3200" i="1" dirty="0" smtClean="0"/>
            </a:br>
            <a:endParaRPr lang="nb-NO" sz="3200" dirty="0" smtClean="0"/>
          </a:p>
        </p:txBody>
      </p:sp>
      <p:sp>
        <p:nvSpPr>
          <p:cNvPr id="55299" name="Content Placeholder 2"/>
          <p:cNvSpPr>
            <a:spLocks noGrp="1"/>
          </p:cNvSpPr>
          <p:nvPr>
            <p:ph sz="half" idx="1"/>
          </p:nvPr>
        </p:nvSpPr>
        <p:spPr>
          <a:xfrm>
            <a:off x="457200" y="1600200"/>
            <a:ext cx="7139136" cy="4525963"/>
          </a:xfrm>
        </p:spPr>
        <p:txBody>
          <a:bodyPr>
            <a:normAutofit/>
          </a:bodyPr>
          <a:lstStyle/>
          <a:p>
            <a:pPr>
              <a:spcAft>
                <a:spcPts val="600"/>
              </a:spcAft>
            </a:pPr>
            <a:r>
              <a:rPr lang="en-US" sz="2400" dirty="0" smtClean="0"/>
              <a:t>Formulating a problem</a:t>
            </a:r>
          </a:p>
          <a:p>
            <a:pPr>
              <a:spcAft>
                <a:spcPts val="600"/>
              </a:spcAft>
            </a:pPr>
            <a:r>
              <a:rPr lang="en-US" sz="2400" dirty="0" smtClean="0"/>
              <a:t>Locating and selecting </a:t>
            </a:r>
            <a:r>
              <a:rPr lang="en-US" sz="2400" dirty="0" smtClean="0"/>
              <a:t>studies (</a:t>
            </a:r>
            <a:r>
              <a:rPr lang="en-US" sz="2400" b="1" dirty="0" smtClean="0"/>
              <a:t>according </a:t>
            </a:r>
            <a:r>
              <a:rPr lang="en-US" sz="2400" b="1" dirty="0" smtClean="0"/>
              <a:t>to a predefined </a:t>
            </a:r>
            <a:r>
              <a:rPr lang="en-US" sz="2400" b="1" dirty="0" smtClean="0"/>
              <a:t>procedure)</a:t>
            </a:r>
            <a:endParaRPr lang="en-US" sz="2400" dirty="0" smtClean="0"/>
          </a:p>
          <a:p>
            <a:pPr>
              <a:spcAft>
                <a:spcPts val="600"/>
              </a:spcAft>
            </a:pPr>
            <a:r>
              <a:rPr lang="en-US" sz="2400" dirty="0" smtClean="0"/>
              <a:t>Critical appraisal of studies</a:t>
            </a:r>
          </a:p>
          <a:p>
            <a:pPr>
              <a:spcAft>
                <a:spcPts val="600"/>
              </a:spcAft>
            </a:pPr>
            <a:r>
              <a:rPr lang="en-US" sz="2400" dirty="0" smtClean="0"/>
              <a:t>Collecting data</a:t>
            </a:r>
          </a:p>
          <a:p>
            <a:pPr>
              <a:spcAft>
                <a:spcPts val="600"/>
              </a:spcAft>
            </a:pPr>
            <a:r>
              <a:rPr lang="en-US" sz="2400" dirty="0" smtClean="0"/>
              <a:t>Analyzing and presenting </a:t>
            </a:r>
            <a:r>
              <a:rPr lang="en-US" sz="2400" dirty="0" smtClean="0"/>
              <a:t>results (</a:t>
            </a:r>
            <a:r>
              <a:rPr lang="en-US" sz="2400" b="1" dirty="0" smtClean="0"/>
              <a:t>according to a predefined procedure)</a:t>
            </a:r>
            <a:endParaRPr lang="en-US" sz="2400" b="1" dirty="0" smtClean="0"/>
          </a:p>
          <a:p>
            <a:pPr>
              <a:spcAft>
                <a:spcPts val="600"/>
              </a:spcAft>
            </a:pPr>
            <a:r>
              <a:rPr lang="en-US" sz="2400" dirty="0" smtClean="0"/>
              <a:t>Interpreting results</a:t>
            </a:r>
          </a:p>
          <a:p>
            <a:pPr>
              <a:spcAft>
                <a:spcPts val="600"/>
              </a:spcAft>
            </a:pPr>
            <a:r>
              <a:rPr lang="en-US" sz="2400" dirty="0" smtClean="0"/>
              <a:t>Improving and updating reviews</a:t>
            </a:r>
          </a:p>
        </p:txBody>
      </p:sp>
      <p:sp>
        <p:nvSpPr>
          <p:cNvPr id="4" name="TextBox 3"/>
          <p:cNvSpPr txBox="1"/>
          <p:nvPr/>
        </p:nvSpPr>
        <p:spPr>
          <a:xfrm>
            <a:off x="5786446" y="5286388"/>
            <a:ext cx="3000396" cy="1200329"/>
          </a:xfrm>
          <a:prstGeom prst="rect">
            <a:avLst/>
          </a:prstGeom>
          <a:noFill/>
        </p:spPr>
        <p:txBody>
          <a:bodyPr wrap="square" rtlCol="0">
            <a:spAutoFit/>
          </a:bodyPr>
          <a:lstStyle/>
          <a:p>
            <a:r>
              <a:rPr lang="en-US" i="1" dirty="0" smtClean="0"/>
              <a:t>Cochrane Handbook</a:t>
            </a:r>
            <a:r>
              <a:rPr lang="en-US" dirty="0" smtClean="0"/>
              <a:t>: seven steps for preparing and maintaining a systematic review</a:t>
            </a:r>
            <a:endParaRPr lang="nb-NO"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E:\UiO\Kurs - foredrag\Los Angeles 2009\CEBM.jpg"/>
          <p:cNvPicPr>
            <a:picLocks noChangeAspect="1" noChangeArrowheads="1"/>
          </p:cNvPicPr>
          <p:nvPr/>
        </p:nvPicPr>
        <p:blipFill>
          <a:blip r:embed="rId2" cstate="print"/>
          <a:srcRect/>
          <a:stretch>
            <a:fillRect/>
          </a:stretch>
        </p:blipFill>
        <p:spPr bwMode="auto">
          <a:xfrm>
            <a:off x="571472" y="214290"/>
            <a:ext cx="7894638" cy="6437313"/>
          </a:xfrm>
          <a:prstGeom prst="rect">
            <a:avLst/>
          </a:prstGeom>
          <a:noFill/>
          <a:ln w="9525">
            <a:noFill/>
            <a:miter lim="800000"/>
            <a:headEnd/>
            <a:tailEnd/>
          </a:ln>
        </p:spPr>
      </p:pic>
      <p:sp>
        <p:nvSpPr>
          <p:cNvPr id="4" name="Rounded Rectangle 3"/>
          <p:cNvSpPr/>
          <p:nvPr/>
        </p:nvSpPr>
        <p:spPr>
          <a:xfrm>
            <a:off x="2214546" y="2786058"/>
            <a:ext cx="4445686" cy="1723062"/>
          </a:xfrm>
          <a:prstGeom prst="round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nb-NO" dirty="0" err="1" smtClean="0"/>
              <a:t>PubMed</a:t>
            </a:r>
            <a:r>
              <a:rPr lang="nb-NO" dirty="0" smtClean="0"/>
              <a:t> </a:t>
            </a:r>
            <a:r>
              <a:rPr lang="nb-NO" dirty="0" err="1" smtClean="0"/>
              <a:t>Search</a:t>
            </a:r>
            <a:endParaRPr lang="nb-NO" dirty="0" smtClean="0"/>
          </a:p>
        </p:txBody>
      </p:sp>
      <p:sp>
        <p:nvSpPr>
          <p:cNvPr id="53251" name="Content Placeholder 2"/>
          <p:cNvSpPr>
            <a:spLocks noGrp="1"/>
          </p:cNvSpPr>
          <p:nvPr>
            <p:ph idx="1"/>
          </p:nvPr>
        </p:nvSpPr>
        <p:spPr/>
        <p:txBody>
          <a:bodyPr/>
          <a:lstStyle/>
          <a:p>
            <a:r>
              <a:rPr lang="nb-NO" sz="2800" dirty="0" smtClean="0"/>
              <a:t>”</a:t>
            </a:r>
            <a:r>
              <a:rPr lang="nb-NO" sz="2800" dirty="0" err="1" smtClean="0"/>
              <a:t>systematic</a:t>
            </a:r>
            <a:r>
              <a:rPr lang="nb-NO" sz="2800" dirty="0" smtClean="0"/>
              <a:t> </a:t>
            </a:r>
            <a:r>
              <a:rPr lang="nb-NO" sz="2800" dirty="0" err="1" smtClean="0"/>
              <a:t>review</a:t>
            </a:r>
            <a:r>
              <a:rPr lang="nb-NO" sz="2800" dirty="0" smtClean="0"/>
              <a:t>” </a:t>
            </a:r>
            <a:r>
              <a:rPr lang="nb-NO" sz="2800" dirty="0" err="1" smtClean="0"/>
              <a:t>endodontics</a:t>
            </a:r>
            <a:endParaRPr lang="nb-NO" sz="2800" dirty="0" smtClean="0"/>
          </a:p>
          <a:p>
            <a:r>
              <a:rPr lang="nb-NO" sz="2800" dirty="0" smtClean="0"/>
              <a:t>51 hits</a:t>
            </a:r>
          </a:p>
          <a:p>
            <a:r>
              <a:rPr lang="nb-NO" sz="2800" dirty="0" smtClean="0"/>
              <a:t>14 </a:t>
            </a:r>
            <a:r>
              <a:rPr lang="nb-NO" sz="2800" dirty="0" err="1" smtClean="0"/>
              <a:t>selected</a:t>
            </a:r>
            <a:r>
              <a:rPr lang="nb-NO" sz="2800" dirty="0" smtClean="0"/>
              <a:t> </a:t>
            </a:r>
            <a:r>
              <a:rPr lang="nb-NO" sz="2800" dirty="0" err="1" smtClean="0"/>
              <a:t>of</a:t>
            </a:r>
            <a:r>
              <a:rPr lang="nb-NO" sz="2800" dirty="0" smtClean="0"/>
              <a:t> </a:t>
            </a:r>
            <a:r>
              <a:rPr lang="nb-NO" sz="2800" dirty="0" err="1" smtClean="0"/>
              <a:t>relevance</a:t>
            </a:r>
            <a:r>
              <a:rPr lang="nb-NO" sz="2800" dirty="0" smtClean="0"/>
              <a:t> to </a:t>
            </a:r>
            <a:r>
              <a:rPr lang="nb-NO" sz="2800" dirty="0" err="1" smtClean="0"/>
              <a:t>clinical</a:t>
            </a:r>
            <a:r>
              <a:rPr lang="nb-NO" sz="2800" dirty="0" smtClean="0"/>
              <a:t>, in </a:t>
            </a:r>
            <a:r>
              <a:rPr lang="nb-NO" sz="2800" dirty="0" err="1" smtClean="0"/>
              <a:t>vivo</a:t>
            </a:r>
            <a:r>
              <a:rPr lang="nb-NO" sz="2800" dirty="0" smtClean="0"/>
              <a:t> </a:t>
            </a:r>
            <a:r>
              <a:rPr lang="nb-NO" sz="2800" dirty="0" err="1" smtClean="0"/>
              <a:t>endo</a:t>
            </a:r>
            <a:r>
              <a:rPr lang="nb-NO" sz="2800" dirty="0" smtClean="0"/>
              <a:t> </a:t>
            </a:r>
            <a:r>
              <a:rPr lang="nb-NO" sz="2800" dirty="0" err="1" smtClean="0"/>
              <a:t>Tx</a:t>
            </a:r>
            <a:endParaRPr lang="nb-NO" sz="2800" dirty="0" smtClean="0"/>
          </a:p>
          <a:p>
            <a:r>
              <a:rPr lang="nb-NO" sz="2800" dirty="0" smtClean="0"/>
              <a:t>2 </a:t>
            </a:r>
            <a:r>
              <a:rPr lang="nb-NO" sz="2800" dirty="0" err="1" smtClean="0"/>
              <a:t>with</a:t>
            </a:r>
            <a:r>
              <a:rPr lang="nb-NO" sz="2800" dirty="0" smtClean="0"/>
              <a:t> </a:t>
            </a:r>
            <a:r>
              <a:rPr lang="nb-NO" sz="2800" dirty="0" err="1" smtClean="0"/>
              <a:t>attempts</a:t>
            </a:r>
            <a:r>
              <a:rPr lang="nb-NO" sz="2800" dirty="0" smtClean="0"/>
              <a:t> at </a:t>
            </a:r>
            <a:r>
              <a:rPr lang="nb-NO" sz="2800" dirty="0" err="1" smtClean="0"/>
              <a:t>meta-analyses</a:t>
            </a:r>
            <a:endParaRPr lang="nb-NO" sz="2800" dirty="0" smtClean="0"/>
          </a:p>
          <a:p>
            <a:r>
              <a:rPr lang="nb-NO" sz="2800" dirty="0" smtClean="0"/>
              <a:t>4 </a:t>
            </a:r>
            <a:r>
              <a:rPr lang="nb-NO" sz="2800" dirty="0" err="1" smtClean="0"/>
              <a:t>with</a:t>
            </a:r>
            <a:r>
              <a:rPr lang="nb-NO" sz="2800" dirty="0" smtClean="0"/>
              <a:t> </a:t>
            </a:r>
            <a:r>
              <a:rPr lang="nb-NO" sz="2800" dirty="0" err="1" smtClean="0"/>
              <a:t>attempts</a:t>
            </a:r>
            <a:r>
              <a:rPr lang="nb-NO" sz="2800" dirty="0" smtClean="0"/>
              <a:t> at </a:t>
            </a:r>
            <a:r>
              <a:rPr lang="nb-NO" sz="2800" dirty="0" err="1" smtClean="0"/>
              <a:t>comparing</a:t>
            </a:r>
            <a:r>
              <a:rPr lang="nb-NO" sz="2800" dirty="0" smtClean="0"/>
              <a:t> </a:t>
            </a:r>
            <a:r>
              <a:rPr lang="nb-NO" sz="2800" dirty="0" err="1" smtClean="0"/>
              <a:t>RCTs</a:t>
            </a:r>
            <a:r>
              <a:rPr lang="nb-NO" sz="2800" dirty="0" smtClean="0"/>
              <a:t> </a:t>
            </a:r>
            <a:r>
              <a:rPr lang="nb-NO" sz="2800" dirty="0" err="1" smtClean="0"/>
              <a:t>of</a:t>
            </a:r>
            <a:r>
              <a:rPr lang="nb-NO" sz="2800" dirty="0" smtClean="0"/>
              <a:t> </a:t>
            </a:r>
            <a:r>
              <a:rPr lang="nb-NO" sz="2800" dirty="0" err="1" smtClean="0"/>
              <a:t>similar</a:t>
            </a:r>
            <a:r>
              <a:rPr lang="nb-NO" sz="2800" dirty="0" smtClean="0"/>
              <a:t> design</a:t>
            </a:r>
          </a:p>
          <a:p>
            <a:r>
              <a:rPr lang="nb-NO" sz="2800" dirty="0" smtClean="0"/>
              <a:t>None </a:t>
            </a:r>
            <a:r>
              <a:rPr lang="nb-NO" sz="2800" dirty="0" err="1" smtClean="0"/>
              <a:t>with</a:t>
            </a:r>
            <a:r>
              <a:rPr lang="nb-NO" sz="2800" dirty="0" smtClean="0"/>
              <a:t> </a:t>
            </a:r>
            <a:r>
              <a:rPr lang="nb-NO" sz="2800" dirty="0" err="1" smtClean="0"/>
              <a:t>RCTs</a:t>
            </a:r>
            <a:r>
              <a:rPr lang="nb-NO" sz="2800" dirty="0" smtClean="0"/>
              <a:t> </a:t>
            </a:r>
            <a:r>
              <a:rPr lang="nb-NO" sz="2800" dirty="0" err="1" smtClean="0"/>
              <a:t>with</a:t>
            </a:r>
            <a:r>
              <a:rPr lang="nb-NO" sz="2800" dirty="0" smtClean="0"/>
              <a:t> </a:t>
            </a:r>
            <a:r>
              <a:rPr lang="nb-NO" sz="2800" dirty="0" err="1" smtClean="0"/>
              <a:t>narrow</a:t>
            </a:r>
            <a:r>
              <a:rPr lang="nb-NO" sz="2800" dirty="0" smtClean="0"/>
              <a:t> </a:t>
            </a:r>
            <a:r>
              <a:rPr lang="nb-NO" sz="2800" dirty="0" err="1" smtClean="0"/>
              <a:t>conf</a:t>
            </a:r>
            <a:r>
              <a:rPr lang="nb-NO" sz="2800" dirty="0" smtClean="0"/>
              <a:t> </a:t>
            </a:r>
            <a:r>
              <a:rPr lang="nb-NO" sz="2800" dirty="0" err="1" smtClean="0"/>
              <a:t>intv</a:t>
            </a:r>
            <a:r>
              <a:rPr lang="nb-NO" sz="2800" dirty="0" smtClean="0"/>
              <a:t> or &gt; 80 per cent </a:t>
            </a:r>
            <a:r>
              <a:rPr lang="nb-NO" sz="2800" dirty="0" err="1" smtClean="0"/>
              <a:t>follow-up</a:t>
            </a:r>
            <a:r>
              <a:rPr lang="nb-NO" sz="2800" dirty="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3200" i="1" smtClean="0"/>
              <a:t>Cochrane Handbook</a:t>
            </a:r>
            <a:r>
              <a:rPr lang="en-US" sz="3200" smtClean="0"/>
              <a:t>: seven steps for preparing and maintaining a systematic review</a:t>
            </a:r>
            <a:endParaRPr lang="nb-NO" sz="3200" smtClean="0"/>
          </a:p>
        </p:txBody>
      </p:sp>
      <p:sp>
        <p:nvSpPr>
          <p:cNvPr id="55299" name="Content Placeholder 2"/>
          <p:cNvSpPr>
            <a:spLocks noGrp="1"/>
          </p:cNvSpPr>
          <p:nvPr>
            <p:ph sz="half" idx="1"/>
          </p:nvPr>
        </p:nvSpPr>
        <p:spPr/>
        <p:txBody>
          <a:bodyPr>
            <a:normAutofit lnSpcReduction="10000"/>
          </a:bodyPr>
          <a:lstStyle/>
          <a:p>
            <a:pPr>
              <a:spcAft>
                <a:spcPts val="600"/>
              </a:spcAft>
            </a:pPr>
            <a:r>
              <a:rPr lang="en-US" sz="2400" dirty="0" smtClean="0"/>
              <a:t>Formulating a problem</a:t>
            </a:r>
          </a:p>
          <a:p>
            <a:pPr>
              <a:spcAft>
                <a:spcPts val="600"/>
              </a:spcAft>
            </a:pPr>
            <a:r>
              <a:rPr lang="en-US" sz="2400" dirty="0" smtClean="0"/>
              <a:t>Locating and selecting </a:t>
            </a:r>
            <a:r>
              <a:rPr lang="en-US" sz="2400" dirty="0" smtClean="0"/>
              <a:t>studies </a:t>
            </a:r>
            <a:r>
              <a:rPr lang="en-US" sz="2400" b="1" dirty="0" smtClean="0"/>
              <a:t>(predefined proc)</a:t>
            </a:r>
            <a:endParaRPr lang="en-US" sz="2400" b="1" dirty="0" smtClean="0"/>
          </a:p>
          <a:p>
            <a:pPr>
              <a:spcAft>
                <a:spcPts val="600"/>
              </a:spcAft>
            </a:pPr>
            <a:r>
              <a:rPr lang="en-US" sz="2400" dirty="0" smtClean="0"/>
              <a:t>Critical appraisal of studies</a:t>
            </a:r>
          </a:p>
          <a:p>
            <a:pPr>
              <a:spcAft>
                <a:spcPts val="600"/>
              </a:spcAft>
            </a:pPr>
            <a:r>
              <a:rPr lang="en-US" sz="2400" dirty="0" smtClean="0"/>
              <a:t>Collecting data</a:t>
            </a:r>
          </a:p>
          <a:p>
            <a:pPr>
              <a:spcAft>
                <a:spcPts val="600"/>
              </a:spcAft>
            </a:pPr>
            <a:r>
              <a:rPr lang="en-US" sz="2400" dirty="0" smtClean="0"/>
              <a:t>Analyzing and presenting </a:t>
            </a:r>
            <a:r>
              <a:rPr lang="en-US" sz="2400" dirty="0" smtClean="0"/>
              <a:t>results </a:t>
            </a:r>
            <a:r>
              <a:rPr lang="en-US" sz="2400" b="1" dirty="0" smtClean="0"/>
              <a:t>(predefined proc)</a:t>
            </a:r>
            <a:endParaRPr lang="en-US" sz="2400" dirty="0" smtClean="0"/>
          </a:p>
          <a:p>
            <a:pPr>
              <a:spcAft>
                <a:spcPts val="600"/>
              </a:spcAft>
            </a:pPr>
            <a:r>
              <a:rPr lang="en-US" sz="2400" dirty="0" smtClean="0"/>
              <a:t>Interpreting results</a:t>
            </a:r>
          </a:p>
          <a:p>
            <a:pPr>
              <a:spcAft>
                <a:spcPts val="600"/>
              </a:spcAft>
            </a:pPr>
            <a:r>
              <a:rPr lang="en-US" sz="2400" dirty="0" smtClean="0"/>
              <a:t>Improving and updating reviews</a:t>
            </a:r>
          </a:p>
        </p:txBody>
      </p:sp>
      <p:sp>
        <p:nvSpPr>
          <p:cNvPr id="4" name="Content Placeholder 3"/>
          <p:cNvSpPr>
            <a:spLocks noGrp="1"/>
          </p:cNvSpPr>
          <p:nvPr>
            <p:ph sz="half" idx="2"/>
          </p:nvPr>
        </p:nvSpPr>
        <p:spPr/>
        <p:txBody>
          <a:bodyPr>
            <a:noAutofit/>
          </a:bodyPr>
          <a:lstStyle/>
          <a:p>
            <a:r>
              <a:rPr lang="nb-NO" sz="2400" dirty="0" err="1" smtClean="0"/>
              <a:t>Critically</a:t>
            </a:r>
            <a:r>
              <a:rPr lang="nb-NO" sz="2400" dirty="0" smtClean="0"/>
              <a:t> </a:t>
            </a:r>
            <a:r>
              <a:rPr lang="nb-NO" sz="2400" dirty="0" err="1" smtClean="0"/>
              <a:t>different</a:t>
            </a:r>
            <a:r>
              <a:rPr lang="nb-NO" sz="2400" dirty="0" smtClean="0"/>
              <a:t> from </a:t>
            </a:r>
            <a:r>
              <a:rPr lang="nb-NO" sz="2400" dirty="0" err="1" smtClean="0"/>
              <a:t>the</a:t>
            </a:r>
            <a:r>
              <a:rPr lang="nb-NO" sz="2400" dirty="0" smtClean="0"/>
              <a:t> </a:t>
            </a:r>
            <a:r>
              <a:rPr lang="nb-NO" sz="2400" dirty="0" err="1" smtClean="0"/>
              <a:t>conventional</a:t>
            </a:r>
            <a:r>
              <a:rPr lang="nb-NO" sz="2400" dirty="0" smtClean="0"/>
              <a:t> </a:t>
            </a:r>
            <a:r>
              <a:rPr lang="nb-NO" sz="2400" dirty="0" err="1" smtClean="0"/>
              <a:t>review</a:t>
            </a:r>
            <a:r>
              <a:rPr lang="nb-NO" sz="2400" dirty="0" smtClean="0"/>
              <a:t>, and </a:t>
            </a:r>
            <a:r>
              <a:rPr lang="nb-NO" sz="2400" dirty="0" err="1" smtClean="0"/>
              <a:t>requires</a:t>
            </a:r>
            <a:r>
              <a:rPr lang="nb-NO" sz="2400" dirty="0" smtClean="0"/>
              <a:t> </a:t>
            </a:r>
            <a:r>
              <a:rPr lang="nb-NO" sz="2400" dirty="0" err="1" smtClean="0"/>
              <a:t>much</a:t>
            </a:r>
            <a:r>
              <a:rPr lang="nb-NO" sz="2400" dirty="0" smtClean="0"/>
              <a:t> more </a:t>
            </a:r>
            <a:r>
              <a:rPr lang="nb-NO" sz="2400" dirty="0" err="1" smtClean="0"/>
              <a:t>work</a:t>
            </a:r>
            <a:r>
              <a:rPr lang="nb-NO" sz="2400" dirty="0" smtClean="0"/>
              <a:t> in </a:t>
            </a:r>
            <a:r>
              <a:rPr lang="nb-NO" sz="2400" dirty="0" err="1" smtClean="0"/>
              <a:t>preparation</a:t>
            </a:r>
            <a:r>
              <a:rPr lang="nb-NO" sz="2400" dirty="0" smtClean="0"/>
              <a:t>.</a:t>
            </a:r>
          </a:p>
          <a:p>
            <a:r>
              <a:rPr lang="nb-NO" sz="2400" dirty="0" smtClean="0"/>
              <a:t>The </a:t>
            </a:r>
            <a:r>
              <a:rPr lang="nb-NO" sz="2400" dirty="0" err="1" smtClean="0"/>
              <a:t>conventional</a:t>
            </a:r>
            <a:r>
              <a:rPr lang="nb-NO" sz="2400" dirty="0" smtClean="0"/>
              <a:t> </a:t>
            </a:r>
            <a:r>
              <a:rPr lang="nb-NO" sz="2400" dirty="0" err="1" smtClean="0"/>
              <a:t>review</a:t>
            </a:r>
            <a:r>
              <a:rPr lang="nb-NO" sz="2400" dirty="0" smtClean="0"/>
              <a:t> is at </a:t>
            </a:r>
            <a:r>
              <a:rPr lang="nb-NO" sz="2400" dirty="0" err="1" smtClean="0"/>
              <a:t>the</a:t>
            </a:r>
            <a:r>
              <a:rPr lang="nb-NO" sz="2400" dirty="0" smtClean="0"/>
              <a:t> </a:t>
            </a:r>
            <a:r>
              <a:rPr lang="nb-NO" sz="2400" dirty="0" err="1" smtClean="0"/>
              <a:t>discretion</a:t>
            </a:r>
            <a:r>
              <a:rPr lang="nb-NO" sz="2400" dirty="0" smtClean="0"/>
              <a:t> </a:t>
            </a:r>
            <a:r>
              <a:rPr lang="nb-NO" sz="2400" dirty="0" err="1" smtClean="0"/>
              <a:t>of</a:t>
            </a:r>
            <a:r>
              <a:rPr lang="nb-NO" sz="2400" dirty="0" smtClean="0"/>
              <a:t> </a:t>
            </a:r>
            <a:r>
              <a:rPr lang="nb-NO" sz="2400" dirty="0" err="1" smtClean="0"/>
              <a:t>the</a:t>
            </a:r>
            <a:r>
              <a:rPr lang="nb-NO" sz="2400" dirty="0" smtClean="0"/>
              <a:t> </a:t>
            </a:r>
            <a:r>
              <a:rPr lang="nb-NO" sz="2400" dirty="0" err="1" smtClean="0"/>
              <a:t>author</a:t>
            </a:r>
            <a:r>
              <a:rPr lang="nb-NO" sz="2400" dirty="0" smtClean="0"/>
              <a:t> </a:t>
            </a:r>
            <a:r>
              <a:rPr lang="nb-NO" sz="2400" dirty="0" err="1" smtClean="0"/>
              <a:t>with</a:t>
            </a:r>
            <a:r>
              <a:rPr lang="nb-NO" sz="2400" dirty="0" smtClean="0"/>
              <a:t> bias </a:t>
            </a:r>
            <a:r>
              <a:rPr lang="nb-NO" sz="2400" dirty="0" err="1" smtClean="0"/>
              <a:t>almost</a:t>
            </a:r>
            <a:r>
              <a:rPr lang="nb-NO" sz="2400" dirty="0" smtClean="0"/>
              <a:t> </a:t>
            </a:r>
            <a:r>
              <a:rPr lang="nb-NO" sz="2400" dirty="0" err="1" smtClean="0"/>
              <a:t>unavoidable</a:t>
            </a:r>
            <a:endParaRPr lang="nb-NO" sz="2400" dirty="0" smtClean="0"/>
          </a:p>
          <a:p>
            <a:r>
              <a:rPr lang="nb-NO" sz="2400" b="1" dirty="0" err="1" smtClean="0"/>
              <a:t>However</a:t>
            </a:r>
            <a:r>
              <a:rPr lang="nb-NO" sz="2400" b="1" dirty="0" smtClean="0"/>
              <a:t>, </a:t>
            </a:r>
            <a:r>
              <a:rPr lang="nb-NO" sz="2400" b="1" dirty="0" err="1" smtClean="0"/>
              <a:t>systematic</a:t>
            </a:r>
            <a:r>
              <a:rPr lang="nb-NO" sz="2400" b="1" dirty="0" smtClean="0"/>
              <a:t> </a:t>
            </a:r>
            <a:r>
              <a:rPr lang="nb-NO" sz="2400" b="1" dirty="0" err="1" smtClean="0"/>
              <a:t>reviews</a:t>
            </a:r>
            <a:r>
              <a:rPr lang="nb-NO" sz="2400" b="1" dirty="0" smtClean="0"/>
              <a:t> </a:t>
            </a:r>
            <a:r>
              <a:rPr lang="nb-NO" sz="2400" b="1" dirty="0" err="1" smtClean="0"/>
              <a:t>may</a:t>
            </a:r>
            <a:r>
              <a:rPr lang="nb-NO" sz="2400" b="1" dirty="0" smtClean="0"/>
              <a:t> be </a:t>
            </a:r>
            <a:r>
              <a:rPr lang="nb-NO" sz="2400" b="1" dirty="0" err="1" smtClean="0"/>
              <a:t>of</a:t>
            </a:r>
            <a:r>
              <a:rPr lang="nb-NO" sz="2400" b="1" dirty="0" smtClean="0"/>
              <a:t> limited </a:t>
            </a:r>
            <a:r>
              <a:rPr lang="nb-NO" sz="2400" b="1" dirty="0" err="1" smtClean="0"/>
              <a:t>help</a:t>
            </a:r>
            <a:r>
              <a:rPr lang="nb-NO" sz="2400" b="1" dirty="0" smtClean="0"/>
              <a:t> in </a:t>
            </a:r>
            <a:r>
              <a:rPr lang="nb-NO" sz="2400" b="1" dirty="0" err="1" smtClean="0"/>
              <a:t>the</a:t>
            </a:r>
            <a:r>
              <a:rPr lang="nb-NO" sz="2400" b="1" dirty="0" smtClean="0"/>
              <a:t> </a:t>
            </a:r>
            <a:r>
              <a:rPr lang="nb-NO" sz="2400" b="1" dirty="0" err="1" smtClean="0"/>
              <a:t>absence</a:t>
            </a:r>
            <a:r>
              <a:rPr lang="nb-NO" sz="2400" b="1" dirty="0" smtClean="0"/>
              <a:t> </a:t>
            </a:r>
            <a:r>
              <a:rPr lang="nb-NO" sz="2400" b="1" dirty="0" err="1" smtClean="0"/>
              <a:t>of</a:t>
            </a:r>
            <a:r>
              <a:rPr lang="nb-NO" sz="2400" b="1" dirty="0" smtClean="0"/>
              <a:t> </a:t>
            </a:r>
            <a:r>
              <a:rPr lang="nb-NO" sz="2400" b="1" dirty="0" err="1" smtClean="0"/>
              <a:t>high-quality</a:t>
            </a:r>
            <a:r>
              <a:rPr lang="nb-NO" sz="2400" b="1" dirty="0" smtClean="0"/>
              <a:t> </a:t>
            </a:r>
            <a:r>
              <a:rPr lang="nb-NO" sz="2400" b="1" dirty="0" err="1" smtClean="0"/>
              <a:t>clinical</a:t>
            </a:r>
            <a:r>
              <a:rPr lang="nb-NO" sz="2400" b="1" dirty="0" smtClean="0"/>
              <a:t> studies</a:t>
            </a:r>
          </a:p>
          <a:p>
            <a:endParaRPr lang="nb-NO"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pPr eaLnBrk="1" hangingPunct="1"/>
            <a:r>
              <a:rPr lang="nb-NO" sz="4000" dirty="0" err="1" smtClean="0"/>
              <a:t>What</a:t>
            </a:r>
            <a:r>
              <a:rPr lang="nb-NO" sz="4000" dirty="0" smtClean="0"/>
              <a:t> is </a:t>
            </a:r>
            <a:r>
              <a:rPr lang="nb-NO" sz="4000" dirty="0" err="1" smtClean="0"/>
              <a:t>evidence-based</a:t>
            </a:r>
            <a:r>
              <a:rPr lang="nb-NO" sz="4000" dirty="0" smtClean="0"/>
              <a:t> dental </a:t>
            </a:r>
            <a:r>
              <a:rPr lang="nb-NO" sz="4000" dirty="0" err="1" smtClean="0"/>
              <a:t>practice</a:t>
            </a:r>
            <a:r>
              <a:rPr lang="nb-NO" sz="4000" dirty="0" smtClean="0"/>
              <a:t>?</a:t>
            </a:r>
          </a:p>
        </p:txBody>
      </p:sp>
      <p:sp>
        <p:nvSpPr>
          <p:cNvPr id="57347" name="Content Placeholder 2"/>
          <p:cNvSpPr>
            <a:spLocks noGrp="1"/>
          </p:cNvSpPr>
          <p:nvPr>
            <p:ph idx="1"/>
          </p:nvPr>
        </p:nvSpPr>
        <p:spPr/>
        <p:txBody>
          <a:bodyPr>
            <a:normAutofit fontScale="92500" lnSpcReduction="20000"/>
          </a:bodyPr>
          <a:lstStyle/>
          <a:p>
            <a:pPr eaLnBrk="1" hangingPunct="1"/>
            <a:r>
              <a:rPr lang="nb-NO" dirty="0" smtClean="0"/>
              <a:t>Three elements (</a:t>
            </a:r>
            <a:r>
              <a:rPr lang="nb-NO" dirty="0" err="1" smtClean="0"/>
              <a:t>often</a:t>
            </a:r>
            <a:r>
              <a:rPr lang="nb-NO" dirty="0" smtClean="0"/>
              <a:t> forgotten)</a:t>
            </a:r>
          </a:p>
          <a:p>
            <a:pPr lvl="1" eaLnBrk="1" hangingPunct="1"/>
            <a:r>
              <a:rPr lang="nb-NO" dirty="0" smtClean="0"/>
              <a:t>Science base</a:t>
            </a:r>
          </a:p>
          <a:p>
            <a:pPr lvl="2"/>
            <a:r>
              <a:rPr lang="nb-NO" dirty="0" smtClean="0"/>
              <a:t>Even </a:t>
            </a:r>
            <a:r>
              <a:rPr lang="nb-NO" dirty="0" err="1" smtClean="0"/>
              <a:t>if</a:t>
            </a:r>
            <a:r>
              <a:rPr lang="nb-NO" dirty="0" smtClean="0"/>
              <a:t> </a:t>
            </a:r>
            <a:r>
              <a:rPr lang="nb-NO" dirty="0" err="1" smtClean="0"/>
              <a:t>you</a:t>
            </a:r>
            <a:r>
              <a:rPr lang="nb-NO" dirty="0" smtClean="0"/>
              <a:t> </a:t>
            </a:r>
            <a:r>
              <a:rPr lang="nb-NO" dirty="0" err="1" smtClean="0"/>
              <a:t>cannot</a:t>
            </a:r>
            <a:r>
              <a:rPr lang="nb-NO" dirty="0" smtClean="0"/>
              <a:t> </a:t>
            </a:r>
            <a:r>
              <a:rPr lang="nb-NO" dirty="0" err="1" smtClean="0"/>
              <a:t>perform</a:t>
            </a:r>
            <a:r>
              <a:rPr lang="nb-NO" dirty="0" smtClean="0"/>
              <a:t> it, </a:t>
            </a:r>
            <a:r>
              <a:rPr lang="nb-NO" dirty="0" err="1" smtClean="0"/>
              <a:t>you</a:t>
            </a:r>
            <a:r>
              <a:rPr lang="nb-NO" dirty="0" smtClean="0"/>
              <a:t> </a:t>
            </a:r>
            <a:r>
              <a:rPr lang="nb-NO" dirty="0" err="1" smtClean="0"/>
              <a:t>should</a:t>
            </a:r>
            <a:r>
              <a:rPr lang="nb-NO" dirty="0" smtClean="0"/>
              <a:t> know </a:t>
            </a:r>
            <a:r>
              <a:rPr lang="nb-NO" dirty="0" err="1" smtClean="0"/>
              <a:t>the</a:t>
            </a:r>
            <a:r>
              <a:rPr lang="nb-NO" dirty="0" smtClean="0"/>
              <a:t> best </a:t>
            </a:r>
            <a:r>
              <a:rPr lang="nb-NO" dirty="0" err="1" smtClean="0"/>
              <a:t>known</a:t>
            </a:r>
            <a:r>
              <a:rPr lang="nb-NO" dirty="0" smtClean="0"/>
              <a:t> </a:t>
            </a:r>
            <a:r>
              <a:rPr lang="nb-NO" dirty="0" err="1" smtClean="0"/>
              <a:t>diagnostic</a:t>
            </a:r>
            <a:r>
              <a:rPr lang="nb-NO" dirty="0" smtClean="0"/>
              <a:t> or </a:t>
            </a:r>
            <a:r>
              <a:rPr lang="nb-NO" dirty="0" err="1" smtClean="0"/>
              <a:t>treatment</a:t>
            </a:r>
            <a:r>
              <a:rPr lang="nb-NO" dirty="0" smtClean="0"/>
              <a:t> </a:t>
            </a:r>
            <a:r>
              <a:rPr lang="nb-NO" dirty="0" err="1" smtClean="0"/>
              <a:t>procedure</a:t>
            </a:r>
            <a:r>
              <a:rPr lang="nb-NO" dirty="0" smtClean="0"/>
              <a:t> for </a:t>
            </a:r>
            <a:r>
              <a:rPr lang="nb-NO" dirty="0" err="1" smtClean="0"/>
              <a:t>the</a:t>
            </a:r>
            <a:r>
              <a:rPr lang="nb-NO" dirty="0" smtClean="0"/>
              <a:t> </a:t>
            </a:r>
            <a:r>
              <a:rPr lang="nb-NO" dirty="0" err="1" smtClean="0"/>
              <a:t>condition</a:t>
            </a:r>
            <a:r>
              <a:rPr lang="nb-NO" dirty="0" smtClean="0"/>
              <a:t> </a:t>
            </a:r>
            <a:r>
              <a:rPr lang="nb-NO" dirty="0" err="1" smtClean="0"/>
              <a:t>evaluated</a:t>
            </a:r>
            <a:endParaRPr lang="nb-NO" dirty="0" smtClean="0"/>
          </a:p>
          <a:p>
            <a:pPr lvl="1" eaLnBrk="1" hangingPunct="1"/>
            <a:r>
              <a:rPr lang="nb-NO" dirty="0" smtClean="0"/>
              <a:t>Skills </a:t>
            </a:r>
            <a:r>
              <a:rPr lang="nb-NO" dirty="0" err="1" smtClean="0"/>
              <a:t>of</a:t>
            </a:r>
            <a:r>
              <a:rPr lang="nb-NO" dirty="0" smtClean="0"/>
              <a:t> </a:t>
            </a:r>
            <a:r>
              <a:rPr lang="nb-NO" dirty="0" err="1" smtClean="0"/>
              <a:t>health</a:t>
            </a:r>
            <a:r>
              <a:rPr lang="nb-NO" dirty="0" smtClean="0"/>
              <a:t> provider</a:t>
            </a:r>
          </a:p>
          <a:p>
            <a:pPr lvl="2"/>
            <a:r>
              <a:rPr lang="nb-NO" dirty="0" smtClean="0"/>
              <a:t>Know </a:t>
            </a:r>
            <a:r>
              <a:rPr lang="nb-NO" dirty="0" err="1" smtClean="0"/>
              <a:t>thyself</a:t>
            </a:r>
            <a:r>
              <a:rPr lang="nb-NO" dirty="0" smtClean="0"/>
              <a:t>, </a:t>
            </a:r>
            <a:r>
              <a:rPr lang="nb-NO" dirty="0" err="1" smtClean="0"/>
              <a:t>primum</a:t>
            </a:r>
            <a:r>
              <a:rPr lang="nb-NO" dirty="0" smtClean="0"/>
              <a:t> non </a:t>
            </a:r>
            <a:r>
              <a:rPr lang="nb-NO" dirty="0" err="1" smtClean="0"/>
              <a:t>nocere</a:t>
            </a:r>
            <a:endParaRPr lang="nb-NO" dirty="0" smtClean="0"/>
          </a:p>
          <a:p>
            <a:pPr lvl="2"/>
            <a:r>
              <a:rPr lang="nb-NO" dirty="0" smtClean="0"/>
              <a:t>Do </a:t>
            </a:r>
            <a:r>
              <a:rPr lang="nb-NO" dirty="0" err="1" smtClean="0"/>
              <a:t>the</a:t>
            </a:r>
            <a:r>
              <a:rPr lang="nb-NO" dirty="0" smtClean="0"/>
              <a:t> best </a:t>
            </a:r>
            <a:r>
              <a:rPr lang="nb-NO" dirty="0" err="1" smtClean="0"/>
              <a:t>you</a:t>
            </a:r>
            <a:r>
              <a:rPr lang="nb-NO" dirty="0" smtClean="0"/>
              <a:t> </a:t>
            </a:r>
            <a:r>
              <a:rPr lang="nb-NO" dirty="0" err="1" smtClean="0"/>
              <a:t>can</a:t>
            </a:r>
            <a:r>
              <a:rPr lang="nb-NO" dirty="0" smtClean="0"/>
              <a:t>. </a:t>
            </a:r>
            <a:r>
              <a:rPr lang="nb-NO" dirty="0" err="1" smtClean="0"/>
              <a:t>If</a:t>
            </a:r>
            <a:r>
              <a:rPr lang="nb-NO" dirty="0" smtClean="0"/>
              <a:t> </a:t>
            </a:r>
            <a:r>
              <a:rPr lang="nb-NO" dirty="0" err="1" smtClean="0"/>
              <a:t>you</a:t>
            </a:r>
            <a:r>
              <a:rPr lang="nb-NO" dirty="0" smtClean="0"/>
              <a:t> </a:t>
            </a:r>
            <a:r>
              <a:rPr lang="nb-NO" dirty="0" err="1" smtClean="0"/>
              <a:t>don’t</a:t>
            </a:r>
            <a:r>
              <a:rPr lang="nb-NO" dirty="0" smtClean="0"/>
              <a:t> master </a:t>
            </a:r>
            <a:r>
              <a:rPr lang="nb-NO" dirty="0" err="1" smtClean="0"/>
              <a:t>what</a:t>
            </a:r>
            <a:r>
              <a:rPr lang="nb-NO" dirty="0" smtClean="0"/>
              <a:t> is best, </a:t>
            </a:r>
            <a:r>
              <a:rPr lang="nb-NO" dirty="0" err="1" smtClean="0"/>
              <a:t>don’t</a:t>
            </a:r>
            <a:r>
              <a:rPr lang="nb-NO" dirty="0" smtClean="0"/>
              <a:t> </a:t>
            </a:r>
            <a:r>
              <a:rPr lang="nb-NO" dirty="0" err="1" smtClean="0"/>
              <a:t>try</a:t>
            </a:r>
            <a:r>
              <a:rPr lang="nb-NO" dirty="0" smtClean="0"/>
              <a:t> it; </a:t>
            </a:r>
            <a:r>
              <a:rPr lang="nb-NO" dirty="0" err="1" smtClean="0"/>
              <a:t>discuss</a:t>
            </a:r>
            <a:r>
              <a:rPr lang="nb-NO" dirty="0" smtClean="0"/>
              <a:t>, </a:t>
            </a:r>
            <a:r>
              <a:rPr lang="nb-NO" dirty="0" err="1" smtClean="0"/>
              <a:t>refer</a:t>
            </a:r>
            <a:endParaRPr lang="nb-NO" dirty="0" smtClean="0"/>
          </a:p>
          <a:p>
            <a:pPr lvl="1" eaLnBrk="1" hangingPunct="1"/>
            <a:r>
              <a:rPr lang="nb-NO" dirty="0" err="1" smtClean="0"/>
              <a:t>Patient’s</a:t>
            </a:r>
            <a:r>
              <a:rPr lang="nb-NO" dirty="0" smtClean="0"/>
              <a:t> </a:t>
            </a:r>
            <a:r>
              <a:rPr lang="nb-NO" dirty="0" err="1" smtClean="0"/>
              <a:t>needs</a:t>
            </a:r>
            <a:r>
              <a:rPr lang="nb-NO" dirty="0" smtClean="0"/>
              <a:t> and </a:t>
            </a:r>
            <a:r>
              <a:rPr lang="nb-NO" dirty="0" err="1" smtClean="0"/>
              <a:t>desires</a:t>
            </a:r>
            <a:r>
              <a:rPr lang="nb-NO" dirty="0" smtClean="0"/>
              <a:t> </a:t>
            </a:r>
            <a:r>
              <a:rPr lang="nb-NO" dirty="0" err="1" smtClean="0"/>
              <a:t>after</a:t>
            </a:r>
            <a:r>
              <a:rPr lang="nb-NO" dirty="0" smtClean="0"/>
              <a:t> </a:t>
            </a:r>
            <a:r>
              <a:rPr lang="nb-NO" dirty="0" err="1" smtClean="0"/>
              <a:t>adequate</a:t>
            </a:r>
            <a:r>
              <a:rPr lang="nb-NO" dirty="0" smtClean="0"/>
              <a:t> </a:t>
            </a:r>
            <a:r>
              <a:rPr lang="nb-NO" dirty="0" err="1" smtClean="0"/>
              <a:t>information</a:t>
            </a:r>
            <a:endParaRPr lang="nb-NO" dirty="0" smtClean="0"/>
          </a:p>
          <a:p>
            <a:pPr lvl="2"/>
            <a:r>
              <a:rPr lang="nb-NO" dirty="0" err="1" smtClean="0"/>
              <a:t>Desires</a:t>
            </a:r>
            <a:r>
              <a:rPr lang="nb-NO" dirty="0" smtClean="0"/>
              <a:t> </a:t>
            </a:r>
            <a:r>
              <a:rPr lang="nb-NO" dirty="0" err="1" smtClean="0"/>
              <a:t>may</a:t>
            </a:r>
            <a:r>
              <a:rPr lang="nb-NO" dirty="0" smtClean="0"/>
              <a:t> be </a:t>
            </a:r>
            <a:r>
              <a:rPr lang="nb-NO" dirty="0" err="1" smtClean="0"/>
              <a:t>adjusted</a:t>
            </a:r>
            <a:r>
              <a:rPr lang="nb-NO" dirty="0" smtClean="0"/>
              <a:t> up or </a:t>
            </a:r>
            <a:r>
              <a:rPr lang="nb-NO" dirty="0" err="1" smtClean="0"/>
              <a:t>down</a:t>
            </a:r>
            <a:r>
              <a:rPr lang="nb-NO" dirty="0" smtClean="0"/>
              <a:t>. Never </a:t>
            </a:r>
            <a:r>
              <a:rPr lang="nb-NO" dirty="0" err="1" smtClean="0"/>
              <a:t>sell</a:t>
            </a:r>
            <a:r>
              <a:rPr lang="nb-NO" dirty="0" smtClean="0"/>
              <a:t>!</a:t>
            </a:r>
          </a:p>
        </p:txBody>
      </p:sp>
      <p:sp>
        <p:nvSpPr>
          <p:cNvPr id="4" name="Slide Number Placeholder 3"/>
          <p:cNvSpPr>
            <a:spLocks noGrp="1"/>
          </p:cNvSpPr>
          <p:nvPr>
            <p:ph type="sldNum" sz="quarter" idx="12"/>
          </p:nvPr>
        </p:nvSpPr>
        <p:spPr/>
        <p:txBody>
          <a:bodyPr/>
          <a:lstStyle/>
          <a:p>
            <a:pPr>
              <a:defRPr/>
            </a:pPr>
            <a:fld id="{4659861E-CCAB-41A8-B28D-28C71CBE587A}" type="slidenum">
              <a:rPr lang="nb-NO" smtClean="0"/>
              <a:pPr>
                <a:defRPr/>
              </a:pPr>
              <a:t>4</a:t>
            </a:fld>
            <a:endParaRPr lang="nb-NO"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25" name="Group 45"/>
          <p:cNvGraphicFramePr>
            <a:graphicFrameLocks noGrp="1"/>
          </p:cNvGraphicFramePr>
          <p:nvPr/>
        </p:nvGraphicFramePr>
        <p:xfrm>
          <a:off x="755650" y="333375"/>
          <a:ext cx="7632700" cy="5680077"/>
        </p:xfrm>
        <a:graphic>
          <a:graphicData uri="http://schemas.openxmlformats.org/drawingml/2006/table">
            <a:tbl>
              <a:tblPr/>
              <a:tblGrid>
                <a:gridCol w="936625"/>
                <a:gridCol w="6696075"/>
              </a:tblGrid>
              <a:tr h="554038">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2000" b="1" i="1" u="none" strike="noStrike" cap="none" normalizeH="0" baseline="0" dirty="0" smtClean="0">
                          <a:ln>
                            <a:noFill/>
                          </a:ln>
                          <a:solidFill>
                            <a:srgbClr val="000066"/>
                          </a:solidFill>
                          <a:effectLst/>
                          <a:latin typeface="Arial" pitchFamily="34" charset="0"/>
                          <a:cs typeface="Times New Roman" pitchFamily="18" charset="0"/>
                        </a:rPr>
                        <a:t>Level</a:t>
                      </a:r>
                      <a:endParaRPr kumimoji="0" lang="en-US" sz="2000" b="1" i="1" u="none" strike="noStrike" cap="none" normalizeH="0" baseline="0" dirty="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2000" b="1" i="1" u="none" strike="noStrike" cap="none" normalizeH="0" baseline="0" smtClean="0">
                          <a:ln>
                            <a:noFill/>
                          </a:ln>
                          <a:solidFill>
                            <a:srgbClr val="000066"/>
                          </a:solidFill>
                          <a:effectLst/>
                          <a:latin typeface="Arial" pitchFamily="34" charset="0"/>
                          <a:cs typeface="Times New Roman" pitchFamily="18" charset="0"/>
                        </a:rPr>
                        <a:t>Therapy/Prevention, Aetiology/Harm</a:t>
                      </a:r>
                      <a:endParaRPr kumimoji="0" lang="en-US" sz="2000" b="1" i="1"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1338">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1a</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Systematic Review (with homogeneity) of Randomized Clinical Trials </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1338">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FF0066"/>
                          </a:solidFill>
                          <a:effectLst/>
                          <a:latin typeface="Arial" pitchFamily="34" charset="0"/>
                          <a:cs typeface="Times New Roman" pitchFamily="18" charset="0"/>
                        </a:rPr>
                        <a:t>1b</a:t>
                      </a:r>
                      <a:endParaRPr kumimoji="0" lang="en-US" sz="16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dirty="0" smtClean="0">
                          <a:ln>
                            <a:noFill/>
                          </a:ln>
                          <a:solidFill>
                            <a:srgbClr val="FF0066"/>
                          </a:solidFill>
                          <a:effectLst/>
                          <a:latin typeface="Arial" pitchFamily="34" charset="0"/>
                          <a:cs typeface="Times New Roman" pitchFamily="18" charset="0"/>
                        </a:rPr>
                        <a:t>Individual Randomized Clinical Trials (with narrow Confidence Interval)</a:t>
                      </a:r>
                      <a:endParaRPr kumimoji="0" lang="en-US" sz="1600" b="1" i="0" u="none" strike="noStrike" cap="none" normalizeH="0" baseline="0" dirty="0" smtClean="0">
                        <a:ln>
                          <a:noFill/>
                        </a:ln>
                        <a:solidFill>
                          <a:srgbClr val="FF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8613">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1c</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All or none</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8613">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2a</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 Systematic Review (with homogeneity) of cohort studies</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1338">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FF0066"/>
                          </a:solidFill>
                          <a:effectLst/>
                          <a:latin typeface="Arial" pitchFamily="34" charset="0"/>
                          <a:cs typeface="Times New Roman" pitchFamily="18" charset="0"/>
                        </a:rPr>
                        <a:t>2b</a:t>
                      </a:r>
                      <a:endParaRPr kumimoji="0" lang="en-US" sz="16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FF0066"/>
                          </a:solidFill>
                          <a:effectLst/>
                          <a:latin typeface="Arial" pitchFamily="34" charset="0"/>
                          <a:cs typeface="Times New Roman" pitchFamily="18" charset="0"/>
                        </a:rPr>
                        <a:t>Individual cohort study (including low quality RCT; e.g., &lt;80% follow-up)</a:t>
                      </a:r>
                      <a:endParaRPr kumimoji="0" lang="en-US" sz="16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7025">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2c</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"Outcomes" Research; Ecological studies</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1338">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3a</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 Systematic Review (with homogeneity) of case-control studies</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1338">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3b</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Individual Case-Control Study (few cases, matching controls)</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1338">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4</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FF0066"/>
                          </a:solidFill>
                          <a:effectLst/>
                          <a:latin typeface="Arial" pitchFamily="34" charset="0"/>
                          <a:cs typeface="Times New Roman" pitchFamily="18" charset="0"/>
                        </a:rPr>
                        <a:t>Case-series (and poor quality cohort and case-control studies)</a:t>
                      </a:r>
                      <a:endParaRPr kumimoji="0" lang="en-US" sz="16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58825">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5</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600" b="1" i="0" u="none" strike="noStrike" cap="none" normalizeH="0" baseline="0" smtClean="0">
                          <a:ln>
                            <a:noFill/>
                          </a:ln>
                          <a:solidFill>
                            <a:srgbClr val="000066"/>
                          </a:solidFill>
                          <a:effectLst/>
                          <a:latin typeface="Arial" pitchFamily="34" charset="0"/>
                          <a:cs typeface="Times New Roman" pitchFamily="18" charset="0"/>
                        </a:rPr>
                        <a:t>Expert opinion without explicit critical appraisal, or based on physiology, bench research or "first principles" (logical deduction)</a:t>
                      </a:r>
                      <a:endParaRPr kumimoji="0" lang="en-US"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22920" name="Text Box 40"/>
          <p:cNvSpPr txBox="1">
            <a:spLocks noChangeArrowheads="1"/>
          </p:cNvSpPr>
          <p:nvPr/>
        </p:nvSpPr>
        <p:spPr bwMode="auto">
          <a:xfrm>
            <a:off x="549275" y="2699628"/>
            <a:ext cx="5872570" cy="369332"/>
          </a:xfrm>
          <a:prstGeom prst="rect">
            <a:avLst/>
          </a:prstGeom>
          <a:solidFill>
            <a:srgbClr val="0000FF"/>
          </a:solidFill>
          <a:ln w="12700">
            <a:solidFill>
              <a:srgbClr val="FF0066"/>
            </a:solidFill>
            <a:miter lim="800000"/>
            <a:headEnd/>
            <a:tailEnd/>
          </a:ln>
        </p:spPr>
        <p:txBody>
          <a:bodyPr wrap="none">
            <a:spAutoFit/>
          </a:bodyPr>
          <a:lstStyle/>
          <a:p>
            <a:r>
              <a:rPr lang="nb-NO" b="1" dirty="0" smtClean="0">
                <a:solidFill>
                  <a:srgbClr val="FFFF00"/>
                </a:solidFill>
              </a:rPr>
              <a:t>2008: 8  </a:t>
            </a:r>
            <a:r>
              <a:rPr lang="nb-NO" b="1" dirty="0">
                <a:solidFill>
                  <a:srgbClr val="FFFF00"/>
                </a:solidFill>
              </a:rPr>
              <a:t>THROUGHOUT HISTORY – ALL </a:t>
            </a:r>
            <a:r>
              <a:rPr lang="nb-NO" b="1" dirty="0" smtClean="0">
                <a:solidFill>
                  <a:srgbClr val="FFFF00"/>
                </a:solidFill>
              </a:rPr>
              <a:t>WITH MINOR FLAWS</a:t>
            </a:r>
            <a:endParaRPr lang="en-US" b="1" dirty="0">
              <a:solidFill>
                <a:srgbClr val="FFFF00"/>
              </a:solidFill>
            </a:endParaRPr>
          </a:p>
        </p:txBody>
      </p:sp>
      <p:sp>
        <p:nvSpPr>
          <p:cNvPr id="122921" name="Text Box 41"/>
          <p:cNvSpPr txBox="1">
            <a:spLocks noChangeArrowheads="1"/>
          </p:cNvSpPr>
          <p:nvPr/>
        </p:nvSpPr>
        <p:spPr bwMode="auto">
          <a:xfrm>
            <a:off x="539750" y="3284538"/>
            <a:ext cx="3409950" cy="379412"/>
          </a:xfrm>
          <a:prstGeom prst="rect">
            <a:avLst/>
          </a:prstGeom>
          <a:solidFill>
            <a:srgbClr val="0000FF"/>
          </a:solidFill>
          <a:ln w="12700">
            <a:solidFill>
              <a:srgbClr val="FF0066"/>
            </a:solidFill>
            <a:miter lim="800000"/>
            <a:headEnd/>
            <a:tailEnd/>
          </a:ln>
        </p:spPr>
        <p:txBody>
          <a:bodyPr wrap="none">
            <a:spAutoFit/>
          </a:bodyPr>
          <a:lstStyle/>
          <a:p>
            <a:r>
              <a:rPr lang="nb-NO" b="1">
                <a:solidFill>
                  <a:srgbClr val="FFFF00"/>
                </a:solidFill>
              </a:rPr>
              <a:t>2005: 26 – MOSTLY  FLAWED</a:t>
            </a:r>
            <a:endParaRPr lang="en-US" b="1">
              <a:solidFill>
                <a:srgbClr val="FFFF00"/>
              </a:solidFill>
            </a:endParaRPr>
          </a:p>
        </p:txBody>
      </p:sp>
      <p:sp>
        <p:nvSpPr>
          <p:cNvPr id="122922" name="Text Box 42"/>
          <p:cNvSpPr txBox="1">
            <a:spLocks noChangeArrowheads="1"/>
          </p:cNvSpPr>
          <p:nvPr/>
        </p:nvSpPr>
        <p:spPr bwMode="auto">
          <a:xfrm>
            <a:off x="611188" y="4777779"/>
            <a:ext cx="2139950" cy="379413"/>
          </a:xfrm>
          <a:prstGeom prst="rect">
            <a:avLst/>
          </a:prstGeom>
          <a:solidFill>
            <a:srgbClr val="0000FF"/>
          </a:solidFill>
          <a:ln w="12700">
            <a:solidFill>
              <a:srgbClr val="FF0066"/>
            </a:solidFill>
            <a:miter lim="800000"/>
            <a:headEnd/>
            <a:tailEnd/>
          </a:ln>
        </p:spPr>
        <p:txBody>
          <a:bodyPr wrap="none">
            <a:spAutoFit/>
          </a:bodyPr>
          <a:lstStyle/>
          <a:p>
            <a:r>
              <a:rPr lang="nb-NO" b="1">
                <a:solidFill>
                  <a:srgbClr val="FFFF00"/>
                </a:solidFill>
              </a:rPr>
              <a:t>2005: HUNDREDS</a:t>
            </a:r>
            <a:endParaRPr lang="en-US" b="1">
              <a:solidFill>
                <a:srgbClr val="FFFF00"/>
              </a:solidFill>
            </a:endParaRPr>
          </a:p>
        </p:txBody>
      </p:sp>
      <p:sp>
        <p:nvSpPr>
          <p:cNvPr id="81963" name="Text Box 43"/>
          <p:cNvSpPr txBox="1">
            <a:spLocks noChangeArrowheads="1"/>
          </p:cNvSpPr>
          <p:nvPr/>
        </p:nvSpPr>
        <p:spPr bwMode="auto">
          <a:xfrm>
            <a:off x="539750" y="6165850"/>
            <a:ext cx="8027988" cy="457200"/>
          </a:xfrm>
          <a:prstGeom prst="rect">
            <a:avLst/>
          </a:prstGeom>
          <a:noFill/>
          <a:ln w="9525">
            <a:noFill/>
            <a:miter lim="800000"/>
            <a:headEnd/>
            <a:tailEnd/>
          </a:ln>
        </p:spPr>
        <p:txBody>
          <a:bodyPr>
            <a:spAutoFit/>
          </a:bodyPr>
          <a:lstStyle/>
          <a:p>
            <a:pPr algn="ctr"/>
            <a:r>
              <a:rPr lang="en-US" sz="1200"/>
              <a:t>Torabinejad M, Kutsenko D, Machnick TK, Ismail A, Newton CW.Related Articles, Links </a:t>
            </a:r>
            <a:r>
              <a:rPr lang="en-US" sz="1200">
                <a:hlinkClick r:id="rId2"/>
              </a:rPr>
              <a:t> </a:t>
            </a:r>
            <a:r>
              <a:rPr lang="en-US" sz="1200"/>
              <a:t>Levels of evidence for the outcome of nonsurgical endodontic treatment. J Endod. 2005 Sep;31(9):637-46. </a:t>
            </a:r>
          </a:p>
        </p:txBody>
      </p:sp>
      <p:sp>
        <p:nvSpPr>
          <p:cNvPr id="122926" name="Text Box 46"/>
          <p:cNvSpPr txBox="1">
            <a:spLocks noChangeArrowheads="1"/>
          </p:cNvSpPr>
          <p:nvPr/>
        </p:nvSpPr>
        <p:spPr bwMode="auto">
          <a:xfrm>
            <a:off x="539750" y="838671"/>
            <a:ext cx="7272610" cy="646331"/>
          </a:xfrm>
          <a:prstGeom prst="rect">
            <a:avLst/>
          </a:prstGeom>
          <a:solidFill>
            <a:srgbClr val="0000FF"/>
          </a:solidFill>
          <a:ln w="9525">
            <a:solidFill>
              <a:srgbClr val="FF0000"/>
            </a:solidFill>
            <a:miter lim="800000"/>
            <a:headEnd/>
            <a:tailEnd/>
          </a:ln>
        </p:spPr>
        <p:txBody>
          <a:bodyPr wrap="square">
            <a:spAutoFit/>
          </a:bodyPr>
          <a:lstStyle/>
          <a:p>
            <a:r>
              <a:rPr lang="nb-NO" b="1" dirty="0" smtClean="0">
                <a:solidFill>
                  <a:srgbClr val="FFFF00"/>
                </a:solidFill>
              </a:rPr>
              <a:t>2008: </a:t>
            </a:r>
            <a:r>
              <a:rPr lang="nb-NO" b="1" dirty="0">
                <a:solidFill>
                  <a:srgbClr val="FFFF00"/>
                </a:solidFill>
              </a:rPr>
              <a:t>"</a:t>
            </a:r>
            <a:r>
              <a:rPr lang="nb-NO" b="1" dirty="0" err="1">
                <a:solidFill>
                  <a:srgbClr val="FFFF00"/>
                </a:solidFill>
              </a:rPr>
              <a:t>Systematic</a:t>
            </a:r>
            <a:r>
              <a:rPr lang="nb-NO" b="1" dirty="0">
                <a:solidFill>
                  <a:srgbClr val="FFFF00"/>
                </a:solidFill>
              </a:rPr>
              <a:t> </a:t>
            </a:r>
            <a:r>
              <a:rPr lang="nb-NO" b="1" dirty="0" err="1">
                <a:solidFill>
                  <a:srgbClr val="FFFF00"/>
                </a:solidFill>
              </a:rPr>
              <a:t>Review</a:t>
            </a:r>
            <a:r>
              <a:rPr lang="nb-NO" b="1" dirty="0">
                <a:solidFill>
                  <a:srgbClr val="FFFF00"/>
                </a:solidFill>
              </a:rPr>
              <a:t>" </a:t>
            </a:r>
            <a:r>
              <a:rPr lang="nb-NO" b="1" dirty="0" err="1">
                <a:solidFill>
                  <a:srgbClr val="FFFF00"/>
                </a:solidFill>
              </a:rPr>
              <a:t>endodontic</a:t>
            </a:r>
            <a:r>
              <a:rPr lang="nb-NO" b="1" dirty="0">
                <a:solidFill>
                  <a:srgbClr val="FFFF00"/>
                </a:solidFill>
              </a:rPr>
              <a:t>: </a:t>
            </a:r>
            <a:r>
              <a:rPr lang="nb-NO" b="1" dirty="0" smtClean="0">
                <a:solidFill>
                  <a:srgbClr val="FFFF00"/>
                </a:solidFill>
              </a:rPr>
              <a:t> 13 </a:t>
            </a:r>
            <a:r>
              <a:rPr lang="nb-NO" b="1" dirty="0" err="1">
                <a:solidFill>
                  <a:srgbClr val="FFFF00"/>
                </a:solidFill>
              </a:rPr>
              <a:t>references</a:t>
            </a:r>
            <a:r>
              <a:rPr lang="nb-NO" b="1" dirty="0">
                <a:solidFill>
                  <a:srgbClr val="FFFF00"/>
                </a:solidFill>
              </a:rPr>
              <a:t>, 4 </a:t>
            </a:r>
            <a:r>
              <a:rPr lang="nb-NO" b="1" dirty="0" err="1">
                <a:solidFill>
                  <a:srgbClr val="FFFF00"/>
                </a:solidFill>
              </a:rPr>
              <a:t>including</a:t>
            </a:r>
            <a:r>
              <a:rPr lang="nb-NO" b="1" dirty="0">
                <a:solidFill>
                  <a:srgbClr val="FFFF00"/>
                </a:solidFill>
              </a:rPr>
              <a:t> </a:t>
            </a:r>
            <a:r>
              <a:rPr lang="nb-NO" b="1" dirty="0" err="1" smtClean="0">
                <a:solidFill>
                  <a:srgbClr val="FFFF00"/>
                </a:solidFill>
              </a:rPr>
              <a:t>RCTs</a:t>
            </a:r>
            <a:endParaRPr lang="nb-NO" b="1" dirty="0" smtClean="0">
              <a:solidFill>
                <a:srgbClr val="FFFF00"/>
              </a:solidFill>
            </a:endParaRPr>
          </a:p>
          <a:p>
            <a:r>
              <a:rPr lang="nb-NO" b="1" dirty="0" smtClean="0">
                <a:solidFill>
                  <a:srgbClr val="FFFF00"/>
                </a:solidFill>
              </a:rPr>
              <a:t>2010: "</a:t>
            </a:r>
            <a:r>
              <a:rPr lang="nb-NO" b="1" dirty="0" err="1" smtClean="0">
                <a:solidFill>
                  <a:srgbClr val="FFFF00"/>
                </a:solidFill>
              </a:rPr>
              <a:t>Systematic</a:t>
            </a:r>
            <a:r>
              <a:rPr lang="nb-NO" b="1" dirty="0" smtClean="0">
                <a:solidFill>
                  <a:srgbClr val="FFFF00"/>
                </a:solidFill>
              </a:rPr>
              <a:t> </a:t>
            </a:r>
            <a:r>
              <a:rPr lang="nb-NO" b="1" dirty="0" err="1" smtClean="0">
                <a:solidFill>
                  <a:srgbClr val="FFFF00"/>
                </a:solidFill>
              </a:rPr>
              <a:t>Review</a:t>
            </a:r>
            <a:r>
              <a:rPr lang="nb-NO" b="1" dirty="0" smtClean="0">
                <a:solidFill>
                  <a:srgbClr val="FFFF00"/>
                </a:solidFill>
              </a:rPr>
              <a:t>" </a:t>
            </a:r>
            <a:r>
              <a:rPr lang="nb-NO" b="1" dirty="0" err="1" smtClean="0">
                <a:solidFill>
                  <a:srgbClr val="FFFF00"/>
                </a:solidFill>
              </a:rPr>
              <a:t>endodontic</a:t>
            </a:r>
            <a:r>
              <a:rPr lang="nb-NO" b="1" dirty="0" smtClean="0">
                <a:solidFill>
                  <a:srgbClr val="FFFF00"/>
                </a:solidFill>
              </a:rPr>
              <a:t>:  51 </a:t>
            </a:r>
            <a:r>
              <a:rPr lang="nb-NO" b="1" dirty="0" err="1" smtClean="0">
                <a:solidFill>
                  <a:srgbClr val="FFFF00"/>
                </a:solidFill>
              </a:rPr>
              <a:t>references</a:t>
            </a:r>
            <a:r>
              <a:rPr lang="nb-NO" b="1" dirty="0" smtClean="0">
                <a:solidFill>
                  <a:srgbClr val="FFFF00"/>
                </a:solidFill>
              </a:rPr>
              <a:t>, 6 </a:t>
            </a:r>
            <a:r>
              <a:rPr lang="nb-NO" b="1" dirty="0" err="1" smtClean="0">
                <a:solidFill>
                  <a:srgbClr val="FFFF00"/>
                </a:solidFill>
              </a:rPr>
              <a:t>including</a:t>
            </a:r>
            <a:r>
              <a:rPr lang="nb-NO" b="1" dirty="0" smtClean="0">
                <a:solidFill>
                  <a:srgbClr val="FFFF00"/>
                </a:solidFill>
              </a:rPr>
              <a:t> </a:t>
            </a:r>
            <a:r>
              <a:rPr lang="nb-NO" b="1" dirty="0" err="1" smtClean="0">
                <a:solidFill>
                  <a:srgbClr val="FFFF00"/>
                </a:solidFill>
              </a:rPr>
              <a:t>RCTs</a:t>
            </a:r>
            <a:endParaRPr lang="nb-NO"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26"/>
                                        </p:tgtEl>
                                        <p:attrNameLst>
                                          <p:attrName>style.visibility</p:attrName>
                                        </p:attrNameLst>
                                      </p:cBhvr>
                                      <p:to>
                                        <p:strVal val="visible"/>
                                      </p:to>
                                    </p:set>
                                    <p:anim calcmode="lin" valueType="num">
                                      <p:cBhvr additive="base">
                                        <p:cTn id="7" dur="500" fill="hold"/>
                                        <p:tgtEl>
                                          <p:spTgt spid="122926"/>
                                        </p:tgtEl>
                                        <p:attrNameLst>
                                          <p:attrName>ppt_x</p:attrName>
                                        </p:attrNameLst>
                                      </p:cBhvr>
                                      <p:tavLst>
                                        <p:tav tm="0">
                                          <p:val>
                                            <p:strVal val="1+#ppt_w/2"/>
                                          </p:val>
                                        </p:tav>
                                        <p:tav tm="100000">
                                          <p:val>
                                            <p:strVal val="#ppt_x"/>
                                          </p:val>
                                        </p:tav>
                                      </p:tavLst>
                                    </p:anim>
                                    <p:anim calcmode="lin" valueType="num">
                                      <p:cBhvr additive="base">
                                        <p:cTn id="8" dur="500" fill="hold"/>
                                        <p:tgtEl>
                                          <p:spTgt spid="1229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20"/>
                                        </p:tgtEl>
                                        <p:attrNameLst>
                                          <p:attrName>style.visibility</p:attrName>
                                        </p:attrNameLst>
                                      </p:cBhvr>
                                      <p:to>
                                        <p:strVal val="visible"/>
                                      </p:to>
                                    </p:set>
                                    <p:anim calcmode="lin" valueType="num">
                                      <p:cBhvr additive="base">
                                        <p:cTn id="13" dur="500" fill="hold"/>
                                        <p:tgtEl>
                                          <p:spTgt spid="122920"/>
                                        </p:tgtEl>
                                        <p:attrNameLst>
                                          <p:attrName>ppt_x</p:attrName>
                                        </p:attrNameLst>
                                      </p:cBhvr>
                                      <p:tavLst>
                                        <p:tav tm="0">
                                          <p:val>
                                            <p:strVal val="1+#ppt_w/2"/>
                                          </p:val>
                                        </p:tav>
                                        <p:tav tm="100000">
                                          <p:val>
                                            <p:strVal val="#ppt_x"/>
                                          </p:val>
                                        </p:tav>
                                      </p:tavLst>
                                    </p:anim>
                                    <p:anim calcmode="lin" valueType="num">
                                      <p:cBhvr additive="base">
                                        <p:cTn id="14" dur="500" fill="hold"/>
                                        <p:tgtEl>
                                          <p:spTgt spid="1229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2921"/>
                                        </p:tgtEl>
                                        <p:attrNameLst>
                                          <p:attrName>style.visibility</p:attrName>
                                        </p:attrNameLst>
                                      </p:cBhvr>
                                      <p:to>
                                        <p:strVal val="visible"/>
                                      </p:to>
                                    </p:set>
                                    <p:anim calcmode="lin" valueType="num">
                                      <p:cBhvr additive="base">
                                        <p:cTn id="19" dur="500" fill="hold"/>
                                        <p:tgtEl>
                                          <p:spTgt spid="122921"/>
                                        </p:tgtEl>
                                        <p:attrNameLst>
                                          <p:attrName>ppt_x</p:attrName>
                                        </p:attrNameLst>
                                      </p:cBhvr>
                                      <p:tavLst>
                                        <p:tav tm="0">
                                          <p:val>
                                            <p:strVal val="1+#ppt_w/2"/>
                                          </p:val>
                                        </p:tav>
                                        <p:tav tm="100000">
                                          <p:val>
                                            <p:strVal val="#ppt_x"/>
                                          </p:val>
                                        </p:tav>
                                      </p:tavLst>
                                    </p:anim>
                                    <p:anim calcmode="lin" valueType="num">
                                      <p:cBhvr additive="base">
                                        <p:cTn id="20" dur="500" fill="hold"/>
                                        <p:tgtEl>
                                          <p:spTgt spid="1229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2922"/>
                                        </p:tgtEl>
                                        <p:attrNameLst>
                                          <p:attrName>style.visibility</p:attrName>
                                        </p:attrNameLst>
                                      </p:cBhvr>
                                      <p:to>
                                        <p:strVal val="visible"/>
                                      </p:to>
                                    </p:set>
                                    <p:anim calcmode="lin" valueType="num">
                                      <p:cBhvr additive="base">
                                        <p:cTn id="25" dur="500" fill="hold"/>
                                        <p:tgtEl>
                                          <p:spTgt spid="122922"/>
                                        </p:tgtEl>
                                        <p:attrNameLst>
                                          <p:attrName>ppt_x</p:attrName>
                                        </p:attrNameLst>
                                      </p:cBhvr>
                                      <p:tavLst>
                                        <p:tav tm="0">
                                          <p:val>
                                            <p:strVal val="1+#ppt_w/2"/>
                                          </p:val>
                                        </p:tav>
                                        <p:tav tm="100000">
                                          <p:val>
                                            <p:strVal val="#ppt_x"/>
                                          </p:val>
                                        </p:tav>
                                      </p:tavLst>
                                    </p:anim>
                                    <p:anim calcmode="lin" valueType="num">
                                      <p:cBhvr additive="base">
                                        <p:cTn id="26" dur="500" fill="hold"/>
                                        <p:tgtEl>
                                          <p:spTgt spid="1229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0" grpId="0" animBg="1"/>
      <p:bldP spid="122921" grpId="0" animBg="1"/>
      <p:bldP spid="122922" grpId="0" animBg="1"/>
      <p:bldP spid="1229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71F3FBE-583C-412D-A25F-7F2E9105C8FB}" type="slidenum">
              <a:rPr lang="nb-NO" smtClean="0"/>
              <a:pPr>
                <a:defRPr/>
              </a:pPr>
              <a:t>41</a:t>
            </a:fld>
            <a:endParaRPr lang="nb-NO" dirty="0"/>
          </a:p>
        </p:txBody>
      </p:sp>
      <p:pic>
        <p:nvPicPr>
          <p:cNvPr id="84995" name="Picture 2"/>
          <p:cNvPicPr>
            <a:picLocks noChangeAspect="1" noChangeArrowheads="1"/>
          </p:cNvPicPr>
          <p:nvPr/>
        </p:nvPicPr>
        <p:blipFill>
          <a:blip r:embed="rId2" cstate="print"/>
          <a:srcRect l="3635" t="1871" r="3635" b="1871"/>
          <a:stretch>
            <a:fillRect/>
          </a:stretch>
        </p:blipFill>
        <p:spPr bwMode="auto">
          <a:xfrm>
            <a:off x="755650" y="696913"/>
            <a:ext cx="4392613" cy="4427537"/>
          </a:xfrm>
          <a:prstGeom prst="rect">
            <a:avLst/>
          </a:prstGeom>
          <a:noFill/>
          <a:ln w="9525">
            <a:noFill/>
            <a:miter lim="800000"/>
            <a:headEnd/>
            <a:tailEnd/>
          </a:ln>
        </p:spPr>
      </p:pic>
      <p:sp>
        <p:nvSpPr>
          <p:cNvPr id="84996" name="TextBox 3"/>
          <p:cNvSpPr txBox="1">
            <a:spLocks noChangeArrowheads="1"/>
          </p:cNvSpPr>
          <p:nvPr/>
        </p:nvSpPr>
        <p:spPr bwMode="auto">
          <a:xfrm>
            <a:off x="5508625" y="1557338"/>
            <a:ext cx="3030538" cy="3693319"/>
          </a:xfrm>
          <a:prstGeom prst="rect">
            <a:avLst/>
          </a:prstGeom>
          <a:noFill/>
          <a:ln w="9525">
            <a:noFill/>
            <a:miter lim="800000"/>
            <a:headEnd/>
            <a:tailEnd/>
          </a:ln>
        </p:spPr>
        <p:txBody>
          <a:bodyPr>
            <a:spAutoFit/>
          </a:bodyPr>
          <a:lstStyle/>
          <a:p>
            <a:r>
              <a:rPr lang="nb-NO" b="1" dirty="0">
                <a:solidFill>
                  <a:srgbClr val="FF0000"/>
                </a:solidFill>
              </a:rPr>
              <a:t>http://www.cochrane.org/</a:t>
            </a:r>
          </a:p>
          <a:p>
            <a:endParaRPr lang="nb-NO" dirty="0"/>
          </a:p>
          <a:p>
            <a:r>
              <a:rPr lang="nb-NO" dirty="0" err="1" smtClean="0"/>
              <a:t>Vertical</a:t>
            </a:r>
            <a:r>
              <a:rPr lang="nb-NO" dirty="0" smtClean="0"/>
              <a:t> line:</a:t>
            </a:r>
            <a:endParaRPr lang="nb-NO" dirty="0"/>
          </a:p>
          <a:p>
            <a:r>
              <a:rPr lang="nb-NO" dirty="0"/>
              <a:t>	</a:t>
            </a:r>
            <a:r>
              <a:rPr lang="nb-NO" dirty="0" err="1" smtClean="0"/>
              <a:t>no</a:t>
            </a:r>
            <a:r>
              <a:rPr lang="nb-NO" dirty="0" smtClean="0"/>
              <a:t> </a:t>
            </a:r>
            <a:r>
              <a:rPr lang="nb-NO" dirty="0" err="1" smtClean="0"/>
              <a:t>difference</a:t>
            </a:r>
            <a:r>
              <a:rPr lang="nb-NO" dirty="0" smtClean="0"/>
              <a:t> 	</a:t>
            </a:r>
            <a:r>
              <a:rPr lang="nb-NO" dirty="0" err="1" smtClean="0"/>
              <a:t>between</a:t>
            </a:r>
            <a:r>
              <a:rPr lang="nb-NO" dirty="0" smtClean="0"/>
              <a:t> </a:t>
            </a:r>
            <a:r>
              <a:rPr lang="nb-NO" dirty="0" err="1" smtClean="0"/>
              <a:t>treatments</a:t>
            </a:r>
            <a:endParaRPr lang="nb-NO" dirty="0"/>
          </a:p>
          <a:p>
            <a:endParaRPr lang="nb-NO" dirty="0"/>
          </a:p>
          <a:p>
            <a:r>
              <a:rPr lang="nb-NO" dirty="0" smtClean="0"/>
              <a:t>Horisontal lines:</a:t>
            </a:r>
            <a:endParaRPr lang="nb-NO" dirty="0"/>
          </a:p>
          <a:p>
            <a:r>
              <a:rPr lang="nb-NO" dirty="0"/>
              <a:t>	</a:t>
            </a:r>
            <a:r>
              <a:rPr lang="nb-NO" dirty="0" smtClean="0"/>
              <a:t>single trials </a:t>
            </a:r>
            <a:r>
              <a:rPr lang="nb-NO" dirty="0" err="1" smtClean="0"/>
              <a:t>with</a:t>
            </a:r>
            <a:r>
              <a:rPr lang="nb-NO" dirty="0" smtClean="0"/>
              <a:t> </a:t>
            </a:r>
            <a:endParaRPr lang="nb-NO" dirty="0"/>
          </a:p>
          <a:p>
            <a:r>
              <a:rPr lang="nb-NO" dirty="0"/>
              <a:t>	</a:t>
            </a:r>
            <a:r>
              <a:rPr lang="nb-NO" i="1" dirty="0">
                <a:solidFill>
                  <a:srgbClr val="FF0000"/>
                </a:solidFill>
              </a:rPr>
              <a:t>95% margin</a:t>
            </a:r>
          </a:p>
          <a:p>
            <a:endParaRPr lang="nb-NO" dirty="0"/>
          </a:p>
          <a:p>
            <a:r>
              <a:rPr lang="nb-NO" dirty="0" smtClean="0"/>
              <a:t>Red </a:t>
            </a:r>
            <a:r>
              <a:rPr lang="nb-NO" dirty="0" err="1" smtClean="0"/>
              <a:t>diamond</a:t>
            </a:r>
            <a:r>
              <a:rPr lang="nb-NO" dirty="0" smtClean="0"/>
              <a:t>:</a:t>
            </a:r>
            <a:endParaRPr lang="nb-NO" dirty="0"/>
          </a:p>
          <a:p>
            <a:r>
              <a:rPr lang="nb-NO" dirty="0"/>
              <a:t>	</a:t>
            </a:r>
            <a:r>
              <a:rPr lang="nb-NO" dirty="0" err="1" smtClean="0"/>
              <a:t>Result</a:t>
            </a:r>
            <a:r>
              <a:rPr lang="nb-NO" dirty="0" smtClean="0"/>
              <a:t> </a:t>
            </a:r>
            <a:r>
              <a:rPr lang="nb-NO" dirty="0" err="1" smtClean="0"/>
              <a:t>of</a:t>
            </a:r>
            <a:r>
              <a:rPr lang="nb-NO" dirty="0" smtClean="0"/>
              <a:t> </a:t>
            </a:r>
            <a:r>
              <a:rPr lang="nb-NO" dirty="0" err="1" smtClean="0"/>
              <a:t>the</a:t>
            </a:r>
            <a:r>
              <a:rPr lang="nb-NO" dirty="0" smtClean="0"/>
              <a:t> 	</a:t>
            </a:r>
            <a:r>
              <a:rPr lang="nb-NO" dirty="0" err="1" smtClean="0"/>
              <a:t>Cochrane</a:t>
            </a:r>
            <a:r>
              <a:rPr lang="nb-NO" dirty="0"/>
              <a:t>	</a:t>
            </a:r>
            <a:r>
              <a:rPr lang="nb-NO" dirty="0" err="1" smtClean="0"/>
              <a:t>analysis</a:t>
            </a:r>
            <a:endParaRPr lang="nb-NO"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F0440CF-0C4A-4A71-A7C7-14C8FCB03D54}" type="slidenum">
              <a:rPr lang="nb-NO" smtClean="0"/>
              <a:pPr>
                <a:defRPr/>
              </a:pPr>
              <a:t>42</a:t>
            </a:fld>
            <a:endParaRPr lang="nb-NO"/>
          </a:p>
        </p:txBody>
      </p:sp>
      <p:pic>
        <p:nvPicPr>
          <p:cNvPr id="86019" name="Picture 2"/>
          <p:cNvPicPr>
            <a:picLocks noChangeAspect="1" noChangeArrowheads="1"/>
          </p:cNvPicPr>
          <p:nvPr/>
        </p:nvPicPr>
        <p:blipFill>
          <a:blip r:embed="rId2" cstate="print"/>
          <a:srcRect l="5611" t="12180" r="59055" b="26575"/>
          <a:stretch>
            <a:fillRect/>
          </a:stretch>
        </p:blipFill>
        <p:spPr bwMode="auto">
          <a:xfrm>
            <a:off x="539552" y="188640"/>
            <a:ext cx="8413621"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nb-NO" smtClean="0"/>
              <a:t>Structure of a Cochrane Review</a:t>
            </a:r>
          </a:p>
        </p:txBody>
      </p:sp>
      <p:sp>
        <p:nvSpPr>
          <p:cNvPr id="87043" name="Content Placeholder 2"/>
          <p:cNvSpPr>
            <a:spLocks noGrp="1"/>
          </p:cNvSpPr>
          <p:nvPr>
            <p:ph idx="1"/>
          </p:nvPr>
        </p:nvSpPr>
        <p:spPr>
          <a:xfrm>
            <a:off x="250825" y="1600200"/>
            <a:ext cx="8713788" cy="4525963"/>
          </a:xfrm>
        </p:spPr>
        <p:txBody>
          <a:bodyPr>
            <a:normAutofit fontScale="92500"/>
          </a:bodyPr>
          <a:lstStyle/>
          <a:p>
            <a:pPr eaLnBrk="1" hangingPunct="1"/>
            <a:r>
              <a:rPr lang="nb-NO" sz="2800" dirty="0" err="1" smtClean="0">
                <a:solidFill>
                  <a:srgbClr val="FF0000"/>
                </a:solidFill>
              </a:rPr>
              <a:t>Objectives</a:t>
            </a:r>
            <a:r>
              <a:rPr lang="nb-NO" sz="2800" dirty="0" smtClean="0"/>
              <a:t> - </a:t>
            </a:r>
            <a:r>
              <a:rPr lang="nb-NO" sz="2800" dirty="0" err="1" smtClean="0"/>
              <a:t>short</a:t>
            </a:r>
            <a:r>
              <a:rPr lang="nb-NO" sz="2800" dirty="0" smtClean="0"/>
              <a:t> </a:t>
            </a:r>
            <a:r>
              <a:rPr lang="nb-NO" sz="2800" dirty="0" err="1" smtClean="0"/>
              <a:t>statement</a:t>
            </a:r>
            <a:r>
              <a:rPr lang="nb-NO" sz="2800" dirty="0" smtClean="0"/>
              <a:t> </a:t>
            </a:r>
            <a:r>
              <a:rPr lang="nb-NO" sz="2800" dirty="0" err="1" smtClean="0"/>
              <a:t>of</a:t>
            </a:r>
            <a:r>
              <a:rPr lang="nb-NO" sz="2800" dirty="0" smtClean="0"/>
              <a:t> </a:t>
            </a:r>
            <a:r>
              <a:rPr lang="nb-NO" sz="2800" dirty="0" err="1" smtClean="0"/>
              <a:t>the</a:t>
            </a:r>
            <a:r>
              <a:rPr lang="nb-NO" sz="2800" dirty="0" smtClean="0"/>
              <a:t> </a:t>
            </a:r>
            <a:r>
              <a:rPr lang="nb-NO" sz="2800" dirty="0" err="1" smtClean="0"/>
              <a:t>aim</a:t>
            </a:r>
            <a:r>
              <a:rPr lang="nb-NO" sz="2800" dirty="0" smtClean="0"/>
              <a:t> </a:t>
            </a:r>
            <a:r>
              <a:rPr lang="nb-NO" sz="2800" dirty="0" err="1" smtClean="0"/>
              <a:t>of</a:t>
            </a:r>
            <a:r>
              <a:rPr lang="nb-NO" sz="2800" dirty="0" smtClean="0"/>
              <a:t> </a:t>
            </a:r>
            <a:r>
              <a:rPr lang="nb-NO" sz="2800" dirty="0" err="1" smtClean="0"/>
              <a:t>the</a:t>
            </a:r>
            <a:r>
              <a:rPr lang="nb-NO" sz="2800" dirty="0" smtClean="0"/>
              <a:t> </a:t>
            </a:r>
            <a:r>
              <a:rPr lang="nb-NO" sz="2800" dirty="0" err="1" smtClean="0"/>
              <a:t>review</a:t>
            </a:r>
            <a:r>
              <a:rPr lang="nb-NO" sz="2800" dirty="0" smtClean="0"/>
              <a:t>. </a:t>
            </a:r>
          </a:p>
          <a:p>
            <a:pPr eaLnBrk="1" hangingPunct="1"/>
            <a:r>
              <a:rPr lang="nb-NO" sz="2800" dirty="0" err="1" smtClean="0">
                <a:solidFill>
                  <a:srgbClr val="FF0000"/>
                </a:solidFill>
              </a:rPr>
              <a:t>Selection</a:t>
            </a:r>
            <a:r>
              <a:rPr lang="nb-NO" sz="2800" dirty="0" smtClean="0">
                <a:solidFill>
                  <a:srgbClr val="FF0000"/>
                </a:solidFill>
              </a:rPr>
              <a:t> </a:t>
            </a:r>
            <a:r>
              <a:rPr lang="nb-NO" sz="2800" dirty="0" err="1" smtClean="0">
                <a:solidFill>
                  <a:srgbClr val="FF0000"/>
                </a:solidFill>
              </a:rPr>
              <a:t>criteria</a:t>
            </a:r>
            <a:r>
              <a:rPr lang="nb-NO" sz="2800" dirty="0" smtClean="0">
                <a:solidFill>
                  <a:srgbClr val="FF0000"/>
                </a:solidFill>
              </a:rPr>
              <a:t> </a:t>
            </a:r>
            <a:r>
              <a:rPr lang="nb-NO" sz="2800" dirty="0" smtClean="0"/>
              <a:t>- </a:t>
            </a:r>
            <a:r>
              <a:rPr lang="nb-NO" sz="2800" dirty="0" err="1" smtClean="0"/>
              <a:t>brief</a:t>
            </a:r>
            <a:r>
              <a:rPr lang="nb-NO" sz="2800" dirty="0" smtClean="0"/>
              <a:t> </a:t>
            </a:r>
            <a:r>
              <a:rPr lang="nb-NO" sz="2800" dirty="0" err="1" smtClean="0"/>
              <a:t>description</a:t>
            </a:r>
            <a:r>
              <a:rPr lang="nb-NO" sz="2800" dirty="0" smtClean="0"/>
              <a:t> </a:t>
            </a:r>
            <a:r>
              <a:rPr lang="nb-NO" sz="2800" dirty="0" err="1" smtClean="0"/>
              <a:t>of</a:t>
            </a:r>
            <a:r>
              <a:rPr lang="nb-NO" sz="2800" dirty="0" smtClean="0"/>
              <a:t> </a:t>
            </a:r>
            <a:r>
              <a:rPr lang="nb-NO" sz="2800" dirty="0" err="1" smtClean="0"/>
              <a:t>the</a:t>
            </a:r>
            <a:r>
              <a:rPr lang="nb-NO" sz="2800" dirty="0" smtClean="0"/>
              <a:t> </a:t>
            </a:r>
            <a:r>
              <a:rPr lang="nb-NO" sz="2800" dirty="0" err="1" smtClean="0"/>
              <a:t>main</a:t>
            </a:r>
            <a:r>
              <a:rPr lang="nb-NO" sz="2800" dirty="0" smtClean="0"/>
              <a:t> elements </a:t>
            </a:r>
            <a:r>
              <a:rPr lang="nb-NO" sz="2800" dirty="0" err="1" smtClean="0"/>
              <a:t>of</a:t>
            </a:r>
            <a:r>
              <a:rPr lang="nb-NO" sz="2800" dirty="0" smtClean="0"/>
              <a:t> </a:t>
            </a:r>
            <a:r>
              <a:rPr lang="nb-NO" sz="2800" dirty="0" err="1" smtClean="0"/>
              <a:t>the</a:t>
            </a:r>
            <a:r>
              <a:rPr lang="nb-NO" sz="2800" dirty="0" smtClean="0"/>
              <a:t> </a:t>
            </a:r>
            <a:r>
              <a:rPr lang="nb-NO" sz="2800" dirty="0" err="1" smtClean="0"/>
              <a:t>question</a:t>
            </a:r>
            <a:r>
              <a:rPr lang="nb-NO" sz="2800" dirty="0" smtClean="0"/>
              <a:t> under </a:t>
            </a:r>
            <a:r>
              <a:rPr lang="nb-NO" sz="2800" dirty="0" err="1" smtClean="0"/>
              <a:t>consideration</a:t>
            </a:r>
            <a:r>
              <a:rPr lang="nb-NO" sz="2800" dirty="0" smtClean="0"/>
              <a:t>. This is </a:t>
            </a:r>
            <a:r>
              <a:rPr lang="nb-NO" sz="2800" dirty="0" err="1" smtClean="0"/>
              <a:t>subdivided</a:t>
            </a:r>
            <a:r>
              <a:rPr lang="nb-NO" sz="2800" dirty="0" smtClean="0"/>
              <a:t> </a:t>
            </a:r>
            <a:r>
              <a:rPr lang="nb-NO" sz="2800" dirty="0" err="1" smtClean="0"/>
              <a:t>into</a:t>
            </a:r>
            <a:r>
              <a:rPr lang="nb-NO" sz="2800" dirty="0" smtClean="0"/>
              <a:t>:</a:t>
            </a:r>
          </a:p>
          <a:p>
            <a:pPr lvl="1"/>
            <a:r>
              <a:rPr lang="nb-NO" sz="2000" dirty="0" smtClean="0"/>
              <a:t>Types </a:t>
            </a:r>
            <a:r>
              <a:rPr lang="nb-NO" sz="2000" dirty="0" err="1" smtClean="0"/>
              <a:t>of</a:t>
            </a:r>
            <a:r>
              <a:rPr lang="nb-NO" sz="2000" dirty="0" smtClean="0"/>
              <a:t> studies - for </a:t>
            </a:r>
            <a:r>
              <a:rPr lang="nb-NO" sz="2000" dirty="0" err="1" smtClean="0"/>
              <a:t>example</a:t>
            </a:r>
            <a:r>
              <a:rPr lang="nb-NO" sz="2000" dirty="0" smtClean="0"/>
              <a:t>, </a:t>
            </a:r>
            <a:r>
              <a:rPr lang="nb-NO" sz="2000" dirty="0" err="1" smtClean="0"/>
              <a:t>randomized</a:t>
            </a:r>
            <a:r>
              <a:rPr lang="nb-NO" sz="2000" dirty="0" smtClean="0"/>
              <a:t> </a:t>
            </a:r>
            <a:r>
              <a:rPr lang="nb-NO" sz="2000" dirty="0" err="1" smtClean="0"/>
              <a:t>controlled</a:t>
            </a:r>
            <a:r>
              <a:rPr lang="nb-NO" sz="2000" dirty="0" smtClean="0"/>
              <a:t> trials. (</a:t>
            </a:r>
            <a:r>
              <a:rPr lang="nb-NO" sz="2000" dirty="0" err="1" smtClean="0"/>
              <a:t>Outside</a:t>
            </a:r>
            <a:r>
              <a:rPr lang="nb-NO" sz="2000" dirty="0" smtClean="0"/>
              <a:t> </a:t>
            </a:r>
            <a:r>
              <a:rPr lang="nb-NO" sz="2000" dirty="0" err="1" smtClean="0"/>
              <a:t>of</a:t>
            </a:r>
            <a:r>
              <a:rPr lang="nb-NO" sz="2000" dirty="0" smtClean="0"/>
              <a:t> </a:t>
            </a:r>
            <a:r>
              <a:rPr lang="nb-NO" sz="2000" dirty="0" err="1" smtClean="0"/>
              <a:t>Cochrane</a:t>
            </a:r>
            <a:r>
              <a:rPr lang="nb-NO" sz="2000" dirty="0" smtClean="0"/>
              <a:t>: it </a:t>
            </a:r>
            <a:r>
              <a:rPr lang="nb-NO" sz="2000" dirty="0" err="1" smtClean="0"/>
              <a:t>can</a:t>
            </a:r>
            <a:r>
              <a:rPr lang="nb-NO" sz="2000" dirty="0" smtClean="0"/>
              <a:t> </a:t>
            </a:r>
            <a:r>
              <a:rPr lang="nb-NO" sz="2000" dirty="0" err="1" smtClean="0"/>
              <a:t>also</a:t>
            </a:r>
            <a:r>
              <a:rPr lang="nb-NO" sz="2000" dirty="0" smtClean="0"/>
              <a:t> be </a:t>
            </a:r>
            <a:r>
              <a:rPr lang="nb-NO" sz="2000" dirty="0" err="1" smtClean="0"/>
              <a:t>done</a:t>
            </a:r>
            <a:r>
              <a:rPr lang="nb-NO" sz="2000" dirty="0" smtClean="0"/>
              <a:t> </a:t>
            </a:r>
            <a:r>
              <a:rPr lang="nb-NO" sz="2000" dirty="0" err="1" smtClean="0"/>
              <a:t>on</a:t>
            </a:r>
            <a:r>
              <a:rPr lang="nb-NO" sz="2000" dirty="0" smtClean="0"/>
              <a:t> </a:t>
            </a:r>
            <a:r>
              <a:rPr lang="nb-NO" sz="2000" dirty="0" err="1" smtClean="0"/>
              <a:t>laboratory</a:t>
            </a:r>
            <a:r>
              <a:rPr lang="nb-NO" sz="2000" dirty="0" smtClean="0"/>
              <a:t> studies </a:t>
            </a:r>
            <a:r>
              <a:rPr lang="nb-NO" sz="2000" dirty="0" err="1" smtClean="0"/>
              <a:t>of</a:t>
            </a:r>
            <a:r>
              <a:rPr lang="nb-NO" sz="2000" dirty="0" smtClean="0"/>
              <a:t> limited </a:t>
            </a:r>
            <a:r>
              <a:rPr lang="nb-NO" sz="2000" dirty="0" err="1" smtClean="0"/>
              <a:t>clinical</a:t>
            </a:r>
            <a:r>
              <a:rPr lang="nb-NO" sz="2000" dirty="0" smtClean="0"/>
              <a:t> </a:t>
            </a:r>
            <a:r>
              <a:rPr lang="nb-NO" sz="2000" dirty="0" err="1" smtClean="0"/>
              <a:t>interest</a:t>
            </a:r>
            <a:r>
              <a:rPr lang="nb-NO" sz="2000" dirty="0" smtClean="0"/>
              <a:t>.)</a:t>
            </a:r>
          </a:p>
          <a:p>
            <a:pPr lvl="1" eaLnBrk="1" hangingPunct="1"/>
            <a:r>
              <a:rPr lang="nb-NO" sz="2000" dirty="0" smtClean="0"/>
              <a:t>Types </a:t>
            </a:r>
            <a:r>
              <a:rPr lang="nb-NO" sz="2000" dirty="0" err="1" smtClean="0"/>
              <a:t>of</a:t>
            </a:r>
            <a:r>
              <a:rPr lang="nb-NO" sz="2000" dirty="0" smtClean="0"/>
              <a:t> </a:t>
            </a:r>
            <a:r>
              <a:rPr lang="nb-NO" sz="2000" dirty="0" err="1" smtClean="0"/>
              <a:t>participants</a:t>
            </a:r>
            <a:r>
              <a:rPr lang="nb-NO" sz="2000" dirty="0" smtClean="0"/>
              <a:t> - </a:t>
            </a:r>
            <a:r>
              <a:rPr lang="nb-NO" sz="2000" dirty="0" err="1" smtClean="0"/>
              <a:t>the</a:t>
            </a:r>
            <a:r>
              <a:rPr lang="nb-NO" sz="2000" dirty="0" smtClean="0"/>
              <a:t> </a:t>
            </a:r>
            <a:r>
              <a:rPr lang="nb-NO" sz="2000" dirty="0" err="1" smtClean="0">
                <a:hlinkClick r:id="rId2"/>
              </a:rPr>
              <a:t>population</a:t>
            </a:r>
            <a:r>
              <a:rPr lang="nb-NO" sz="2000" dirty="0" smtClean="0"/>
              <a:t> </a:t>
            </a:r>
            <a:r>
              <a:rPr lang="nb-NO" sz="2000" dirty="0" err="1" smtClean="0"/>
              <a:t>of</a:t>
            </a:r>
            <a:r>
              <a:rPr lang="nb-NO" sz="2000" dirty="0" smtClean="0"/>
              <a:t> </a:t>
            </a:r>
            <a:r>
              <a:rPr lang="nb-NO" sz="2000" dirty="0" err="1" smtClean="0"/>
              <a:t>interest</a:t>
            </a:r>
            <a:r>
              <a:rPr lang="nb-NO" sz="2000" dirty="0" smtClean="0"/>
              <a:t>. This </a:t>
            </a:r>
            <a:r>
              <a:rPr lang="nb-NO" sz="2000" dirty="0" err="1" smtClean="0"/>
              <a:t>section</a:t>
            </a:r>
            <a:r>
              <a:rPr lang="nb-NO" sz="2000" dirty="0" smtClean="0"/>
              <a:t> </a:t>
            </a:r>
            <a:r>
              <a:rPr lang="nb-NO" sz="2000" dirty="0" err="1" smtClean="0"/>
              <a:t>may</a:t>
            </a:r>
            <a:r>
              <a:rPr lang="nb-NO" sz="2000" dirty="0" smtClean="0"/>
              <a:t> </a:t>
            </a:r>
            <a:r>
              <a:rPr lang="nb-NO" sz="2000" dirty="0" err="1" smtClean="0"/>
              <a:t>include</a:t>
            </a:r>
            <a:r>
              <a:rPr lang="nb-NO" sz="2000" dirty="0" smtClean="0"/>
              <a:t> </a:t>
            </a:r>
            <a:r>
              <a:rPr lang="nb-NO" sz="2000" dirty="0" err="1" smtClean="0"/>
              <a:t>details</a:t>
            </a:r>
            <a:r>
              <a:rPr lang="nb-NO" sz="2000" dirty="0" smtClean="0"/>
              <a:t> </a:t>
            </a:r>
            <a:r>
              <a:rPr lang="nb-NO" sz="2000" dirty="0" err="1" smtClean="0"/>
              <a:t>of</a:t>
            </a:r>
            <a:r>
              <a:rPr lang="nb-NO" sz="2000" dirty="0" smtClean="0"/>
              <a:t> </a:t>
            </a:r>
            <a:r>
              <a:rPr lang="nb-NO" sz="2000" dirty="0" err="1" smtClean="0"/>
              <a:t>diagnostic</a:t>
            </a:r>
            <a:r>
              <a:rPr lang="nb-NO" sz="2000" dirty="0" smtClean="0"/>
              <a:t> </a:t>
            </a:r>
            <a:r>
              <a:rPr lang="nb-NO" sz="2000" dirty="0" err="1" smtClean="0"/>
              <a:t>criteria</a:t>
            </a:r>
            <a:r>
              <a:rPr lang="nb-NO" sz="2000" dirty="0" smtClean="0"/>
              <a:t>, </a:t>
            </a:r>
            <a:r>
              <a:rPr lang="nb-NO" sz="2000" dirty="0" err="1" smtClean="0"/>
              <a:t>if</a:t>
            </a:r>
            <a:r>
              <a:rPr lang="nb-NO" sz="2000" dirty="0" smtClean="0"/>
              <a:t> </a:t>
            </a:r>
            <a:r>
              <a:rPr lang="nb-NO" sz="2000" dirty="0" err="1" smtClean="0"/>
              <a:t>desired</a:t>
            </a:r>
            <a:r>
              <a:rPr lang="nb-NO" sz="2000" dirty="0" smtClean="0"/>
              <a:t> or </a:t>
            </a:r>
            <a:r>
              <a:rPr lang="nb-NO" sz="2000" dirty="0" err="1" smtClean="0"/>
              <a:t>appropriate</a:t>
            </a:r>
            <a:r>
              <a:rPr lang="nb-NO" sz="2000" dirty="0" smtClean="0"/>
              <a:t>.</a:t>
            </a:r>
          </a:p>
          <a:p>
            <a:pPr lvl="1" eaLnBrk="1" hangingPunct="1"/>
            <a:r>
              <a:rPr lang="nb-NO" sz="2000" dirty="0" smtClean="0"/>
              <a:t>Types </a:t>
            </a:r>
            <a:r>
              <a:rPr lang="nb-NO" sz="2000" dirty="0" err="1" smtClean="0"/>
              <a:t>of</a:t>
            </a:r>
            <a:r>
              <a:rPr lang="nb-NO" sz="2000" dirty="0" smtClean="0"/>
              <a:t> </a:t>
            </a:r>
            <a:r>
              <a:rPr lang="nb-NO" sz="2000" dirty="0" err="1" smtClean="0"/>
              <a:t>interventions</a:t>
            </a:r>
            <a:r>
              <a:rPr lang="nb-NO" sz="2000" dirty="0" smtClean="0"/>
              <a:t> - </a:t>
            </a:r>
            <a:r>
              <a:rPr lang="nb-NO" sz="2000" dirty="0" err="1" smtClean="0"/>
              <a:t>the</a:t>
            </a:r>
            <a:r>
              <a:rPr lang="nb-NO" sz="2000" dirty="0" smtClean="0"/>
              <a:t> </a:t>
            </a:r>
            <a:r>
              <a:rPr lang="nb-NO" sz="2000" dirty="0" err="1" smtClean="0"/>
              <a:t>main</a:t>
            </a:r>
            <a:r>
              <a:rPr lang="nb-NO" sz="2000" dirty="0" smtClean="0"/>
              <a:t> </a:t>
            </a:r>
            <a:r>
              <a:rPr lang="nb-NO" sz="2000" dirty="0" err="1" smtClean="0"/>
              <a:t>intervention</a:t>
            </a:r>
            <a:r>
              <a:rPr lang="nb-NO" sz="2000" dirty="0" smtClean="0"/>
              <a:t> under </a:t>
            </a:r>
            <a:r>
              <a:rPr lang="nb-NO" sz="2000" dirty="0" err="1" smtClean="0"/>
              <a:t>consideration</a:t>
            </a:r>
            <a:r>
              <a:rPr lang="nb-NO" sz="2000" dirty="0" smtClean="0"/>
              <a:t> and </a:t>
            </a:r>
            <a:r>
              <a:rPr lang="nb-NO" sz="2000" dirty="0" err="1" smtClean="0"/>
              <a:t>any</a:t>
            </a:r>
            <a:r>
              <a:rPr lang="nb-NO" sz="2000" dirty="0" smtClean="0"/>
              <a:t> </a:t>
            </a:r>
            <a:r>
              <a:rPr lang="nb-NO" sz="2000" dirty="0" err="1" smtClean="0"/>
              <a:t>comparison</a:t>
            </a:r>
            <a:r>
              <a:rPr lang="nb-NO" sz="2000" dirty="0" smtClean="0"/>
              <a:t> </a:t>
            </a:r>
            <a:r>
              <a:rPr lang="nb-NO" sz="2000" dirty="0" err="1" smtClean="0"/>
              <a:t>treatments</a:t>
            </a:r>
            <a:r>
              <a:rPr lang="nb-NO" sz="2000" dirty="0" smtClean="0"/>
              <a:t>.</a:t>
            </a:r>
          </a:p>
          <a:p>
            <a:pPr lvl="1" eaLnBrk="1" hangingPunct="1"/>
            <a:r>
              <a:rPr lang="nb-NO" sz="2000" dirty="0" smtClean="0"/>
              <a:t>Types </a:t>
            </a:r>
            <a:r>
              <a:rPr lang="nb-NO" sz="2000" dirty="0" err="1" smtClean="0"/>
              <a:t>of</a:t>
            </a:r>
            <a:r>
              <a:rPr lang="nb-NO" sz="2000" dirty="0" smtClean="0"/>
              <a:t> </a:t>
            </a:r>
            <a:r>
              <a:rPr lang="nb-NO" sz="2000" dirty="0" err="1" smtClean="0"/>
              <a:t>outcome</a:t>
            </a:r>
            <a:r>
              <a:rPr lang="nb-NO" sz="2000" dirty="0" smtClean="0"/>
              <a:t> </a:t>
            </a:r>
            <a:r>
              <a:rPr lang="nb-NO" sz="2000" dirty="0" err="1" smtClean="0"/>
              <a:t>measures</a:t>
            </a:r>
            <a:r>
              <a:rPr lang="nb-NO" sz="2000" dirty="0" smtClean="0"/>
              <a:t> - </a:t>
            </a:r>
            <a:r>
              <a:rPr lang="nb-NO" sz="2000" dirty="0" err="1" smtClean="0"/>
              <a:t>any</a:t>
            </a:r>
            <a:r>
              <a:rPr lang="nb-NO" sz="2000" dirty="0" smtClean="0"/>
              <a:t> </a:t>
            </a:r>
            <a:r>
              <a:rPr lang="nb-NO" sz="2000" dirty="0" err="1" smtClean="0"/>
              <a:t>outcome</a:t>
            </a:r>
            <a:r>
              <a:rPr lang="nb-NO" sz="2000" dirty="0" smtClean="0"/>
              <a:t> </a:t>
            </a:r>
            <a:r>
              <a:rPr lang="nb-NO" sz="2000" dirty="0" err="1" smtClean="0"/>
              <a:t>measures/endpoints</a:t>
            </a:r>
            <a:r>
              <a:rPr lang="nb-NO" sz="2000" dirty="0" smtClean="0"/>
              <a:t> (for </a:t>
            </a:r>
            <a:r>
              <a:rPr lang="nb-NO" sz="2000" dirty="0" err="1" smtClean="0"/>
              <a:t>example</a:t>
            </a:r>
            <a:r>
              <a:rPr lang="nb-NO" sz="2000" dirty="0" smtClean="0"/>
              <a:t>, </a:t>
            </a:r>
            <a:r>
              <a:rPr lang="nb-NO" sz="2000" dirty="0" err="1" smtClean="0"/>
              <a:t>reduction</a:t>
            </a:r>
            <a:r>
              <a:rPr lang="nb-NO" sz="2000" dirty="0" smtClean="0"/>
              <a:t> in symptoms) </a:t>
            </a:r>
            <a:r>
              <a:rPr lang="nb-NO" sz="2000" dirty="0" err="1" smtClean="0"/>
              <a:t>that</a:t>
            </a:r>
            <a:r>
              <a:rPr lang="nb-NO" sz="2000" dirty="0" smtClean="0"/>
              <a:t> </a:t>
            </a:r>
            <a:r>
              <a:rPr lang="nb-NO" sz="2000" dirty="0" err="1" smtClean="0"/>
              <a:t>are</a:t>
            </a:r>
            <a:r>
              <a:rPr lang="nb-NO" sz="2000" dirty="0" smtClean="0"/>
              <a:t> </a:t>
            </a:r>
            <a:r>
              <a:rPr lang="nb-NO" sz="2000" dirty="0" err="1" smtClean="0"/>
              <a:t>considered</a:t>
            </a:r>
            <a:r>
              <a:rPr lang="nb-NO" sz="2000" dirty="0" smtClean="0"/>
              <a:t> </a:t>
            </a:r>
            <a:r>
              <a:rPr lang="nb-NO" sz="2000" dirty="0" err="1" smtClean="0"/>
              <a:t>important</a:t>
            </a:r>
            <a:r>
              <a:rPr lang="nb-NO" sz="2000" dirty="0" smtClean="0"/>
              <a:t> by </a:t>
            </a:r>
            <a:r>
              <a:rPr lang="nb-NO" sz="2000" dirty="0" err="1" smtClean="0"/>
              <a:t>the</a:t>
            </a:r>
            <a:r>
              <a:rPr lang="nb-NO" sz="2000" dirty="0" smtClean="0"/>
              <a:t> </a:t>
            </a:r>
            <a:r>
              <a:rPr lang="nb-NO" sz="2000" dirty="0" err="1" smtClean="0"/>
              <a:t>reviewer</a:t>
            </a:r>
            <a:r>
              <a:rPr lang="nb-NO" sz="2000" dirty="0" smtClean="0"/>
              <a:t>, </a:t>
            </a:r>
            <a:r>
              <a:rPr lang="nb-NO" sz="2000" dirty="0" err="1" smtClean="0"/>
              <a:t>defined</a:t>
            </a:r>
            <a:r>
              <a:rPr lang="nb-NO" sz="2000" dirty="0" smtClean="0"/>
              <a:t> in </a:t>
            </a:r>
            <a:r>
              <a:rPr lang="nb-NO" sz="2000" dirty="0" err="1" smtClean="0"/>
              <a:t>advance</a:t>
            </a:r>
            <a:r>
              <a:rPr lang="nb-NO" sz="2000" dirty="0" smtClean="0"/>
              <a:t>; not </a:t>
            </a:r>
            <a:r>
              <a:rPr lang="nb-NO" sz="2000" dirty="0" err="1" smtClean="0"/>
              <a:t>only</a:t>
            </a:r>
            <a:r>
              <a:rPr lang="nb-NO" sz="2000" dirty="0" smtClean="0"/>
              <a:t> </a:t>
            </a:r>
            <a:r>
              <a:rPr lang="nb-NO" sz="2000" dirty="0" err="1" smtClean="0"/>
              <a:t>outcome</a:t>
            </a:r>
            <a:r>
              <a:rPr lang="nb-NO" sz="2000" dirty="0" smtClean="0"/>
              <a:t> </a:t>
            </a:r>
            <a:r>
              <a:rPr lang="nb-NO" sz="2000" dirty="0" err="1" smtClean="0"/>
              <a:t>measures</a:t>
            </a:r>
            <a:r>
              <a:rPr lang="nb-NO" sz="2000" dirty="0" smtClean="0"/>
              <a:t> </a:t>
            </a:r>
            <a:r>
              <a:rPr lang="nb-NO" sz="2000" dirty="0" err="1" smtClean="0"/>
              <a:t>actually</a:t>
            </a:r>
            <a:r>
              <a:rPr lang="nb-NO" sz="2000" dirty="0" smtClean="0"/>
              <a:t> used in trials. </a:t>
            </a:r>
          </a:p>
        </p:txBody>
      </p:sp>
      <p:sp>
        <p:nvSpPr>
          <p:cNvPr id="4" name="Slide Number Placeholder 3"/>
          <p:cNvSpPr>
            <a:spLocks noGrp="1"/>
          </p:cNvSpPr>
          <p:nvPr>
            <p:ph type="sldNum" sz="quarter" idx="12"/>
          </p:nvPr>
        </p:nvSpPr>
        <p:spPr/>
        <p:txBody>
          <a:bodyPr/>
          <a:lstStyle/>
          <a:p>
            <a:pPr>
              <a:defRPr/>
            </a:pPr>
            <a:fld id="{4B64F95F-B3DC-4B3D-BF5F-20DC01A400FB}" type="slidenum">
              <a:rPr lang="nb-NO" smtClean="0"/>
              <a:pPr>
                <a:defRPr/>
              </a:pPr>
              <a:t>43</a:t>
            </a:fld>
            <a:endParaRPr lang="nb-NO"/>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nb-NO" dirty="0" smtClean="0"/>
              <a:t>Meta-analyses</a:t>
            </a:r>
          </a:p>
        </p:txBody>
      </p:sp>
      <p:sp>
        <p:nvSpPr>
          <p:cNvPr id="89091" name="Content Placeholder 2"/>
          <p:cNvSpPr>
            <a:spLocks noGrp="1"/>
          </p:cNvSpPr>
          <p:nvPr>
            <p:ph idx="1"/>
          </p:nvPr>
        </p:nvSpPr>
        <p:spPr/>
        <p:txBody>
          <a:bodyPr>
            <a:normAutofit fontScale="92500" lnSpcReduction="10000"/>
          </a:bodyPr>
          <a:lstStyle/>
          <a:p>
            <a:pPr eaLnBrk="1" hangingPunct="1"/>
            <a:r>
              <a:rPr lang="nb-NO" sz="2800" dirty="0" err="1" smtClean="0"/>
              <a:t>www.prisma‐statement.org</a:t>
            </a:r>
            <a:r>
              <a:rPr lang="nb-NO" sz="2800" dirty="0" smtClean="0"/>
              <a:t>.</a:t>
            </a:r>
          </a:p>
          <a:p>
            <a:pPr eaLnBrk="1" hangingPunct="1"/>
            <a:r>
              <a:rPr lang="nb-NO" sz="2800" dirty="0" smtClean="0"/>
              <a:t>PRISMA (</a:t>
            </a:r>
            <a:r>
              <a:rPr lang="nb-NO" sz="2800" dirty="0" err="1" smtClean="0"/>
              <a:t>formerly</a:t>
            </a:r>
            <a:r>
              <a:rPr lang="nb-NO" sz="2800" dirty="0" smtClean="0"/>
              <a:t> QUOROM)</a:t>
            </a:r>
          </a:p>
          <a:p>
            <a:pPr lvl="1" eaLnBrk="1" hangingPunct="1"/>
            <a:r>
              <a:rPr lang="en-US" sz="2400" dirty="0" smtClean="0"/>
              <a:t>(Preferred Reporting Items for Systematic Reviews and Meta-Analyses)</a:t>
            </a:r>
            <a:endParaRPr lang="nb-NO" sz="2400" dirty="0" smtClean="0"/>
          </a:p>
          <a:p>
            <a:pPr eaLnBrk="1" hangingPunct="1"/>
            <a:r>
              <a:rPr lang="nb-NO" sz="2800" dirty="0" smtClean="0"/>
              <a:t>Software: http://csl.georgetown.edu/software/</a:t>
            </a:r>
          </a:p>
          <a:p>
            <a:pPr eaLnBrk="1" hangingPunct="1"/>
            <a:endParaRPr lang="nb-NO" sz="2800" dirty="0" smtClean="0"/>
          </a:p>
          <a:p>
            <a:pPr eaLnBrk="1" hangingPunct="1"/>
            <a:r>
              <a:rPr lang="nb-NO" sz="2800" dirty="0" err="1" smtClean="0"/>
              <a:t>Raw</a:t>
            </a:r>
            <a:r>
              <a:rPr lang="nb-NO" sz="2800" dirty="0" smtClean="0"/>
              <a:t> data (</a:t>
            </a:r>
            <a:r>
              <a:rPr lang="nb-NO" sz="2800" dirty="0" err="1" smtClean="0"/>
              <a:t>combinable</a:t>
            </a:r>
            <a:r>
              <a:rPr lang="nb-NO" sz="2800" dirty="0" smtClean="0"/>
              <a:t> data) from </a:t>
            </a:r>
            <a:r>
              <a:rPr lang="nb-NO" sz="2800" dirty="0" err="1" smtClean="0"/>
              <a:t>different</a:t>
            </a:r>
            <a:r>
              <a:rPr lang="nb-NO" sz="2800" dirty="0" smtClean="0"/>
              <a:t> studies </a:t>
            </a:r>
            <a:r>
              <a:rPr lang="nb-NO" sz="2800" dirty="0" err="1" smtClean="0"/>
              <a:t>are</a:t>
            </a:r>
            <a:r>
              <a:rPr lang="nb-NO" sz="2800" dirty="0" smtClean="0"/>
              <a:t> </a:t>
            </a:r>
            <a:r>
              <a:rPr lang="nb-NO" sz="2800" dirty="0" err="1" smtClean="0"/>
              <a:t>collected</a:t>
            </a:r>
            <a:r>
              <a:rPr lang="nb-NO" sz="2800" dirty="0" smtClean="0"/>
              <a:t> </a:t>
            </a:r>
            <a:r>
              <a:rPr lang="nb-NO" sz="2800" dirty="0" err="1" smtClean="0"/>
              <a:t>systematically</a:t>
            </a:r>
            <a:r>
              <a:rPr lang="nb-NO" sz="2800" dirty="0" smtClean="0"/>
              <a:t> and </a:t>
            </a:r>
            <a:r>
              <a:rPr lang="nb-NO" sz="2800" dirty="0" err="1" smtClean="0"/>
              <a:t>reanalysed</a:t>
            </a:r>
            <a:r>
              <a:rPr lang="nb-NO" sz="2800" dirty="0" smtClean="0"/>
              <a:t> </a:t>
            </a:r>
            <a:r>
              <a:rPr lang="nb-NO" sz="2800" dirty="0" err="1" smtClean="0"/>
              <a:t>after</a:t>
            </a:r>
            <a:r>
              <a:rPr lang="nb-NO" sz="2800" dirty="0" smtClean="0"/>
              <a:t> separate, </a:t>
            </a:r>
            <a:r>
              <a:rPr lang="nb-NO" sz="2800" dirty="0" err="1" smtClean="0"/>
              <a:t>specific</a:t>
            </a:r>
            <a:r>
              <a:rPr lang="nb-NO" sz="2800" dirty="0" smtClean="0"/>
              <a:t> </a:t>
            </a:r>
            <a:r>
              <a:rPr lang="nb-NO" sz="2800" dirty="0" err="1" smtClean="0"/>
              <a:t>criteria</a:t>
            </a:r>
            <a:endParaRPr lang="nb-NO" sz="2800" dirty="0" smtClean="0"/>
          </a:p>
          <a:p>
            <a:pPr eaLnBrk="1" hangingPunct="1"/>
            <a:endParaRPr lang="nb-NO" sz="2800" dirty="0" smtClean="0"/>
          </a:p>
          <a:p>
            <a:pPr eaLnBrk="1" hangingPunct="1"/>
            <a:r>
              <a:rPr lang="nb-NO" sz="2800" dirty="0" smtClean="0"/>
              <a:t>An </a:t>
            </a:r>
            <a:r>
              <a:rPr lang="nb-NO" sz="2800" dirty="0" err="1" smtClean="0"/>
              <a:t>explosion</a:t>
            </a:r>
            <a:r>
              <a:rPr lang="nb-NO" sz="2800" dirty="0" smtClean="0"/>
              <a:t> in all </a:t>
            </a:r>
            <a:r>
              <a:rPr lang="nb-NO" sz="2800" dirty="0" err="1" smtClean="0"/>
              <a:t>fields</a:t>
            </a:r>
            <a:r>
              <a:rPr lang="nb-NO" sz="2800" dirty="0" smtClean="0"/>
              <a:t>, </a:t>
            </a:r>
            <a:r>
              <a:rPr lang="nb-NO" sz="2800" dirty="0" err="1" smtClean="0"/>
              <a:t>including</a:t>
            </a:r>
            <a:r>
              <a:rPr lang="nb-NO" sz="2800" dirty="0" smtClean="0"/>
              <a:t> </a:t>
            </a:r>
            <a:r>
              <a:rPr lang="nb-NO" sz="2800" dirty="0" err="1" smtClean="0"/>
              <a:t>endodontology</a:t>
            </a:r>
            <a:r>
              <a:rPr lang="nb-NO" sz="2800" dirty="0" smtClean="0"/>
              <a:t>:</a:t>
            </a:r>
          </a:p>
        </p:txBody>
      </p:sp>
      <p:sp>
        <p:nvSpPr>
          <p:cNvPr id="4" name="Slide Number Placeholder 3"/>
          <p:cNvSpPr>
            <a:spLocks noGrp="1"/>
          </p:cNvSpPr>
          <p:nvPr>
            <p:ph type="sldNum" sz="quarter" idx="12"/>
          </p:nvPr>
        </p:nvSpPr>
        <p:spPr/>
        <p:txBody>
          <a:bodyPr/>
          <a:lstStyle/>
          <a:p>
            <a:pPr>
              <a:defRPr/>
            </a:pPr>
            <a:fld id="{4BDDD4EE-FAE2-4812-9AFB-99BF78ABD6FB}" type="slidenum">
              <a:rPr lang="nb-NO" smtClean="0"/>
              <a:pPr>
                <a:defRPr/>
              </a:pPr>
              <a:t>44</a:t>
            </a:fld>
            <a:endParaRPr lang="nb-NO"/>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endodontic "meta analysis" "systematic review"</a:t>
            </a:r>
            <a:endParaRPr lang="nb-NO" dirty="0"/>
          </a:p>
        </p:txBody>
      </p:sp>
      <p:sp>
        <p:nvSpPr>
          <p:cNvPr id="3" name="Content Placeholder 2"/>
          <p:cNvSpPr>
            <a:spLocks noGrp="1"/>
          </p:cNvSpPr>
          <p:nvPr>
            <p:ph idx="1"/>
          </p:nvPr>
        </p:nvSpPr>
        <p:spPr/>
        <p:txBody>
          <a:bodyPr>
            <a:normAutofit/>
          </a:bodyPr>
          <a:lstStyle/>
          <a:p>
            <a:r>
              <a:rPr lang="nb-NO" b="1" dirty="0" err="1" smtClean="0"/>
              <a:t>Results</a:t>
            </a:r>
            <a:r>
              <a:rPr lang="nb-NO" b="1" dirty="0" smtClean="0"/>
              <a:t>: 1 to 14</a:t>
            </a:r>
          </a:p>
          <a:p>
            <a:r>
              <a:rPr lang="nb-NO" dirty="0" smtClean="0"/>
              <a:t>1. </a:t>
            </a:r>
            <a:r>
              <a:rPr lang="nb-NO" dirty="0" err="1" smtClean="0">
                <a:hlinkClick r:id="rId2" action="ppaction://hlinkfile"/>
              </a:rPr>
              <a:t>Frequency</a:t>
            </a:r>
            <a:r>
              <a:rPr lang="nb-NO" dirty="0" smtClean="0">
                <a:hlinkClick r:id="rId2" action="ppaction://hlinkfile"/>
              </a:rPr>
              <a:t> </a:t>
            </a:r>
            <a:r>
              <a:rPr lang="nb-NO" dirty="0" err="1" smtClean="0">
                <a:hlinkClick r:id="rId2" action="ppaction://hlinkfile"/>
              </a:rPr>
              <a:t>of</a:t>
            </a:r>
            <a:r>
              <a:rPr lang="nb-NO" dirty="0" smtClean="0">
                <a:hlinkClick r:id="rId2" action="ppaction://hlinkfile"/>
              </a:rPr>
              <a:t> </a:t>
            </a:r>
            <a:r>
              <a:rPr lang="nb-NO" dirty="0" err="1" smtClean="0">
                <a:hlinkClick r:id="rId2" action="ppaction://hlinkfile"/>
              </a:rPr>
              <a:t>nonodontogenic</a:t>
            </a:r>
            <a:r>
              <a:rPr lang="nb-NO" dirty="0" smtClean="0">
                <a:hlinkClick r:id="rId2" action="ppaction://hlinkfile"/>
              </a:rPr>
              <a:t> </a:t>
            </a:r>
            <a:r>
              <a:rPr lang="nb-NO" dirty="0" err="1" smtClean="0">
                <a:hlinkClick r:id="rId2" action="ppaction://hlinkfile"/>
              </a:rPr>
              <a:t>pain</a:t>
            </a:r>
            <a:r>
              <a:rPr lang="nb-NO" dirty="0" smtClean="0">
                <a:hlinkClick r:id="rId2" action="ppaction://hlinkfile"/>
              </a:rPr>
              <a:t> </a:t>
            </a:r>
            <a:r>
              <a:rPr lang="nb-NO" dirty="0" err="1" smtClean="0">
                <a:hlinkClick r:id="rId2" action="ppaction://hlinkfile"/>
              </a:rPr>
              <a:t>after</a:t>
            </a:r>
            <a:r>
              <a:rPr lang="nb-NO" dirty="0" smtClean="0">
                <a:hlinkClick r:id="rId2" action="ppaction://hlinkfile"/>
              </a:rPr>
              <a:t> </a:t>
            </a:r>
            <a:r>
              <a:rPr lang="nb-NO" dirty="0" err="1" smtClean="0">
                <a:hlinkClick r:id="rId2" action="ppaction://hlinkfile"/>
              </a:rPr>
              <a:t>endodontic</a:t>
            </a:r>
            <a:r>
              <a:rPr lang="nb-NO" dirty="0" smtClean="0">
                <a:hlinkClick r:id="rId2" action="ppaction://hlinkfile"/>
              </a:rPr>
              <a:t> </a:t>
            </a:r>
            <a:r>
              <a:rPr lang="nb-NO" dirty="0" err="1" smtClean="0">
                <a:hlinkClick r:id="rId2" action="ppaction://hlinkfile"/>
              </a:rPr>
              <a:t>therapy</a:t>
            </a:r>
            <a:r>
              <a:rPr lang="nb-NO" dirty="0" smtClean="0">
                <a:hlinkClick r:id="rId2" action="ppaction://hlinkfile"/>
              </a:rPr>
              <a:t>: a </a:t>
            </a:r>
            <a:r>
              <a:rPr lang="nb-NO" dirty="0" err="1" smtClean="0">
                <a:hlinkClick r:id="rId2" action="ppaction://hlinkfile"/>
              </a:rPr>
              <a:t>systematic</a:t>
            </a:r>
            <a:r>
              <a:rPr lang="nb-NO" dirty="0" smtClean="0">
                <a:hlinkClick r:id="rId2" action="ppaction://hlinkfile"/>
              </a:rPr>
              <a:t> </a:t>
            </a:r>
            <a:r>
              <a:rPr lang="nb-NO" dirty="0" err="1" smtClean="0">
                <a:hlinkClick r:id="rId2" action="ppaction://hlinkfile"/>
              </a:rPr>
              <a:t>review</a:t>
            </a:r>
            <a:r>
              <a:rPr lang="nb-NO" dirty="0" smtClean="0">
                <a:hlinkClick r:id="rId2" action="ppaction://hlinkfile"/>
              </a:rPr>
              <a:t> and </a:t>
            </a:r>
            <a:r>
              <a:rPr lang="nb-NO" dirty="0" err="1" smtClean="0">
                <a:hlinkClick r:id="rId2" action="ppaction://hlinkfile"/>
              </a:rPr>
              <a:t>meta-analysis</a:t>
            </a:r>
            <a:r>
              <a:rPr lang="nb-NO" dirty="0" smtClean="0">
                <a:hlinkClick r:id="rId2" action="ppaction://hlinkfile"/>
              </a:rPr>
              <a:t>.</a:t>
            </a:r>
            <a:r>
              <a:rPr lang="nb-NO" dirty="0" smtClean="0"/>
              <a:t> Nixdorf DR, </a:t>
            </a:r>
            <a:r>
              <a:rPr lang="nb-NO" dirty="0" err="1" smtClean="0"/>
              <a:t>Moana-Filho</a:t>
            </a:r>
            <a:r>
              <a:rPr lang="nb-NO" dirty="0" smtClean="0"/>
              <a:t> EJ, </a:t>
            </a:r>
            <a:r>
              <a:rPr lang="nb-NO" dirty="0" err="1" smtClean="0"/>
              <a:t>Law</a:t>
            </a:r>
            <a:r>
              <a:rPr lang="nb-NO" dirty="0" smtClean="0"/>
              <a:t> AS, </a:t>
            </a:r>
            <a:r>
              <a:rPr lang="nb-NO" dirty="0" err="1" smtClean="0"/>
              <a:t>McGuire</a:t>
            </a:r>
            <a:r>
              <a:rPr lang="nb-NO" dirty="0" smtClean="0"/>
              <a:t> LA, </a:t>
            </a:r>
            <a:r>
              <a:rPr lang="nb-NO" dirty="0" err="1" smtClean="0"/>
              <a:t>Hodges</a:t>
            </a:r>
            <a:r>
              <a:rPr lang="nb-NO" dirty="0" smtClean="0"/>
              <a:t> JS, John MT. J </a:t>
            </a:r>
            <a:r>
              <a:rPr lang="nb-NO" dirty="0" err="1" smtClean="0"/>
              <a:t>Endod</a:t>
            </a:r>
            <a:r>
              <a:rPr lang="nb-NO" dirty="0" smtClean="0"/>
              <a:t>. 2010 Sep;36(9):1494-8.</a:t>
            </a:r>
          </a:p>
          <a:p>
            <a:r>
              <a:rPr lang="nb-NO" dirty="0" smtClean="0"/>
              <a:t>……..……. </a:t>
            </a:r>
          </a:p>
          <a:p>
            <a:r>
              <a:rPr lang="nb-NO" dirty="0" smtClean="0"/>
              <a:t>………………</a:t>
            </a:r>
            <a:endParaRPr lang="nb-NO"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Themes</a:t>
            </a:r>
            <a:r>
              <a:rPr lang="nb-NO" dirty="0" smtClean="0"/>
              <a:t> </a:t>
            </a:r>
            <a:r>
              <a:rPr lang="nb-NO" dirty="0" err="1" smtClean="0"/>
              <a:t>studied</a:t>
            </a:r>
            <a:endParaRPr lang="nb-NO" dirty="0"/>
          </a:p>
        </p:txBody>
      </p:sp>
      <p:sp>
        <p:nvSpPr>
          <p:cNvPr id="3" name="Content Placeholder 2"/>
          <p:cNvSpPr>
            <a:spLocks noGrp="1"/>
          </p:cNvSpPr>
          <p:nvPr>
            <p:ph sz="half" idx="2"/>
          </p:nvPr>
        </p:nvSpPr>
        <p:spPr>
          <a:xfrm>
            <a:off x="457200" y="1340768"/>
            <a:ext cx="4040188" cy="4785395"/>
          </a:xfrm>
        </p:spPr>
        <p:txBody>
          <a:bodyPr>
            <a:normAutofit fontScale="92500"/>
          </a:bodyPr>
          <a:lstStyle/>
          <a:p>
            <a:r>
              <a:rPr lang="en-US" dirty="0" smtClean="0"/>
              <a:t>Non-</a:t>
            </a:r>
            <a:r>
              <a:rPr lang="en-US" dirty="0" err="1" smtClean="0"/>
              <a:t>odontogenic</a:t>
            </a:r>
            <a:r>
              <a:rPr lang="en-US" dirty="0" smtClean="0"/>
              <a:t> pain after treatment</a:t>
            </a:r>
            <a:endParaRPr lang="nb-NO" dirty="0" smtClean="0"/>
          </a:p>
          <a:p>
            <a:r>
              <a:rPr lang="en-US" dirty="0" smtClean="0"/>
              <a:t>Retained instruments and prognosis</a:t>
            </a:r>
            <a:endParaRPr lang="nb-NO" dirty="0" smtClean="0"/>
          </a:p>
          <a:p>
            <a:r>
              <a:rPr lang="en-US" dirty="0" smtClean="0"/>
              <a:t>Tooth survival after nonsurgical treatment</a:t>
            </a:r>
            <a:endParaRPr lang="nb-NO" dirty="0" smtClean="0"/>
          </a:p>
          <a:p>
            <a:r>
              <a:rPr lang="en-US" dirty="0" smtClean="0"/>
              <a:t>Persistent pain after treatment</a:t>
            </a:r>
            <a:endParaRPr lang="nb-NO" dirty="0" smtClean="0"/>
          </a:p>
          <a:p>
            <a:r>
              <a:rPr lang="en-US" dirty="0" smtClean="0"/>
              <a:t>Outcome after surgery </a:t>
            </a:r>
            <a:r>
              <a:rPr lang="en-US" dirty="0" err="1" smtClean="0"/>
              <a:t>vs</a:t>
            </a:r>
            <a:r>
              <a:rPr lang="en-US" dirty="0" smtClean="0"/>
              <a:t> retreatment</a:t>
            </a:r>
            <a:endParaRPr lang="nb-NO" dirty="0" smtClean="0"/>
          </a:p>
          <a:p>
            <a:r>
              <a:rPr lang="en-US" dirty="0" smtClean="0"/>
              <a:t>Single </a:t>
            </a:r>
            <a:r>
              <a:rPr lang="en-US" dirty="0" err="1" smtClean="0"/>
              <a:t>vs</a:t>
            </a:r>
            <a:r>
              <a:rPr lang="en-US" dirty="0" smtClean="0"/>
              <a:t> multiple appointments and outcome</a:t>
            </a:r>
            <a:endParaRPr lang="nb-NO" dirty="0" smtClean="0"/>
          </a:p>
          <a:p>
            <a:r>
              <a:rPr lang="en-US" dirty="0" smtClean="0"/>
              <a:t>Endo or implant outcome</a:t>
            </a:r>
            <a:endParaRPr lang="nb-NO" dirty="0" smtClean="0"/>
          </a:p>
          <a:p>
            <a:endParaRPr lang="nb-NO" dirty="0"/>
          </a:p>
        </p:txBody>
      </p:sp>
      <p:sp>
        <p:nvSpPr>
          <p:cNvPr id="6" name="Content Placeholder 5"/>
          <p:cNvSpPr>
            <a:spLocks noGrp="1"/>
          </p:cNvSpPr>
          <p:nvPr>
            <p:ph sz="quarter" idx="4"/>
          </p:nvPr>
        </p:nvSpPr>
        <p:spPr>
          <a:xfrm>
            <a:off x="4645025" y="1340768"/>
            <a:ext cx="4041775" cy="4785395"/>
          </a:xfrm>
        </p:spPr>
        <p:txBody>
          <a:bodyPr>
            <a:normAutofit fontScale="92500" lnSpcReduction="10000"/>
          </a:bodyPr>
          <a:lstStyle/>
          <a:p>
            <a:r>
              <a:rPr lang="en-US" dirty="0" err="1" smtClean="0"/>
              <a:t>Postop</a:t>
            </a:r>
            <a:r>
              <a:rPr lang="en-US" dirty="0" smtClean="0"/>
              <a:t> pain and flare-ups after multiple- </a:t>
            </a:r>
            <a:r>
              <a:rPr lang="en-US" dirty="0" err="1" smtClean="0"/>
              <a:t>vs</a:t>
            </a:r>
            <a:r>
              <a:rPr lang="en-US" dirty="0" smtClean="0"/>
              <a:t> single-visit therapy</a:t>
            </a:r>
            <a:endParaRPr lang="nb-NO" dirty="0" smtClean="0"/>
          </a:p>
          <a:p>
            <a:r>
              <a:rPr lang="en-US" dirty="0" smtClean="0"/>
              <a:t>Outcome after primary RCT</a:t>
            </a:r>
            <a:endParaRPr lang="nb-NO" dirty="0" smtClean="0"/>
          </a:p>
          <a:p>
            <a:r>
              <a:rPr lang="en-US" dirty="0" smtClean="0"/>
              <a:t>Antibacterial efficacy of Ca(OH)2</a:t>
            </a:r>
            <a:endParaRPr lang="nb-NO" dirty="0" smtClean="0"/>
          </a:p>
          <a:p>
            <a:r>
              <a:rPr lang="en-US" dirty="0" smtClean="0"/>
              <a:t>Level of evidence for outcome of non-surgical treatment</a:t>
            </a:r>
            <a:endParaRPr lang="nb-NO" dirty="0" smtClean="0"/>
          </a:p>
          <a:p>
            <a:r>
              <a:rPr lang="en-US" dirty="0" smtClean="0"/>
              <a:t>Outcome of single- </a:t>
            </a:r>
            <a:r>
              <a:rPr lang="en-US" dirty="0" err="1" smtClean="0"/>
              <a:t>vs</a:t>
            </a:r>
            <a:r>
              <a:rPr lang="en-US" dirty="0" smtClean="0"/>
              <a:t> multiple-visit </a:t>
            </a:r>
            <a:r>
              <a:rPr lang="en-US" dirty="0" err="1" smtClean="0"/>
              <a:t>endo</a:t>
            </a:r>
            <a:r>
              <a:rPr lang="en-US" dirty="0" smtClean="0"/>
              <a:t> on teeth with apical </a:t>
            </a:r>
            <a:r>
              <a:rPr lang="en-US" dirty="0" err="1" smtClean="0"/>
              <a:t>perio</a:t>
            </a:r>
            <a:endParaRPr lang="nb-NO" dirty="0" smtClean="0"/>
          </a:p>
          <a:p>
            <a:r>
              <a:rPr lang="en-US" dirty="0" smtClean="0"/>
              <a:t>Emergency management</a:t>
            </a:r>
            <a:endParaRPr lang="nb-NO" dirty="0" smtClean="0"/>
          </a:p>
          <a:p>
            <a:r>
              <a:rPr lang="en-US" dirty="0" smtClean="0"/>
              <a:t>Outcome of </a:t>
            </a:r>
            <a:r>
              <a:rPr lang="en-US" dirty="0" err="1" smtClean="0"/>
              <a:t>resurgery</a:t>
            </a:r>
            <a:endParaRPr lang="nb-NO" dirty="0" smtClean="0"/>
          </a:p>
          <a:p>
            <a:endParaRPr lang="nb-NO"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2064"/>
            <a:ext cx="8229600" cy="1143000"/>
          </a:xfrm>
        </p:spPr>
        <p:txBody>
          <a:bodyPr>
            <a:noAutofit/>
          </a:bodyPr>
          <a:lstStyle/>
          <a:p>
            <a:r>
              <a:rPr lang="en-US" b="1" dirty="0" smtClean="0"/>
              <a:t>Impact of a retained instrument on treatment outcome: a systematic review and meta-analysis.</a:t>
            </a:r>
            <a:r>
              <a:rPr lang="en-US" sz="6000" b="1" dirty="0" smtClean="0"/>
              <a:t/>
            </a:r>
            <a:br>
              <a:rPr lang="en-US" sz="6000" b="1" dirty="0" smtClean="0"/>
            </a:br>
            <a:r>
              <a:rPr lang="en-US" sz="3200" dirty="0" err="1" smtClean="0">
                <a:hlinkClick r:id="rId3" action="ppaction://hlinkfile"/>
              </a:rPr>
              <a:t>Panitvisai</a:t>
            </a:r>
            <a:r>
              <a:rPr lang="en-US" sz="3200" dirty="0" smtClean="0">
                <a:hlinkClick r:id="rId3" action="ppaction://hlinkfile"/>
              </a:rPr>
              <a:t> P</a:t>
            </a:r>
            <a:r>
              <a:rPr lang="en-US" sz="3200" dirty="0" smtClean="0"/>
              <a:t>, </a:t>
            </a:r>
            <a:r>
              <a:rPr lang="en-US" sz="3200" dirty="0" err="1" smtClean="0">
                <a:hlinkClick r:id="rId4" action="ppaction://hlinkfile"/>
              </a:rPr>
              <a:t>Parunnit</a:t>
            </a:r>
            <a:r>
              <a:rPr lang="en-US" sz="3200" dirty="0" smtClean="0">
                <a:hlinkClick r:id="rId4" action="ppaction://hlinkfile"/>
              </a:rPr>
              <a:t> P</a:t>
            </a:r>
            <a:r>
              <a:rPr lang="en-US" sz="3200" dirty="0" smtClean="0"/>
              <a:t>, </a:t>
            </a:r>
            <a:r>
              <a:rPr lang="en-US" sz="3200" dirty="0" err="1" smtClean="0">
                <a:hlinkClick r:id="rId5" action="ppaction://hlinkfile"/>
              </a:rPr>
              <a:t>Sathorn</a:t>
            </a:r>
            <a:r>
              <a:rPr lang="en-US" sz="3200" dirty="0" smtClean="0">
                <a:hlinkClick r:id="rId5" action="ppaction://hlinkfile"/>
              </a:rPr>
              <a:t> C</a:t>
            </a:r>
            <a:r>
              <a:rPr lang="en-US" sz="3200" dirty="0" smtClean="0"/>
              <a:t>, </a:t>
            </a:r>
            <a:r>
              <a:rPr lang="en-US" sz="3200" dirty="0" smtClean="0">
                <a:hlinkClick r:id="rId6" action="ppaction://hlinkfile"/>
              </a:rPr>
              <a:t>Messer HH</a:t>
            </a:r>
            <a:r>
              <a:rPr lang="en-US" sz="3200" dirty="0" smtClean="0"/>
              <a:t>.</a:t>
            </a:r>
            <a:br>
              <a:rPr lang="en-US" sz="3200" dirty="0" smtClean="0"/>
            </a:br>
            <a:r>
              <a:rPr lang="en-US" sz="3200" dirty="0" smtClean="0"/>
              <a:t/>
            </a:r>
            <a:br>
              <a:rPr lang="en-US" sz="3200" dirty="0" smtClean="0"/>
            </a:br>
            <a:r>
              <a:rPr lang="en-US" sz="2000" dirty="0" smtClean="0"/>
              <a:t>J </a:t>
            </a:r>
            <a:r>
              <a:rPr lang="en-US" sz="2000" dirty="0" err="1" smtClean="0"/>
              <a:t>Endod</a:t>
            </a:r>
            <a:r>
              <a:rPr lang="en-US" sz="2000" dirty="0" smtClean="0"/>
              <a:t>. 2010 May;36(5):775-80</a:t>
            </a:r>
            <a:endParaRPr lang="nb-NO" sz="6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Impact of a retained instrument on treatment outcome: a systematic review and meta-analysis.</a:t>
            </a:r>
            <a:r>
              <a:rPr lang="en-US" b="1" dirty="0" smtClean="0"/>
              <a:t/>
            </a:r>
            <a:br>
              <a:rPr lang="en-US" b="1" dirty="0" smtClean="0"/>
            </a:br>
            <a:r>
              <a:rPr lang="en-US" sz="2000" dirty="0" err="1" smtClean="0">
                <a:hlinkClick r:id="rId2" action="ppaction://hlinkfile"/>
              </a:rPr>
              <a:t>Panitvisai</a:t>
            </a:r>
            <a:r>
              <a:rPr lang="en-US" sz="2000" dirty="0" smtClean="0">
                <a:hlinkClick r:id="rId2" action="ppaction://hlinkfile"/>
              </a:rPr>
              <a:t> P</a:t>
            </a:r>
            <a:r>
              <a:rPr lang="en-US" sz="2000" dirty="0" smtClean="0"/>
              <a:t>, </a:t>
            </a:r>
            <a:r>
              <a:rPr lang="en-US" sz="2000" dirty="0" err="1" smtClean="0">
                <a:hlinkClick r:id="rId3" action="ppaction://hlinkfile"/>
              </a:rPr>
              <a:t>Parunnit</a:t>
            </a:r>
            <a:r>
              <a:rPr lang="en-US" sz="2000" dirty="0" smtClean="0">
                <a:hlinkClick r:id="rId3" action="ppaction://hlinkfile"/>
              </a:rPr>
              <a:t> P</a:t>
            </a:r>
            <a:r>
              <a:rPr lang="en-US" sz="2000" dirty="0" smtClean="0"/>
              <a:t>, </a:t>
            </a:r>
            <a:r>
              <a:rPr lang="en-US" sz="2000" dirty="0" err="1" smtClean="0">
                <a:hlinkClick r:id="rId4" action="ppaction://hlinkfile"/>
              </a:rPr>
              <a:t>Sathorn</a:t>
            </a:r>
            <a:r>
              <a:rPr lang="en-US" sz="2000" dirty="0" smtClean="0">
                <a:hlinkClick r:id="rId4" action="ppaction://hlinkfile"/>
              </a:rPr>
              <a:t> C</a:t>
            </a:r>
            <a:r>
              <a:rPr lang="en-US" sz="2000" dirty="0" smtClean="0"/>
              <a:t>, </a:t>
            </a:r>
            <a:r>
              <a:rPr lang="en-US" sz="2000" dirty="0" smtClean="0">
                <a:hlinkClick r:id="rId5" action="ppaction://hlinkfile"/>
              </a:rPr>
              <a:t>Messer HH</a:t>
            </a:r>
            <a:r>
              <a:rPr lang="en-US" sz="2000" dirty="0" smtClean="0"/>
              <a:t>.</a:t>
            </a:r>
            <a:endParaRPr lang="nb-NO" dirty="0"/>
          </a:p>
        </p:txBody>
      </p:sp>
      <p:sp>
        <p:nvSpPr>
          <p:cNvPr id="3" name="Content Placeholder 2"/>
          <p:cNvSpPr>
            <a:spLocks noGrp="1"/>
          </p:cNvSpPr>
          <p:nvPr>
            <p:ph idx="1"/>
          </p:nvPr>
        </p:nvSpPr>
        <p:spPr/>
        <p:txBody>
          <a:bodyPr>
            <a:normAutofit/>
          </a:bodyPr>
          <a:lstStyle/>
          <a:p>
            <a:endParaRPr lang="en-US" dirty="0" smtClean="0"/>
          </a:p>
          <a:p>
            <a:r>
              <a:rPr lang="en-US" dirty="0" smtClean="0"/>
              <a:t>INTRODUCTION: Fracture of root canal instruments is one of the most troublesome incidents in endodontic therapy. This systematic review and meta-analysis aim to determine the outcome difference between retained fractured instrument cases and matched conventional treated cases.</a:t>
            </a:r>
          </a:p>
          <a:p>
            <a:endParaRPr lang="nb-NO"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Impact of a retained instrument on treatment outcome: a systematic review and meta-analysis.</a:t>
            </a:r>
            <a:r>
              <a:rPr lang="en-US" b="1" dirty="0" smtClean="0"/>
              <a:t/>
            </a:r>
            <a:br>
              <a:rPr lang="en-US" b="1" dirty="0" smtClean="0"/>
            </a:br>
            <a:r>
              <a:rPr lang="en-US" sz="2000" dirty="0" err="1" smtClean="0">
                <a:hlinkClick r:id="rId2" action="ppaction://hlinkfile"/>
              </a:rPr>
              <a:t>Panitvisai</a:t>
            </a:r>
            <a:r>
              <a:rPr lang="en-US" sz="2000" dirty="0" smtClean="0">
                <a:hlinkClick r:id="rId2" action="ppaction://hlinkfile"/>
              </a:rPr>
              <a:t> P</a:t>
            </a:r>
            <a:r>
              <a:rPr lang="en-US" sz="2000" dirty="0" smtClean="0"/>
              <a:t>, </a:t>
            </a:r>
            <a:r>
              <a:rPr lang="en-US" sz="2000" dirty="0" err="1" smtClean="0">
                <a:hlinkClick r:id="rId3" action="ppaction://hlinkfile"/>
              </a:rPr>
              <a:t>Parunnit</a:t>
            </a:r>
            <a:r>
              <a:rPr lang="en-US" sz="2000" dirty="0" smtClean="0">
                <a:hlinkClick r:id="rId3" action="ppaction://hlinkfile"/>
              </a:rPr>
              <a:t> P</a:t>
            </a:r>
            <a:r>
              <a:rPr lang="en-US" sz="2000" dirty="0" smtClean="0"/>
              <a:t>, </a:t>
            </a:r>
            <a:r>
              <a:rPr lang="en-US" sz="2000" dirty="0" err="1" smtClean="0">
                <a:hlinkClick r:id="rId4" action="ppaction://hlinkfile"/>
              </a:rPr>
              <a:t>Sathorn</a:t>
            </a:r>
            <a:r>
              <a:rPr lang="en-US" sz="2000" dirty="0" smtClean="0">
                <a:hlinkClick r:id="rId4" action="ppaction://hlinkfile"/>
              </a:rPr>
              <a:t> C</a:t>
            </a:r>
            <a:r>
              <a:rPr lang="en-US" sz="2000" dirty="0" smtClean="0"/>
              <a:t>, </a:t>
            </a:r>
            <a:r>
              <a:rPr lang="en-US" sz="2000" dirty="0" smtClean="0">
                <a:hlinkClick r:id="rId5" action="ppaction://hlinkfile"/>
              </a:rPr>
              <a:t>Messer HH</a:t>
            </a:r>
            <a:r>
              <a:rPr lang="en-US" sz="2000" dirty="0" smtClean="0"/>
              <a:t>.</a:t>
            </a:r>
            <a:endParaRPr lang="nb-NO" dirty="0"/>
          </a:p>
        </p:txBody>
      </p:sp>
      <p:sp>
        <p:nvSpPr>
          <p:cNvPr id="3" name="Content Placeholder 2"/>
          <p:cNvSpPr>
            <a:spLocks noGrp="1"/>
          </p:cNvSpPr>
          <p:nvPr>
            <p:ph idx="1"/>
          </p:nvPr>
        </p:nvSpPr>
        <p:spPr/>
        <p:txBody>
          <a:bodyPr>
            <a:normAutofit fontScale="77500" lnSpcReduction="20000"/>
          </a:bodyPr>
          <a:lstStyle/>
          <a:p>
            <a:r>
              <a:rPr lang="en-US" dirty="0" smtClean="0"/>
              <a:t>METHODS: The MEDLINE database, EMBASE, Web of Science, and the Cochrane Database were searched. Reference lists were scanned. A forward search was undertaken on identified articles. Papers citing these articles were identified through Science Citation Index to identify potentially relevant subsequent primary research. A systematic data extraction sheet was constructed. Data in these studies were independently extracted. Risk differences of included studies were combined by using the generic inverse variance data and fixed effects method. A 2-stage analysis was conducted. The first was limited to case-control studies, and the second included case series in which data were available for teeth with and without </a:t>
            </a:r>
            <a:r>
              <a:rPr lang="en-US" dirty="0" err="1" smtClean="0"/>
              <a:t>periradicular</a:t>
            </a:r>
            <a:r>
              <a:rPr lang="en-US" dirty="0" smtClean="0"/>
              <a:t> lesions.</a:t>
            </a:r>
            <a:endParaRPr lang="nb-N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marL="342900" indent="-342900" eaLnBrk="1" hangingPunct="1"/>
            <a:r>
              <a:rPr lang="nb-NO" dirty="0" smtClean="0"/>
              <a:t>Science Base</a:t>
            </a:r>
          </a:p>
        </p:txBody>
      </p:sp>
      <p:sp>
        <p:nvSpPr>
          <p:cNvPr id="58371" name="Content Placeholder 2"/>
          <p:cNvSpPr>
            <a:spLocks noGrp="1"/>
          </p:cNvSpPr>
          <p:nvPr>
            <p:ph idx="1"/>
          </p:nvPr>
        </p:nvSpPr>
        <p:spPr/>
        <p:txBody>
          <a:bodyPr/>
          <a:lstStyle/>
          <a:p>
            <a:pPr eaLnBrk="1" hangingPunct="1"/>
            <a:r>
              <a:rPr lang="nb-NO" dirty="0" smtClean="0"/>
              <a:t>The </a:t>
            </a:r>
            <a:r>
              <a:rPr lang="nb-NO" dirty="0" err="1" smtClean="0"/>
              <a:t>classical</a:t>
            </a:r>
            <a:r>
              <a:rPr lang="nb-NO" dirty="0" smtClean="0"/>
              <a:t> </a:t>
            </a:r>
            <a:r>
              <a:rPr lang="nb-NO" dirty="0" err="1" smtClean="0"/>
              <a:t>pyramid</a:t>
            </a:r>
            <a:r>
              <a:rPr lang="nb-NO" dirty="0" smtClean="0"/>
              <a:t> </a:t>
            </a:r>
            <a:r>
              <a:rPr lang="nb-NO" dirty="0" err="1" smtClean="0"/>
              <a:t>of</a:t>
            </a:r>
            <a:r>
              <a:rPr lang="nb-NO" dirty="0" smtClean="0"/>
              <a:t> </a:t>
            </a:r>
            <a:r>
              <a:rPr lang="nb-NO" dirty="0" err="1" smtClean="0"/>
              <a:t>evidence</a:t>
            </a:r>
            <a:endParaRPr lang="nb-NO" dirty="0" smtClean="0"/>
          </a:p>
        </p:txBody>
      </p:sp>
      <p:sp>
        <p:nvSpPr>
          <p:cNvPr id="4" name="Slide Number Placeholder 3"/>
          <p:cNvSpPr>
            <a:spLocks noGrp="1"/>
          </p:cNvSpPr>
          <p:nvPr>
            <p:ph type="sldNum" sz="quarter" idx="12"/>
          </p:nvPr>
        </p:nvSpPr>
        <p:spPr/>
        <p:txBody>
          <a:bodyPr/>
          <a:lstStyle/>
          <a:p>
            <a:pPr>
              <a:defRPr/>
            </a:pPr>
            <a:fld id="{F07FFD8F-828B-4261-AA8B-6093B03F8BC1}" type="slidenum">
              <a:rPr lang="nb-NO" smtClean="0"/>
              <a:pPr>
                <a:defRPr/>
              </a:pPr>
              <a:t>5</a:t>
            </a:fld>
            <a:endParaRPr lang="nb-NO"/>
          </a:p>
        </p:txBody>
      </p:sp>
      <p:sp>
        <p:nvSpPr>
          <p:cNvPr id="14" name="Isosceles Triangle 13"/>
          <p:cNvSpPr/>
          <p:nvPr/>
        </p:nvSpPr>
        <p:spPr>
          <a:xfrm>
            <a:off x="3419872" y="2204864"/>
            <a:ext cx="4464496" cy="4032448"/>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6" name="Straight Connector 15"/>
          <p:cNvCxnSpPr/>
          <p:nvPr/>
        </p:nvCxnSpPr>
        <p:spPr>
          <a:xfrm>
            <a:off x="2699792" y="4797152"/>
            <a:ext cx="59766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44008" y="4077072"/>
            <a:ext cx="20162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04048" y="3356992"/>
            <a:ext cx="12961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51920" y="5517232"/>
            <a:ext cx="3600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79898" y="2780928"/>
            <a:ext cx="544444" cy="369332"/>
          </a:xfrm>
          <a:prstGeom prst="rect">
            <a:avLst/>
          </a:prstGeom>
          <a:noFill/>
        </p:spPr>
        <p:txBody>
          <a:bodyPr wrap="none" rtlCol="0">
            <a:spAutoFit/>
          </a:bodyPr>
          <a:lstStyle/>
          <a:p>
            <a:pPr algn="ctr"/>
            <a:r>
              <a:rPr lang="nb-NO" dirty="0" smtClean="0"/>
              <a:t>RCT</a:t>
            </a:r>
            <a:endParaRPr lang="nb-NO" dirty="0"/>
          </a:p>
        </p:txBody>
      </p:sp>
      <p:sp>
        <p:nvSpPr>
          <p:cNvPr id="28" name="TextBox 27"/>
          <p:cNvSpPr txBox="1"/>
          <p:nvPr/>
        </p:nvSpPr>
        <p:spPr>
          <a:xfrm>
            <a:off x="5236782" y="3501008"/>
            <a:ext cx="830677" cy="369332"/>
          </a:xfrm>
          <a:prstGeom prst="rect">
            <a:avLst/>
          </a:prstGeom>
          <a:noFill/>
        </p:spPr>
        <p:txBody>
          <a:bodyPr wrap="none" rtlCol="0">
            <a:spAutoFit/>
          </a:bodyPr>
          <a:lstStyle/>
          <a:p>
            <a:pPr algn="ctr"/>
            <a:r>
              <a:rPr lang="nb-NO" dirty="0" err="1" smtClean="0"/>
              <a:t>Cohort</a:t>
            </a:r>
            <a:endParaRPr lang="nb-NO" dirty="0"/>
          </a:p>
        </p:txBody>
      </p:sp>
      <p:sp>
        <p:nvSpPr>
          <p:cNvPr id="29" name="TextBox 28"/>
          <p:cNvSpPr txBox="1"/>
          <p:nvPr/>
        </p:nvSpPr>
        <p:spPr>
          <a:xfrm>
            <a:off x="4958373" y="4221088"/>
            <a:ext cx="1387496" cy="369332"/>
          </a:xfrm>
          <a:prstGeom prst="rect">
            <a:avLst/>
          </a:prstGeom>
          <a:noFill/>
        </p:spPr>
        <p:txBody>
          <a:bodyPr wrap="none" rtlCol="0">
            <a:spAutoFit/>
          </a:bodyPr>
          <a:lstStyle/>
          <a:p>
            <a:pPr algn="ctr"/>
            <a:r>
              <a:rPr lang="nb-NO" dirty="0" smtClean="0"/>
              <a:t>Case-Control</a:t>
            </a:r>
            <a:endParaRPr lang="nb-NO" dirty="0"/>
          </a:p>
        </p:txBody>
      </p:sp>
      <p:sp>
        <p:nvSpPr>
          <p:cNvPr id="30" name="TextBox 29"/>
          <p:cNvSpPr txBox="1"/>
          <p:nvPr/>
        </p:nvSpPr>
        <p:spPr>
          <a:xfrm>
            <a:off x="5025187" y="4941168"/>
            <a:ext cx="1253869" cy="369332"/>
          </a:xfrm>
          <a:prstGeom prst="rect">
            <a:avLst/>
          </a:prstGeom>
          <a:noFill/>
        </p:spPr>
        <p:txBody>
          <a:bodyPr wrap="none" rtlCol="0">
            <a:spAutoFit/>
          </a:bodyPr>
          <a:lstStyle/>
          <a:p>
            <a:pPr algn="ctr"/>
            <a:r>
              <a:rPr lang="nb-NO" dirty="0" err="1" smtClean="0"/>
              <a:t>Case-Series</a:t>
            </a:r>
            <a:endParaRPr lang="nb-NO" dirty="0"/>
          </a:p>
        </p:txBody>
      </p:sp>
      <p:sp>
        <p:nvSpPr>
          <p:cNvPr id="31" name="TextBox 30"/>
          <p:cNvSpPr txBox="1"/>
          <p:nvPr/>
        </p:nvSpPr>
        <p:spPr>
          <a:xfrm>
            <a:off x="3832145" y="5589240"/>
            <a:ext cx="3639971" cy="646331"/>
          </a:xfrm>
          <a:prstGeom prst="rect">
            <a:avLst/>
          </a:prstGeom>
          <a:noFill/>
        </p:spPr>
        <p:txBody>
          <a:bodyPr wrap="none" rtlCol="0">
            <a:spAutoFit/>
          </a:bodyPr>
          <a:lstStyle/>
          <a:p>
            <a:pPr algn="ctr"/>
            <a:r>
              <a:rPr lang="nb-NO" dirty="0" smtClean="0"/>
              <a:t>Animal and Lab Studies,</a:t>
            </a:r>
            <a:br>
              <a:rPr lang="nb-NO" dirty="0" smtClean="0"/>
            </a:br>
            <a:r>
              <a:rPr lang="nb-NO" dirty="0" err="1" smtClean="0"/>
              <a:t>Biological</a:t>
            </a:r>
            <a:r>
              <a:rPr lang="nb-NO" dirty="0" smtClean="0"/>
              <a:t> </a:t>
            </a:r>
            <a:r>
              <a:rPr lang="nb-NO" dirty="0" err="1" smtClean="0"/>
              <a:t>Plausibility</a:t>
            </a:r>
            <a:r>
              <a:rPr lang="nb-NO" dirty="0" smtClean="0"/>
              <a:t>, </a:t>
            </a:r>
            <a:r>
              <a:rPr lang="nb-NO" dirty="0" err="1" smtClean="0"/>
              <a:t>Expert</a:t>
            </a:r>
            <a:r>
              <a:rPr lang="nb-NO" dirty="0" smtClean="0"/>
              <a:t> Opinion</a:t>
            </a:r>
            <a:endParaRPr lang="nb-NO" dirty="0"/>
          </a:p>
        </p:txBody>
      </p:sp>
      <p:sp>
        <p:nvSpPr>
          <p:cNvPr id="32" name="Left Brace 31"/>
          <p:cNvSpPr/>
          <p:nvPr/>
        </p:nvSpPr>
        <p:spPr>
          <a:xfrm>
            <a:off x="2771800" y="2348880"/>
            <a:ext cx="792088" cy="2304256"/>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33" name="Left Brace 32"/>
          <p:cNvSpPr/>
          <p:nvPr/>
        </p:nvSpPr>
        <p:spPr>
          <a:xfrm>
            <a:off x="2771800" y="4869160"/>
            <a:ext cx="792088" cy="136815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34" name="TextBox 33"/>
          <p:cNvSpPr txBox="1"/>
          <p:nvPr/>
        </p:nvSpPr>
        <p:spPr>
          <a:xfrm>
            <a:off x="683568" y="2636912"/>
            <a:ext cx="2088232" cy="1200329"/>
          </a:xfrm>
          <a:prstGeom prst="rect">
            <a:avLst/>
          </a:prstGeom>
          <a:noFill/>
        </p:spPr>
        <p:txBody>
          <a:bodyPr wrap="square" rtlCol="0">
            <a:spAutoFit/>
          </a:bodyPr>
          <a:lstStyle/>
          <a:p>
            <a:pPr algn="ctr"/>
            <a:r>
              <a:rPr lang="nb-NO" dirty="0" err="1" smtClean="0"/>
              <a:t>High-Level</a:t>
            </a:r>
            <a:r>
              <a:rPr lang="nb-NO" dirty="0" smtClean="0"/>
              <a:t> </a:t>
            </a:r>
            <a:r>
              <a:rPr lang="nb-NO" dirty="0" err="1" smtClean="0"/>
              <a:t>Evidence</a:t>
            </a:r>
            <a:endParaRPr lang="nb-NO" dirty="0" smtClean="0"/>
          </a:p>
          <a:p>
            <a:pPr algn="ctr"/>
            <a:endParaRPr lang="nb-NO" dirty="0" smtClean="0"/>
          </a:p>
          <a:p>
            <a:pPr algn="ctr"/>
            <a:r>
              <a:rPr lang="nb-NO" dirty="0" err="1" smtClean="0"/>
              <a:t>Systematic</a:t>
            </a:r>
            <a:r>
              <a:rPr lang="nb-NO" dirty="0" smtClean="0"/>
              <a:t> </a:t>
            </a:r>
            <a:r>
              <a:rPr lang="nb-NO" dirty="0" err="1" smtClean="0"/>
              <a:t>Clinical</a:t>
            </a:r>
            <a:r>
              <a:rPr lang="nb-NO" dirty="0" smtClean="0"/>
              <a:t/>
            </a:r>
            <a:br>
              <a:rPr lang="nb-NO" dirty="0" smtClean="0"/>
            </a:br>
            <a:r>
              <a:rPr lang="nb-NO" dirty="0" err="1" smtClean="0"/>
              <a:t>Experiments</a:t>
            </a:r>
            <a:endParaRPr lang="nb-NO" dirty="0"/>
          </a:p>
        </p:txBody>
      </p:sp>
      <p:sp>
        <p:nvSpPr>
          <p:cNvPr id="35" name="TextBox 34"/>
          <p:cNvSpPr txBox="1"/>
          <p:nvPr/>
        </p:nvSpPr>
        <p:spPr>
          <a:xfrm>
            <a:off x="683568" y="5363924"/>
            <a:ext cx="2088232" cy="369332"/>
          </a:xfrm>
          <a:prstGeom prst="rect">
            <a:avLst/>
          </a:prstGeom>
          <a:noFill/>
        </p:spPr>
        <p:txBody>
          <a:bodyPr wrap="square" rtlCol="0">
            <a:spAutoFit/>
          </a:bodyPr>
          <a:lstStyle/>
          <a:p>
            <a:pPr algn="ctr"/>
            <a:r>
              <a:rPr lang="nb-NO" dirty="0" err="1" smtClean="0"/>
              <a:t>Low-Level</a:t>
            </a:r>
            <a:r>
              <a:rPr lang="nb-NO" dirty="0" smtClean="0"/>
              <a:t> </a:t>
            </a:r>
            <a:r>
              <a:rPr lang="nb-NO" dirty="0" err="1" smtClean="0"/>
              <a:t>Evidence</a:t>
            </a:r>
            <a:endParaRPr lang="nb-NO" dirty="0" smtClean="0"/>
          </a:p>
        </p:txBody>
      </p:sp>
      <p:sp>
        <p:nvSpPr>
          <p:cNvPr id="36" name="TextBox 35"/>
          <p:cNvSpPr txBox="1"/>
          <p:nvPr/>
        </p:nvSpPr>
        <p:spPr>
          <a:xfrm>
            <a:off x="539552" y="6237312"/>
            <a:ext cx="2736304" cy="261610"/>
          </a:xfrm>
          <a:prstGeom prst="rect">
            <a:avLst/>
          </a:prstGeom>
          <a:noFill/>
        </p:spPr>
        <p:txBody>
          <a:bodyPr wrap="square" rtlCol="0">
            <a:spAutoFit/>
          </a:bodyPr>
          <a:lstStyle/>
          <a:p>
            <a:pPr algn="ctr"/>
            <a:r>
              <a:rPr lang="nb-NO" sz="1050" dirty="0" smtClean="0"/>
              <a:t>From </a:t>
            </a:r>
            <a:r>
              <a:rPr lang="nb-NO" sz="1050" dirty="0" err="1" smtClean="0"/>
              <a:t>Lesaffre</a:t>
            </a:r>
            <a:r>
              <a:rPr lang="nb-NO" sz="1050" dirty="0" smtClean="0"/>
              <a:t> et al 2009</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Impact of a retained instrument on treatment outcome: a systematic review and meta-analysis.</a:t>
            </a:r>
            <a:r>
              <a:rPr lang="en-US" b="1" dirty="0" smtClean="0"/>
              <a:t/>
            </a:r>
            <a:br>
              <a:rPr lang="en-US" b="1" dirty="0" smtClean="0"/>
            </a:br>
            <a:r>
              <a:rPr lang="en-US" sz="2000" dirty="0" err="1" smtClean="0">
                <a:hlinkClick r:id="rId2" action="ppaction://hlinkfile"/>
              </a:rPr>
              <a:t>Panitvisai</a:t>
            </a:r>
            <a:r>
              <a:rPr lang="en-US" sz="2000" dirty="0" smtClean="0">
                <a:hlinkClick r:id="rId2" action="ppaction://hlinkfile"/>
              </a:rPr>
              <a:t> P</a:t>
            </a:r>
            <a:r>
              <a:rPr lang="en-US" sz="2000" dirty="0" smtClean="0"/>
              <a:t>, </a:t>
            </a:r>
            <a:r>
              <a:rPr lang="en-US" sz="2000" dirty="0" err="1" smtClean="0">
                <a:hlinkClick r:id="rId3" action="ppaction://hlinkfile"/>
              </a:rPr>
              <a:t>Parunnit</a:t>
            </a:r>
            <a:r>
              <a:rPr lang="en-US" sz="2000" dirty="0" smtClean="0">
                <a:hlinkClick r:id="rId3" action="ppaction://hlinkfile"/>
              </a:rPr>
              <a:t> P</a:t>
            </a:r>
            <a:r>
              <a:rPr lang="en-US" sz="2000" dirty="0" smtClean="0"/>
              <a:t>, </a:t>
            </a:r>
            <a:r>
              <a:rPr lang="en-US" sz="2000" dirty="0" err="1" smtClean="0">
                <a:hlinkClick r:id="rId4" action="ppaction://hlinkfile"/>
              </a:rPr>
              <a:t>Sathorn</a:t>
            </a:r>
            <a:r>
              <a:rPr lang="en-US" sz="2000" dirty="0" smtClean="0">
                <a:hlinkClick r:id="rId4" action="ppaction://hlinkfile"/>
              </a:rPr>
              <a:t> C</a:t>
            </a:r>
            <a:r>
              <a:rPr lang="en-US" sz="2000" dirty="0" smtClean="0"/>
              <a:t>, </a:t>
            </a:r>
            <a:r>
              <a:rPr lang="en-US" sz="2000" dirty="0" smtClean="0">
                <a:hlinkClick r:id="rId5" action="ppaction://hlinkfile"/>
              </a:rPr>
              <a:t>Messer HH</a:t>
            </a:r>
            <a:r>
              <a:rPr lang="en-US" sz="2000" dirty="0" smtClean="0"/>
              <a:t>.</a:t>
            </a:r>
            <a:endParaRPr lang="nb-NO" dirty="0"/>
          </a:p>
        </p:txBody>
      </p:sp>
      <p:sp>
        <p:nvSpPr>
          <p:cNvPr id="3" name="Content Placeholder 2"/>
          <p:cNvSpPr>
            <a:spLocks noGrp="1"/>
          </p:cNvSpPr>
          <p:nvPr>
            <p:ph idx="1"/>
          </p:nvPr>
        </p:nvSpPr>
        <p:spPr>
          <a:xfrm>
            <a:off x="457200" y="1600200"/>
            <a:ext cx="6419056" cy="4525963"/>
          </a:xfrm>
        </p:spPr>
        <p:txBody>
          <a:bodyPr>
            <a:normAutofit fontScale="85000" lnSpcReduction="20000"/>
          </a:bodyPr>
          <a:lstStyle/>
          <a:p>
            <a:endParaRPr lang="en-US" dirty="0" smtClean="0"/>
          </a:p>
          <a:p>
            <a:r>
              <a:rPr lang="en-US" dirty="0" smtClean="0"/>
              <a:t>RESULTS: Two case-control studies were identified and included, covering 199 cases. Weighted mean healing for teeth with a retained instrument fragment was 91%. The 2 studies were homogeneous. Risk difference of the combined data was 0.01, indicating that a retained fragment did not significantly influence healing. Overall, 80.7% of lesions healed when a </a:t>
            </a:r>
            <a:r>
              <a:rPr lang="en-US" dirty="0" err="1" smtClean="0"/>
              <a:t>periapical</a:t>
            </a:r>
            <a:r>
              <a:rPr lang="en-US" dirty="0" smtClean="0"/>
              <a:t> lesion was present, compared with 92.4% remaining healthy when no lesion was present initially (P &lt; .02).</a:t>
            </a:r>
          </a:p>
          <a:p>
            <a:endParaRPr lang="nb-NO" dirty="0"/>
          </a:p>
        </p:txBody>
      </p:sp>
      <p:pic>
        <p:nvPicPr>
          <p:cNvPr id="1027" name="Picture 3" descr="F:\UiO\Jobbilder\Diverse bilder\FORBI!2.JPG"/>
          <p:cNvPicPr>
            <a:picLocks noChangeAspect="1" noChangeArrowheads="1"/>
          </p:cNvPicPr>
          <p:nvPr/>
        </p:nvPicPr>
        <p:blipFill>
          <a:blip r:embed="rId6" cstate="print"/>
          <a:srcRect/>
          <a:stretch>
            <a:fillRect/>
          </a:stretch>
        </p:blipFill>
        <p:spPr bwMode="auto">
          <a:xfrm>
            <a:off x="6948264" y="1340768"/>
            <a:ext cx="1790700" cy="24765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Impact of a retained instrument on treatment outcome: a systematic review and meta-analysis.</a:t>
            </a:r>
            <a:r>
              <a:rPr lang="en-US" b="1" dirty="0" smtClean="0"/>
              <a:t/>
            </a:r>
            <a:br>
              <a:rPr lang="en-US" b="1" dirty="0" smtClean="0"/>
            </a:br>
            <a:r>
              <a:rPr lang="en-US" sz="2000" dirty="0" err="1" smtClean="0">
                <a:hlinkClick r:id="rId2" action="ppaction://hlinkfile"/>
              </a:rPr>
              <a:t>Panitvisai</a:t>
            </a:r>
            <a:r>
              <a:rPr lang="en-US" sz="2000" dirty="0" smtClean="0">
                <a:hlinkClick r:id="rId2" action="ppaction://hlinkfile"/>
              </a:rPr>
              <a:t> P</a:t>
            </a:r>
            <a:r>
              <a:rPr lang="en-US" sz="2000" dirty="0" smtClean="0"/>
              <a:t>, </a:t>
            </a:r>
            <a:r>
              <a:rPr lang="en-US" sz="2000" dirty="0" err="1" smtClean="0">
                <a:hlinkClick r:id="rId3" action="ppaction://hlinkfile"/>
              </a:rPr>
              <a:t>Parunnit</a:t>
            </a:r>
            <a:r>
              <a:rPr lang="en-US" sz="2000" dirty="0" smtClean="0">
                <a:hlinkClick r:id="rId3" action="ppaction://hlinkfile"/>
              </a:rPr>
              <a:t> P</a:t>
            </a:r>
            <a:r>
              <a:rPr lang="en-US" sz="2000" dirty="0" smtClean="0"/>
              <a:t>, </a:t>
            </a:r>
            <a:r>
              <a:rPr lang="en-US" sz="2000" dirty="0" err="1" smtClean="0">
                <a:hlinkClick r:id="rId4" action="ppaction://hlinkfile"/>
              </a:rPr>
              <a:t>Sathorn</a:t>
            </a:r>
            <a:r>
              <a:rPr lang="en-US" sz="2000" dirty="0" smtClean="0">
                <a:hlinkClick r:id="rId4" action="ppaction://hlinkfile"/>
              </a:rPr>
              <a:t> C</a:t>
            </a:r>
            <a:r>
              <a:rPr lang="en-US" sz="2000" dirty="0" smtClean="0"/>
              <a:t>, </a:t>
            </a:r>
            <a:r>
              <a:rPr lang="en-US" sz="2000" dirty="0" smtClean="0">
                <a:hlinkClick r:id="rId5" action="ppaction://hlinkfile"/>
              </a:rPr>
              <a:t>Messer HH</a:t>
            </a:r>
            <a:r>
              <a:rPr lang="en-US" sz="2000" dirty="0" smtClean="0"/>
              <a:t>.</a:t>
            </a:r>
            <a:endParaRPr lang="nb-NO"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CONCLUSIONS: On the basis of the current best available evidence, the prognosis for endodontic treatment when a fractured instrument fragment is left within a root canal is not significantly reduced.</a:t>
            </a:r>
          </a:p>
          <a:p>
            <a:endParaRPr lang="nb-NO" sz="2800" dirty="0"/>
          </a:p>
        </p:txBody>
      </p:sp>
      <p:pic>
        <p:nvPicPr>
          <p:cNvPr id="4" name="Picture 3" descr="F:\UiO\Jobbilder\Diverse bilder\FORBI!2.JPG"/>
          <p:cNvPicPr>
            <a:picLocks noChangeAspect="1" noChangeArrowheads="1"/>
          </p:cNvPicPr>
          <p:nvPr/>
        </p:nvPicPr>
        <p:blipFill>
          <a:blip r:embed="rId6" cstate="print"/>
          <a:srcRect/>
          <a:stretch>
            <a:fillRect/>
          </a:stretch>
        </p:blipFill>
        <p:spPr bwMode="auto">
          <a:xfrm>
            <a:off x="6804248" y="4077072"/>
            <a:ext cx="1790700" cy="24765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noAutofit/>
          </a:bodyPr>
          <a:lstStyle/>
          <a:p>
            <a:r>
              <a:rPr lang="nb-NO" sz="4000" dirty="0" err="1" smtClean="0"/>
              <a:t>What</a:t>
            </a:r>
            <a:r>
              <a:rPr lang="nb-NO" sz="4000" dirty="0" smtClean="0"/>
              <a:t> has NOT </a:t>
            </a:r>
            <a:r>
              <a:rPr lang="nb-NO" sz="4000" dirty="0" err="1" smtClean="0"/>
              <a:t>been</a:t>
            </a:r>
            <a:r>
              <a:rPr lang="nb-NO" sz="4000" dirty="0" smtClean="0"/>
              <a:t> </a:t>
            </a:r>
            <a:r>
              <a:rPr lang="nb-NO" sz="4000" dirty="0" err="1" smtClean="0"/>
              <a:t>assessed</a:t>
            </a:r>
            <a:r>
              <a:rPr lang="nb-NO" sz="4000" dirty="0" smtClean="0"/>
              <a:t> in </a:t>
            </a:r>
            <a:r>
              <a:rPr lang="nb-NO" sz="4000" dirty="0" err="1" smtClean="0"/>
              <a:t>clinical</a:t>
            </a:r>
            <a:r>
              <a:rPr lang="nb-NO" sz="4000" dirty="0" smtClean="0"/>
              <a:t> studies to </a:t>
            </a:r>
            <a:r>
              <a:rPr lang="nb-NO" sz="4000" dirty="0" err="1" smtClean="0"/>
              <a:t>the</a:t>
            </a:r>
            <a:r>
              <a:rPr lang="nb-NO" sz="4000" dirty="0" smtClean="0"/>
              <a:t> </a:t>
            </a:r>
            <a:r>
              <a:rPr lang="nb-NO" sz="4000" dirty="0" err="1" smtClean="0"/>
              <a:t>level</a:t>
            </a:r>
            <a:r>
              <a:rPr lang="nb-NO" sz="4000" dirty="0" smtClean="0"/>
              <a:t> </a:t>
            </a:r>
            <a:r>
              <a:rPr lang="nb-NO" sz="4000" dirty="0" err="1" smtClean="0"/>
              <a:t>of</a:t>
            </a:r>
            <a:r>
              <a:rPr lang="nb-NO" sz="4000" dirty="0" smtClean="0"/>
              <a:t> </a:t>
            </a:r>
            <a:r>
              <a:rPr lang="nb-NO" sz="4000" dirty="0" err="1" smtClean="0"/>
              <a:t>systematic</a:t>
            </a:r>
            <a:r>
              <a:rPr lang="nb-NO" sz="4000" dirty="0" smtClean="0"/>
              <a:t> </a:t>
            </a:r>
            <a:r>
              <a:rPr lang="nb-NO" sz="4000" dirty="0" err="1" smtClean="0"/>
              <a:t>reviews</a:t>
            </a:r>
            <a:r>
              <a:rPr lang="nb-NO" sz="4000" dirty="0" smtClean="0"/>
              <a:t> or </a:t>
            </a:r>
            <a:r>
              <a:rPr lang="nb-NO" sz="4000" dirty="0" err="1" smtClean="0"/>
              <a:t>meta-analyses</a:t>
            </a:r>
            <a:r>
              <a:rPr lang="nb-NO" sz="4000" dirty="0" smtClean="0"/>
              <a:t>?</a:t>
            </a:r>
            <a:endParaRPr lang="nb-NO" sz="4000" dirty="0"/>
          </a:p>
        </p:txBody>
      </p:sp>
      <p:sp>
        <p:nvSpPr>
          <p:cNvPr id="3" name="Content Placeholder 2"/>
          <p:cNvSpPr>
            <a:spLocks noGrp="1"/>
          </p:cNvSpPr>
          <p:nvPr>
            <p:ph idx="1"/>
          </p:nvPr>
        </p:nvSpPr>
        <p:spPr>
          <a:xfrm>
            <a:off x="467544" y="2852936"/>
            <a:ext cx="8229600" cy="3456384"/>
          </a:xfrm>
        </p:spPr>
        <p:txBody>
          <a:bodyPr/>
          <a:lstStyle/>
          <a:p>
            <a:r>
              <a:rPr lang="nb-NO" dirty="0" err="1" smtClean="0"/>
              <a:t>Practically</a:t>
            </a:r>
            <a:r>
              <a:rPr lang="nb-NO" dirty="0" smtClean="0"/>
              <a:t> all </a:t>
            </a:r>
            <a:r>
              <a:rPr lang="nb-NO" dirty="0" err="1" smtClean="0"/>
              <a:t>diagnostic</a:t>
            </a:r>
            <a:r>
              <a:rPr lang="nb-NO" dirty="0" smtClean="0"/>
              <a:t> </a:t>
            </a:r>
            <a:r>
              <a:rPr lang="nb-NO" dirty="0" err="1" smtClean="0"/>
              <a:t>procedures</a:t>
            </a:r>
            <a:endParaRPr lang="nb-NO" dirty="0" smtClean="0"/>
          </a:p>
          <a:p>
            <a:r>
              <a:rPr lang="nb-NO" dirty="0" smtClean="0"/>
              <a:t>(Relative) </a:t>
            </a:r>
            <a:r>
              <a:rPr lang="nb-NO" dirty="0" err="1" smtClean="0"/>
              <a:t>effects</a:t>
            </a:r>
            <a:r>
              <a:rPr lang="nb-NO" dirty="0" smtClean="0"/>
              <a:t> </a:t>
            </a:r>
            <a:r>
              <a:rPr lang="nb-NO" dirty="0" err="1" smtClean="0"/>
              <a:t>of</a:t>
            </a:r>
            <a:r>
              <a:rPr lang="nb-NO" dirty="0" smtClean="0"/>
              <a:t> </a:t>
            </a:r>
            <a:r>
              <a:rPr lang="nb-NO" dirty="0" err="1" smtClean="0"/>
              <a:t>irrigants</a:t>
            </a:r>
            <a:endParaRPr lang="nb-NO" dirty="0" smtClean="0"/>
          </a:p>
          <a:p>
            <a:r>
              <a:rPr lang="nb-NO" dirty="0" err="1" smtClean="0"/>
              <a:t>Comparisons</a:t>
            </a:r>
            <a:r>
              <a:rPr lang="nb-NO" dirty="0" smtClean="0"/>
              <a:t> </a:t>
            </a:r>
            <a:r>
              <a:rPr lang="nb-NO" dirty="0" err="1" smtClean="0"/>
              <a:t>of</a:t>
            </a:r>
            <a:r>
              <a:rPr lang="nb-NO" dirty="0" smtClean="0"/>
              <a:t> </a:t>
            </a:r>
            <a:r>
              <a:rPr lang="nb-NO" dirty="0" err="1" smtClean="0"/>
              <a:t>methods</a:t>
            </a:r>
            <a:r>
              <a:rPr lang="nb-NO" dirty="0" smtClean="0"/>
              <a:t> and </a:t>
            </a:r>
            <a:r>
              <a:rPr lang="nb-NO" dirty="0" err="1" smtClean="0"/>
              <a:t>techniques</a:t>
            </a:r>
            <a:r>
              <a:rPr lang="nb-NO" dirty="0" smtClean="0"/>
              <a:t> for </a:t>
            </a:r>
            <a:r>
              <a:rPr lang="nb-NO" dirty="0" err="1" smtClean="0"/>
              <a:t>instrumentation</a:t>
            </a:r>
            <a:endParaRPr lang="nb-NO" dirty="0" smtClean="0"/>
          </a:p>
          <a:p>
            <a:r>
              <a:rPr lang="nb-NO" dirty="0" smtClean="0"/>
              <a:t>Most </a:t>
            </a:r>
            <a:r>
              <a:rPr lang="nb-NO" dirty="0" err="1" smtClean="0"/>
              <a:t>comparisons</a:t>
            </a:r>
            <a:r>
              <a:rPr lang="nb-NO" dirty="0" smtClean="0"/>
              <a:t> </a:t>
            </a:r>
            <a:r>
              <a:rPr lang="nb-NO" dirty="0" err="1" smtClean="0"/>
              <a:t>of</a:t>
            </a:r>
            <a:r>
              <a:rPr lang="nb-NO" dirty="0" smtClean="0"/>
              <a:t> </a:t>
            </a:r>
            <a:r>
              <a:rPr lang="nb-NO" dirty="0" err="1" smtClean="0"/>
              <a:t>methods</a:t>
            </a:r>
            <a:r>
              <a:rPr lang="nb-NO" dirty="0" smtClean="0"/>
              <a:t>, </a:t>
            </a:r>
            <a:r>
              <a:rPr lang="nb-NO" dirty="0" err="1" smtClean="0"/>
              <a:t>techniques</a:t>
            </a:r>
            <a:r>
              <a:rPr lang="nb-NO" dirty="0" smtClean="0"/>
              <a:t> and materials for </a:t>
            </a:r>
            <a:r>
              <a:rPr lang="nb-NO" dirty="0" err="1" smtClean="0"/>
              <a:t>root</a:t>
            </a:r>
            <a:r>
              <a:rPr lang="nb-NO" dirty="0" smtClean="0"/>
              <a:t> </a:t>
            </a:r>
            <a:r>
              <a:rPr lang="nb-NO" dirty="0" err="1" smtClean="0"/>
              <a:t>filling</a:t>
            </a:r>
            <a:r>
              <a:rPr lang="nb-NO" dirty="0" smtClean="0"/>
              <a:t> </a:t>
            </a:r>
            <a:endParaRPr lang="nb-NO"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Diagnostic</a:t>
            </a:r>
            <a:r>
              <a:rPr lang="nb-NO" dirty="0" smtClean="0"/>
              <a:t> </a:t>
            </a:r>
            <a:r>
              <a:rPr lang="nb-NO" dirty="0" err="1" smtClean="0"/>
              <a:t>Procedures</a:t>
            </a:r>
            <a:endParaRPr lang="nb-NO" dirty="0"/>
          </a:p>
        </p:txBody>
      </p:sp>
      <p:sp>
        <p:nvSpPr>
          <p:cNvPr id="3" name="Content Placeholder 2"/>
          <p:cNvSpPr>
            <a:spLocks noGrp="1"/>
          </p:cNvSpPr>
          <p:nvPr>
            <p:ph sz="half" idx="1"/>
          </p:nvPr>
        </p:nvSpPr>
        <p:spPr/>
        <p:txBody>
          <a:bodyPr/>
          <a:lstStyle/>
          <a:p>
            <a:r>
              <a:rPr lang="nb-NO" b="1" dirty="0" err="1" smtClean="0"/>
              <a:t>Pulpal</a:t>
            </a:r>
            <a:r>
              <a:rPr lang="nb-NO" b="1" dirty="0" smtClean="0"/>
              <a:t> </a:t>
            </a:r>
            <a:r>
              <a:rPr lang="nb-NO" b="1" dirty="0" err="1" smtClean="0"/>
              <a:t>diagnosis</a:t>
            </a:r>
            <a:endParaRPr lang="nb-NO" b="1" dirty="0" smtClean="0"/>
          </a:p>
          <a:p>
            <a:r>
              <a:rPr lang="nb-NO" dirty="0" err="1" smtClean="0"/>
              <a:t>Periapical</a:t>
            </a:r>
            <a:r>
              <a:rPr lang="nb-NO" dirty="0" smtClean="0"/>
              <a:t> </a:t>
            </a:r>
            <a:r>
              <a:rPr lang="nb-NO" dirty="0" err="1" smtClean="0"/>
              <a:t>diagnosis</a:t>
            </a:r>
            <a:endParaRPr lang="nb-NO" dirty="0" smtClean="0"/>
          </a:p>
          <a:p>
            <a:r>
              <a:rPr lang="nb-NO" dirty="0" err="1" smtClean="0"/>
              <a:t>Supportive</a:t>
            </a:r>
            <a:r>
              <a:rPr lang="nb-NO" dirty="0" smtClean="0"/>
              <a:t> </a:t>
            </a:r>
            <a:r>
              <a:rPr lang="nb-NO" dirty="0" err="1" smtClean="0"/>
              <a:t>examinations</a:t>
            </a:r>
            <a:endParaRPr lang="nb-NO" dirty="0" smtClean="0"/>
          </a:p>
          <a:p>
            <a:pPr lvl="1"/>
            <a:r>
              <a:rPr lang="nb-NO" dirty="0" err="1" smtClean="0"/>
              <a:t>Resorptions</a:t>
            </a:r>
            <a:endParaRPr lang="nb-NO" dirty="0" smtClean="0"/>
          </a:p>
          <a:p>
            <a:pPr lvl="1"/>
            <a:r>
              <a:rPr lang="nb-NO" dirty="0" smtClean="0"/>
              <a:t>Trauma</a:t>
            </a:r>
          </a:p>
          <a:p>
            <a:pPr lvl="1"/>
            <a:r>
              <a:rPr lang="nb-NO" dirty="0" err="1" smtClean="0"/>
              <a:t>Non-infectious</a:t>
            </a:r>
            <a:r>
              <a:rPr lang="nb-NO" dirty="0" smtClean="0"/>
              <a:t> </a:t>
            </a:r>
            <a:r>
              <a:rPr lang="nb-NO" dirty="0" err="1" smtClean="0"/>
              <a:t>processes</a:t>
            </a:r>
            <a:endParaRPr lang="nb-NO" dirty="0"/>
          </a:p>
        </p:txBody>
      </p:sp>
      <p:sp>
        <p:nvSpPr>
          <p:cNvPr id="7" name="Content Placeholder 6"/>
          <p:cNvSpPr>
            <a:spLocks noGrp="1"/>
          </p:cNvSpPr>
          <p:nvPr>
            <p:ph sz="half" idx="2"/>
          </p:nvPr>
        </p:nvSpPr>
        <p:spPr/>
        <p:txBody>
          <a:bodyPr/>
          <a:lstStyle/>
          <a:p>
            <a:r>
              <a:rPr lang="nb-NO" dirty="0" err="1" smtClean="0"/>
              <a:t>Painful</a:t>
            </a:r>
            <a:r>
              <a:rPr lang="nb-NO" dirty="0" smtClean="0"/>
              <a:t> </a:t>
            </a:r>
            <a:r>
              <a:rPr lang="nb-NO" dirty="0" err="1" smtClean="0"/>
              <a:t>conditions</a:t>
            </a:r>
            <a:endParaRPr lang="nb-NO" dirty="0" smtClean="0"/>
          </a:p>
          <a:p>
            <a:r>
              <a:rPr lang="nb-NO" dirty="0" smtClean="0"/>
              <a:t>Tumors</a:t>
            </a:r>
          </a:p>
          <a:p>
            <a:r>
              <a:rPr lang="nb-NO" dirty="0" err="1" smtClean="0"/>
              <a:t>Differential</a:t>
            </a:r>
            <a:r>
              <a:rPr lang="nb-NO" dirty="0" smtClean="0"/>
              <a:t> </a:t>
            </a:r>
            <a:r>
              <a:rPr lang="nb-NO" dirty="0" err="1" smtClean="0"/>
              <a:t>diagnostics</a:t>
            </a:r>
            <a:endParaRPr lang="nb-NO" dirty="0" smtClean="0"/>
          </a:p>
          <a:p>
            <a:pPr lvl="1"/>
            <a:r>
              <a:rPr lang="nb-NO" dirty="0" err="1" smtClean="0"/>
              <a:t>Perio</a:t>
            </a:r>
            <a:endParaRPr lang="nb-NO" dirty="0" smtClean="0"/>
          </a:p>
          <a:p>
            <a:pPr lvl="1"/>
            <a:r>
              <a:rPr lang="nb-NO" dirty="0" err="1" smtClean="0"/>
              <a:t>Tmd</a:t>
            </a:r>
            <a:endParaRPr lang="nb-NO" dirty="0" smtClean="0"/>
          </a:p>
          <a:p>
            <a:r>
              <a:rPr lang="nb-NO" b="1" dirty="0" err="1" smtClean="0"/>
              <a:t>Endo-perio</a:t>
            </a:r>
            <a:r>
              <a:rPr lang="nb-NO" b="1" dirty="0" smtClean="0"/>
              <a:t> </a:t>
            </a:r>
            <a:r>
              <a:rPr lang="nb-NO" b="1" dirty="0" err="1" smtClean="0"/>
              <a:t>lesions</a:t>
            </a:r>
            <a:endParaRPr lang="nb-NO" b="1" dirty="0" smtClean="0"/>
          </a:p>
          <a:p>
            <a:endParaRPr lang="nb-NO"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err="1" smtClean="0"/>
              <a:t>Pulpal</a:t>
            </a:r>
            <a:r>
              <a:rPr lang="nb-NO" b="1" dirty="0" smtClean="0"/>
              <a:t> </a:t>
            </a:r>
            <a:r>
              <a:rPr lang="nb-NO" b="1" dirty="0" err="1" smtClean="0"/>
              <a:t>diagnosis</a:t>
            </a:r>
            <a:endParaRPr lang="nb-NO" b="1" dirty="0" smtClean="0"/>
          </a:p>
        </p:txBody>
      </p:sp>
      <p:sp>
        <p:nvSpPr>
          <p:cNvPr id="3" name="Content Placeholder 2"/>
          <p:cNvSpPr>
            <a:spLocks noGrp="1"/>
          </p:cNvSpPr>
          <p:nvPr>
            <p:ph sz="half" idx="1"/>
          </p:nvPr>
        </p:nvSpPr>
        <p:spPr/>
        <p:txBody>
          <a:bodyPr/>
          <a:lstStyle/>
          <a:p>
            <a:r>
              <a:rPr lang="nb-NO" dirty="0" err="1" smtClean="0"/>
              <a:t>Histological</a:t>
            </a:r>
            <a:endParaRPr lang="nb-NO" dirty="0" smtClean="0"/>
          </a:p>
          <a:p>
            <a:pPr lvl="1"/>
            <a:r>
              <a:rPr lang="nb-NO" dirty="0" smtClean="0"/>
              <a:t>Hard </a:t>
            </a:r>
            <a:r>
              <a:rPr lang="nb-NO" dirty="0" err="1" smtClean="0"/>
              <a:t>tisue</a:t>
            </a:r>
            <a:r>
              <a:rPr lang="nb-NO" dirty="0" smtClean="0"/>
              <a:t> </a:t>
            </a:r>
            <a:r>
              <a:rPr lang="nb-NO" dirty="0" err="1" smtClean="0"/>
              <a:t>production</a:t>
            </a:r>
            <a:endParaRPr lang="nb-NO" dirty="0" smtClean="0"/>
          </a:p>
          <a:p>
            <a:pPr lvl="1"/>
            <a:r>
              <a:rPr lang="nb-NO" dirty="0" err="1" smtClean="0"/>
              <a:t>Vascular</a:t>
            </a:r>
            <a:r>
              <a:rPr lang="nb-NO" dirty="0" smtClean="0"/>
              <a:t> </a:t>
            </a:r>
            <a:r>
              <a:rPr lang="nb-NO" dirty="0" err="1" smtClean="0"/>
              <a:t>reactions</a:t>
            </a:r>
            <a:endParaRPr lang="nb-NO" dirty="0" smtClean="0"/>
          </a:p>
          <a:p>
            <a:pPr lvl="1"/>
            <a:r>
              <a:rPr lang="nb-NO" dirty="0" err="1" smtClean="0"/>
              <a:t>Inflammation</a:t>
            </a:r>
            <a:endParaRPr lang="nb-NO" dirty="0" smtClean="0"/>
          </a:p>
          <a:p>
            <a:r>
              <a:rPr lang="nb-NO" dirty="0" smtClean="0"/>
              <a:t>Diagnoses</a:t>
            </a:r>
          </a:p>
          <a:p>
            <a:pPr lvl="1"/>
            <a:r>
              <a:rPr lang="nb-NO" dirty="0" err="1" smtClean="0"/>
              <a:t>Degeneration</a:t>
            </a:r>
            <a:endParaRPr lang="nb-NO" dirty="0" smtClean="0"/>
          </a:p>
          <a:p>
            <a:pPr lvl="1"/>
            <a:r>
              <a:rPr lang="nb-NO" dirty="0" err="1" smtClean="0"/>
              <a:t>Acute</a:t>
            </a:r>
            <a:r>
              <a:rPr lang="nb-NO" dirty="0" smtClean="0"/>
              <a:t> </a:t>
            </a:r>
            <a:r>
              <a:rPr lang="nb-NO" dirty="0" err="1" smtClean="0"/>
              <a:t>pulpitis</a:t>
            </a:r>
            <a:endParaRPr lang="nb-NO" dirty="0" smtClean="0"/>
          </a:p>
          <a:p>
            <a:pPr lvl="1"/>
            <a:r>
              <a:rPr lang="nb-NO" dirty="0" err="1" smtClean="0"/>
              <a:t>Chronic</a:t>
            </a:r>
            <a:r>
              <a:rPr lang="nb-NO" dirty="0" smtClean="0"/>
              <a:t> </a:t>
            </a:r>
            <a:r>
              <a:rPr lang="nb-NO" dirty="0" err="1" smtClean="0"/>
              <a:t>pulpitis</a:t>
            </a:r>
            <a:endParaRPr lang="nb-NO" dirty="0"/>
          </a:p>
        </p:txBody>
      </p:sp>
      <p:sp>
        <p:nvSpPr>
          <p:cNvPr id="7" name="Content Placeholder 6"/>
          <p:cNvSpPr>
            <a:spLocks noGrp="1"/>
          </p:cNvSpPr>
          <p:nvPr>
            <p:ph sz="half" idx="2"/>
          </p:nvPr>
        </p:nvSpPr>
        <p:spPr/>
        <p:txBody>
          <a:bodyPr/>
          <a:lstStyle/>
          <a:p>
            <a:r>
              <a:rPr lang="nb-NO" dirty="0" err="1" smtClean="0"/>
              <a:t>Clinical</a:t>
            </a:r>
            <a:r>
              <a:rPr lang="nb-NO" dirty="0" smtClean="0"/>
              <a:t>: </a:t>
            </a:r>
            <a:r>
              <a:rPr lang="nb-NO" dirty="0" err="1" smtClean="0"/>
              <a:t>subjective</a:t>
            </a:r>
            <a:endParaRPr lang="nb-NO" dirty="0" smtClean="0"/>
          </a:p>
          <a:p>
            <a:pPr lvl="1"/>
            <a:r>
              <a:rPr lang="nb-NO" dirty="0" err="1" smtClean="0"/>
              <a:t>Color</a:t>
            </a:r>
            <a:r>
              <a:rPr lang="nb-NO" dirty="0" smtClean="0"/>
              <a:t> </a:t>
            </a:r>
            <a:r>
              <a:rPr lang="nb-NO" dirty="0" err="1" smtClean="0"/>
              <a:t>change</a:t>
            </a:r>
            <a:endParaRPr lang="nb-NO" dirty="0" smtClean="0"/>
          </a:p>
          <a:p>
            <a:pPr lvl="1"/>
            <a:r>
              <a:rPr lang="nb-NO" dirty="0" err="1" smtClean="0"/>
              <a:t>Induced</a:t>
            </a:r>
            <a:r>
              <a:rPr lang="nb-NO" dirty="0" smtClean="0"/>
              <a:t> and </a:t>
            </a:r>
            <a:r>
              <a:rPr lang="nb-NO" dirty="0" err="1" smtClean="0"/>
              <a:t>spontaneous</a:t>
            </a:r>
            <a:r>
              <a:rPr lang="nb-NO" dirty="0" smtClean="0"/>
              <a:t> </a:t>
            </a:r>
            <a:r>
              <a:rPr lang="nb-NO" dirty="0" err="1" smtClean="0"/>
              <a:t>pain</a:t>
            </a:r>
            <a:endParaRPr lang="nb-NO" dirty="0" smtClean="0"/>
          </a:p>
          <a:p>
            <a:r>
              <a:rPr lang="nb-NO" dirty="0" err="1" smtClean="0"/>
              <a:t>Clinical</a:t>
            </a:r>
            <a:r>
              <a:rPr lang="nb-NO" dirty="0" smtClean="0"/>
              <a:t>: </a:t>
            </a:r>
            <a:r>
              <a:rPr lang="nb-NO" dirty="0" err="1" smtClean="0"/>
              <a:t>objective</a:t>
            </a:r>
            <a:endParaRPr lang="nb-NO" dirty="0" smtClean="0"/>
          </a:p>
          <a:p>
            <a:pPr lvl="1"/>
            <a:r>
              <a:rPr lang="nb-NO" dirty="0" smtClean="0"/>
              <a:t>(</a:t>
            </a:r>
            <a:r>
              <a:rPr lang="nb-NO" dirty="0" err="1" smtClean="0"/>
              <a:t>Color</a:t>
            </a:r>
            <a:r>
              <a:rPr lang="nb-NO" dirty="0" smtClean="0"/>
              <a:t> </a:t>
            </a:r>
            <a:r>
              <a:rPr lang="nb-NO" dirty="0" err="1" smtClean="0"/>
              <a:t>change</a:t>
            </a:r>
            <a:r>
              <a:rPr lang="nb-NO" dirty="0" smtClean="0"/>
              <a:t>)</a:t>
            </a:r>
          </a:p>
          <a:p>
            <a:pPr lvl="1"/>
            <a:r>
              <a:rPr lang="nb-NO" dirty="0" err="1" smtClean="0"/>
              <a:t>Caries</a:t>
            </a:r>
            <a:r>
              <a:rPr lang="nb-NO" dirty="0" smtClean="0"/>
              <a:t>, </a:t>
            </a:r>
            <a:r>
              <a:rPr lang="nb-NO" dirty="0" err="1" smtClean="0"/>
              <a:t>inspected</a:t>
            </a:r>
            <a:r>
              <a:rPr lang="nb-NO" dirty="0" smtClean="0"/>
              <a:t> and </a:t>
            </a:r>
            <a:r>
              <a:rPr lang="nb-NO" dirty="0" err="1" smtClean="0"/>
              <a:t>excavated</a:t>
            </a:r>
            <a:endParaRPr lang="nb-NO" dirty="0" smtClean="0"/>
          </a:p>
          <a:p>
            <a:pPr lvl="1"/>
            <a:r>
              <a:rPr lang="nb-NO" dirty="0" smtClean="0"/>
              <a:t>Trauma </a:t>
            </a:r>
            <a:r>
              <a:rPr lang="nb-NO" dirty="0" err="1" smtClean="0"/>
              <a:t>damage</a:t>
            </a:r>
            <a:endParaRPr lang="nb-NO" dirty="0" smtClean="0"/>
          </a:p>
          <a:p>
            <a:pPr lvl="1"/>
            <a:r>
              <a:rPr lang="nb-NO" dirty="0" err="1" smtClean="0"/>
              <a:t>X-ray</a:t>
            </a:r>
            <a:r>
              <a:rPr lang="nb-NO" dirty="0" smtClean="0"/>
              <a:t> </a:t>
            </a:r>
            <a:r>
              <a:rPr lang="nb-NO" dirty="0" err="1" smtClean="0"/>
              <a:t>changes</a:t>
            </a:r>
            <a:endParaRPr lang="nb-NO"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04800" y="533400"/>
            <a:ext cx="4114909" cy="1077860"/>
          </a:xfrm>
          <a:prstGeom prst="rect">
            <a:avLst/>
          </a:prstGeom>
          <a:noFill/>
          <a:ln w="9525">
            <a:noFill/>
            <a:miter lim="800000"/>
            <a:headEnd/>
            <a:tailEnd/>
          </a:ln>
          <a:effectLst/>
        </p:spPr>
        <p:txBody>
          <a:bodyPr wrap="none" lIns="92075" tIns="46038" rIns="92075" bIns="46038">
            <a:spAutoFit/>
          </a:bodyPr>
          <a:lstStyle/>
          <a:p>
            <a:r>
              <a:rPr lang="nb-NO" sz="3200" b="1" dirty="0">
                <a:latin typeface="Arial Unicode MS" pitchFamily="34" charset="-128"/>
              </a:rPr>
              <a:t>Vital, </a:t>
            </a:r>
            <a:r>
              <a:rPr lang="nb-NO" sz="3200" b="1" dirty="0" err="1" smtClean="0">
                <a:latin typeface="Arial Unicode MS" pitchFamily="34" charset="-128"/>
              </a:rPr>
              <a:t>inflamed</a:t>
            </a:r>
            <a:r>
              <a:rPr lang="nb-NO" sz="3200" b="1" dirty="0" smtClean="0">
                <a:latin typeface="Arial Unicode MS" pitchFamily="34" charset="-128"/>
              </a:rPr>
              <a:t>: </a:t>
            </a:r>
            <a:endParaRPr lang="nb-NO" sz="3200" b="1" dirty="0">
              <a:latin typeface="Arial Unicode MS" pitchFamily="34" charset="-128"/>
            </a:endParaRPr>
          </a:p>
          <a:p>
            <a:r>
              <a:rPr lang="nb-NO" sz="3200" b="1" dirty="0" err="1" smtClean="0">
                <a:latin typeface="Arial Unicode MS" pitchFamily="34" charset="-128"/>
              </a:rPr>
              <a:t>reversible-irreversible</a:t>
            </a:r>
            <a:endParaRPr lang="en-US" sz="3200" b="1" dirty="0">
              <a:latin typeface="Arial Unicode MS" pitchFamily="34" charset="-128"/>
            </a:endParaRPr>
          </a:p>
        </p:txBody>
      </p:sp>
      <p:grpSp>
        <p:nvGrpSpPr>
          <p:cNvPr id="2" name="Group 10"/>
          <p:cNvGrpSpPr>
            <a:grpSpLocks/>
          </p:cNvGrpSpPr>
          <p:nvPr/>
        </p:nvGrpSpPr>
        <p:grpSpPr bwMode="auto">
          <a:xfrm>
            <a:off x="2286000" y="2170113"/>
            <a:ext cx="5949950" cy="4454525"/>
            <a:chOff x="1440" y="1367"/>
            <a:chExt cx="3748" cy="2806"/>
          </a:xfrm>
        </p:grpSpPr>
        <p:pic>
          <p:nvPicPr>
            <p:cNvPr id="130055" name="Picture 7"/>
            <p:cNvPicPr>
              <a:picLocks noChangeAspect="1" noChangeArrowheads="1"/>
            </p:cNvPicPr>
            <p:nvPr/>
          </p:nvPicPr>
          <p:blipFill>
            <a:blip r:embed="rId2" cstate="print"/>
            <a:srcRect/>
            <a:stretch>
              <a:fillRect/>
            </a:stretch>
          </p:blipFill>
          <p:spPr bwMode="auto">
            <a:xfrm>
              <a:off x="1440" y="1367"/>
              <a:ext cx="3748" cy="2806"/>
            </a:xfrm>
            <a:prstGeom prst="rect">
              <a:avLst/>
            </a:prstGeom>
            <a:noFill/>
            <a:ln w="9525">
              <a:noFill/>
              <a:miter lim="800000"/>
              <a:headEnd/>
              <a:tailEnd/>
            </a:ln>
            <a:effectLst/>
          </p:spPr>
        </p:pic>
        <p:sp>
          <p:nvSpPr>
            <p:cNvPr id="130057" name="Line 9"/>
            <p:cNvSpPr>
              <a:spLocks noChangeShapeType="1"/>
            </p:cNvSpPr>
            <p:nvPr/>
          </p:nvSpPr>
          <p:spPr bwMode="auto">
            <a:xfrm flipH="1" flipV="1">
              <a:off x="2784" y="2592"/>
              <a:ext cx="1536" cy="96"/>
            </a:xfrm>
            <a:prstGeom prst="line">
              <a:avLst/>
            </a:prstGeom>
            <a:noFill/>
            <a:ln w="28575">
              <a:solidFill>
                <a:srgbClr val="FF3300"/>
              </a:solidFill>
              <a:round/>
              <a:headEnd/>
              <a:tailEnd type="triangle" w="med" len="med"/>
            </a:ln>
            <a:effectLst/>
          </p:spPr>
          <p:txBody>
            <a:bodyPr/>
            <a:lstStyle/>
            <a:p>
              <a:endParaRPr lang="nb-NO"/>
            </a:p>
          </p:txBody>
        </p:sp>
      </p:grpSp>
      <p:pic>
        <p:nvPicPr>
          <p:cNvPr id="130053" name="Picture 5" descr="Caries_RTG2"/>
          <p:cNvPicPr>
            <a:picLocks noChangeAspect="1" noChangeArrowheads="1"/>
          </p:cNvPicPr>
          <p:nvPr/>
        </p:nvPicPr>
        <p:blipFill>
          <a:blip r:embed="rId3" cstate="print"/>
          <a:srcRect/>
          <a:stretch>
            <a:fillRect/>
          </a:stretch>
        </p:blipFill>
        <p:spPr bwMode="auto">
          <a:xfrm>
            <a:off x="5715000" y="1524000"/>
            <a:ext cx="2670175" cy="3810000"/>
          </a:xfrm>
          <a:prstGeom prst="rect">
            <a:avLst/>
          </a:prstGeom>
          <a:noFill/>
          <a:ln w="9525">
            <a:solidFill>
              <a:srgbClr val="FFFF00"/>
            </a:solidFill>
            <a:miter lim="800000"/>
            <a:headEnd/>
            <a:tailEnd/>
          </a:ln>
        </p:spPr>
      </p:pic>
      <p:sp>
        <p:nvSpPr>
          <p:cNvPr id="130056" name="Text Box 8"/>
          <p:cNvSpPr txBox="1">
            <a:spLocks noChangeArrowheads="1"/>
          </p:cNvSpPr>
          <p:nvPr/>
        </p:nvSpPr>
        <p:spPr bwMode="auto">
          <a:xfrm>
            <a:off x="3995738" y="5084763"/>
            <a:ext cx="3429000" cy="1015663"/>
          </a:xfrm>
          <a:prstGeom prst="rect">
            <a:avLst/>
          </a:prstGeom>
          <a:solidFill>
            <a:schemeClr val="bg1"/>
          </a:solidFill>
          <a:ln w="9525">
            <a:noFill/>
            <a:miter lim="800000"/>
            <a:headEnd/>
            <a:tailEnd/>
          </a:ln>
          <a:effectLst/>
        </p:spPr>
        <p:txBody>
          <a:bodyPr>
            <a:spAutoFit/>
          </a:bodyPr>
          <a:lstStyle/>
          <a:p>
            <a:r>
              <a:rPr lang="nb-NO" sz="2000" b="1" dirty="0" smtClean="0">
                <a:solidFill>
                  <a:srgbClr val="000066"/>
                </a:solidFill>
                <a:latin typeface="Arial" pitchFamily="34" charset="0"/>
              </a:rPr>
              <a:t>Even </a:t>
            </a:r>
            <a:r>
              <a:rPr lang="nb-NO" sz="2000" b="1" dirty="0" err="1" smtClean="0">
                <a:solidFill>
                  <a:srgbClr val="000066"/>
                </a:solidFill>
                <a:latin typeface="Arial" pitchFamily="34" charset="0"/>
              </a:rPr>
              <a:t>microabscesses</a:t>
            </a:r>
            <a:r>
              <a:rPr lang="nb-NO" sz="2000" b="1" dirty="0" smtClean="0">
                <a:solidFill>
                  <a:srgbClr val="000066"/>
                </a:solidFill>
                <a:latin typeface="Arial" pitchFamily="34" charset="0"/>
              </a:rPr>
              <a:t> in </a:t>
            </a:r>
            <a:r>
              <a:rPr lang="nb-NO" sz="2000" b="1" dirty="0" err="1" smtClean="0">
                <a:solidFill>
                  <a:srgbClr val="000066"/>
                </a:solidFill>
                <a:latin typeface="Arial" pitchFamily="34" charset="0"/>
              </a:rPr>
              <a:t>the</a:t>
            </a:r>
            <a:r>
              <a:rPr lang="nb-NO" sz="2000" b="1" dirty="0" smtClean="0">
                <a:solidFill>
                  <a:srgbClr val="000066"/>
                </a:solidFill>
                <a:latin typeface="Arial" pitchFamily="34" charset="0"/>
              </a:rPr>
              <a:t> pulp </a:t>
            </a:r>
            <a:r>
              <a:rPr lang="nb-NO" sz="2000" b="1" dirty="0" err="1" smtClean="0">
                <a:solidFill>
                  <a:srgbClr val="000066"/>
                </a:solidFill>
                <a:latin typeface="Arial" pitchFamily="34" charset="0"/>
              </a:rPr>
              <a:t>may</a:t>
            </a:r>
            <a:r>
              <a:rPr lang="nb-NO" sz="2000" b="1" dirty="0" smtClean="0">
                <a:solidFill>
                  <a:srgbClr val="000066"/>
                </a:solidFill>
                <a:latin typeface="Arial" pitchFamily="34" charset="0"/>
              </a:rPr>
              <a:t> </a:t>
            </a:r>
            <a:r>
              <a:rPr lang="nb-NO" sz="2000" b="1" dirty="0" err="1" smtClean="0">
                <a:solidFill>
                  <a:srgbClr val="000066"/>
                </a:solidFill>
                <a:latin typeface="Arial" pitchFamily="34" charset="0"/>
              </a:rPr>
              <a:t>heal</a:t>
            </a:r>
            <a:r>
              <a:rPr lang="nb-NO" sz="2000" b="1" dirty="0">
                <a:solidFill>
                  <a:srgbClr val="000066"/>
                </a:solidFill>
                <a:latin typeface="Arial" pitchFamily="34" charset="0"/>
              </a:rPr>
              <a:t/>
            </a:r>
            <a:br>
              <a:rPr lang="nb-NO" sz="2000" b="1" dirty="0">
                <a:solidFill>
                  <a:srgbClr val="000066"/>
                </a:solidFill>
                <a:latin typeface="Arial" pitchFamily="34" charset="0"/>
              </a:rPr>
            </a:br>
            <a:r>
              <a:rPr lang="nb-NO" sz="2000" b="1" dirty="0" err="1">
                <a:solidFill>
                  <a:srgbClr val="000066"/>
                </a:solidFill>
                <a:latin typeface="Arial" pitchFamily="34" charset="0"/>
              </a:rPr>
              <a:t>Mjør</a:t>
            </a:r>
            <a:r>
              <a:rPr lang="nb-NO" sz="2000" b="1" dirty="0">
                <a:solidFill>
                  <a:srgbClr val="000066"/>
                </a:solidFill>
                <a:latin typeface="Arial" pitchFamily="34" charset="0"/>
              </a:rPr>
              <a:t> &amp; Tronstad 1972</a:t>
            </a:r>
          </a:p>
        </p:txBody>
      </p:sp>
    </p:spTree>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err="1" smtClean="0"/>
              <a:t>Pulpal</a:t>
            </a:r>
            <a:r>
              <a:rPr lang="nb-NO" b="1" dirty="0" smtClean="0"/>
              <a:t> </a:t>
            </a:r>
            <a:r>
              <a:rPr lang="nb-NO" b="1" dirty="0" err="1" smtClean="0"/>
              <a:t>diagnosis</a:t>
            </a:r>
            <a:endParaRPr lang="nb-NO" b="1" dirty="0" smtClean="0"/>
          </a:p>
        </p:txBody>
      </p:sp>
      <p:sp>
        <p:nvSpPr>
          <p:cNvPr id="3" name="Content Placeholder 2"/>
          <p:cNvSpPr>
            <a:spLocks noGrp="1"/>
          </p:cNvSpPr>
          <p:nvPr>
            <p:ph sz="half" idx="1"/>
          </p:nvPr>
        </p:nvSpPr>
        <p:spPr/>
        <p:txBody>
          <a:bodyPr>
            <a:normAutofit fontScale="92500"/>
          </a:bodyPr>
          <a:lstStyle/>
          <a:p>
            <a:r>
              <a:rPr lang="nb-NO" dirty="0" err="1" smtClean="0"/>
              <a:t>Histological</a:t>
            </a:r>
            <a:endParaRPr lang="nb-NO" dirty="0" smtClean="0"/>
          </a:p>
          <a:p>
            <a:pPr lvl="1"/>
            <a:r>
              <a:rPr lang="nb-NO" dirty="0" smtClean="0"/>
              <a:t>Hard </a:t>
            </a:r>
            <a:r>
              <a:rPr lang="nb-NO" dirty="0" err="1" smtClean="0"/>
              <a:t>tisue</a:t>
            </a:r>
            <a:r>
              <a:rPr lang="nb-NO" dirty="0" smtClean="0"/>
              <a:t> </a:t>
            </a:r>
            <a:r>
              <a:rPr lang="nb-NO" dirty="0" err="1" smtClean="0"/>
              <a:t>production</a:t>
            </a:r>
            <a:endParaRPr lang="nb-NO" dirty="0" smtClean="0"/>
          </a:p>
          <a:p>
            <a:pPr lvl="1"/>
            <a:r>
              <a:rPr lang="nb-NO" dirty="0" err="1" smtClean="0"/>
              <a:t>Vascular</a:t>
            </a:r>
            <a:r>
              <a:rPr lang="nb-NO" dirty="0" smtClean="0"/>
              <a:t> </a:t>
            </a:r>
            <a:r>
              <a:rPr lang="nb-NO" dirty="0" err="1" smtClean="0"/>
              <a:t>reactions</a:t>
            </a:r>
            <a:endParaRPr lang="nb-NO" dirty="0" smtClean="0"/>
          </a:p>
          <a:p>
            <a:pPr lvl="1"/>
            <a:r>
              <a:rPr lang="nb-NO" dirty="0" err="1" smtClean="0"/>
              <a:t>Inflammation</a:t>
            </a:r>
            <a:endParaRPr lang="nb-NO" dirty="0"/>
          </a:p>
          <a:p>
            <a:r>
              <a:rPr lang="nb-NO" dirty="0" smtClean="0"/>
              <a:t>Is it </a:t>
            </a:r>
            <a:r>
              <a:rPr lang="nb-NO" dirty="0" err="1" smtClean="0"/>
              <a:t>of</a:t>
            </a:r>
            <a:r>
              <a:rPr lang="nb-NO" dirty="0" smtClean="0"/>
              <a:t> </a:t>
            </a:r>
            <a:r>
              <a:rPr lang="nb-NO" dirty="0" err="1" smtClean="0"/>
              <a:t>interest</a:t>
            </a:r>
            <a:r>
              <a:rPr lang="nb-NO" dirty="0" smtClean="0"/>
              <a:t>?</a:t>
            </a:r>
          </a:p>
          <a:p>
            <a:pPr lvl="1"/>
            <a:r>
              <a:rPr lang="nb-NO" dirty="0" err="1" smtClean="0"/>
              <a:t>Relationship</a:t>
            </a:r>
            <a:r>
              <a:rPr lang="nb-NO" dirty="0" smtClean="0"/>
              <a:t> to </a:t>
            </a:r>
          </a:p>
          <a:p>
            <a:pPr lvl="2"/>
            <a:r>
              <a:rPr lang="nb-NO" dirty="0" err="1" smtClean="0"/>
              <a:t>Pain</a:t>
            </a:r>
            <a:endParaRPr lang="nb-NO" dirty="0" smtClean="0"/>
          </a:p>
          <a:p>
            <a:pPr lvl="2"/>
            <a:r>
              <a:rPr lang="nb-NO" dirty="0" err="1" smtClean="0"/>
              <a:t>Infection</a:t>
            </a:r>
            <a:endParaRPr lang="nb-NO" dirty="0" smtClean="0"/>
          </a:p>
          <a:p>
            <a:pPr lvl="2"/>
            <a:r>
              <a:rPr lang="nb-NO" dirty="0" smtClean="0"/>
              <a:t>(</a:t>
            </a:r>
            <a:r>
              <a:rPr lang="nb-NO" dirty="0" err="1" smtClean="0"/>
              <a:t>obliteration</a:t>
            </a:r>
            <a:r>
              <a:rPr lang="nb-NO" dirty="0" smtClean="0"/>
              <a:t>)</a:t>
            </a:r>
          </a:p>
          <a:p>
            <a:r>
              <a:rPr lang="nb-NO" dirty="0" err="1" smtClean="0"/>
              <a:t>Clinical</a:t>
            </a:r>
            <a:r>
              <a:rPr lang="nb-NO" dirty="0" smtClean="0"/>
              <a:t> </a:t>
            </a:r>
            <a:r>
              <a:rPr lang="nb-NO" dirty="0" err="1" smtClean="0"/>
              <a:t>decision-making</a:t>
            </a:r>
            <a:r>
              <a:rPr lang="nb-NO" dirty="0" smtClean="0"/>
              <a:t>:</a:t>
            </a:r>
          </a:p>
          <a:p>
            <a:pPr lvl="1"/>
            <a:r>
              <a:rPr lang="nb-NO" dirty="0" err="1" smtClean="0"/>
              <a:t>Where</a:t>
            </a:r>
            <a:r>
              <a:rPr lang="nb-NO" dirty="0" smtClean="0"/>
              <a:t> </a:t>
            </a:r>
            <a:r>
              <a:rPr lang="nb-NO" dirty="0" err="1" smtClean="0"/>
              <a:t>are</a:t>
            </a:r>
            <a:r>
              <a:rPr lang="nb-NO" dirty="0" smtClean="0"/>
              <a:t> </a:t>
            </a:r>
            <a:r>
              <a:rPr lang="nb-NO" dirty="0" err="1" smtClean="0"/>
              <a:t>the</a:t>
            </a:r>
            <a:r>
              <a:rPr lang="nb-NO" dirty="0" smtClean="0"/>
              <a:t> </a:t>
            </a:r>
            <a:r>
              <a:rPr lang="nb-NO" dirty="0" err="1" smtClean="0"/>
              <a:t>bacteria</a:t>
            </a:r>
            <a:endParaRPr lang="nb-NO" dirty="0" smtClean="0"/>
          </a:p>
        </p:txBody>
      </p:sp>
      <p:pic>
        <p:nvPicPr>
          <p:cNvPr id="1026" name="Picture 2" descr="F:\UiO\Jobbilder\Diverse bilder\08.jpg"/>
          <p:cNvPicPr>
            <a:picLocks noChangeAspect="1" noChangeArrowheads="1"/>
          </p:cNvPicPr>
          <p:nvPr/>
        </p:nvPicPr>
        <p:blipFill>
          <a:blip r:embed="rId2" cstate="print"/>
          <a:srcRect l="6770"/>
          <a:stretch>
            <a:fillRect/>
          </a:stretch>
        </p:blipFill>
        <p:spPr bwMode="auto">
          <a:xfrm>
            <a:off x="3851920" y="1700808"/>
            <a:ext cx="4874118" cy="347699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t>The </a:t>
            </a:r>
            <a:r>
              <a:rPr lang="nb-NO" b="1" dirty="0" err="1" smtClean="0"/>
              <a:t>Endo-Perio</a:t>
            </a:r>
            <a:r>
              <a:rPr lang="nb-NO" b="1" dirty="0" smtClean="0"/>
              <a:t> </a:t>
            </a:r>
            <a:r>
              <a:rPr lang="nb-NO" b="1" dirty="0" err="1" smtClean="0"/>
              <a:t>Issue</a:t>
            </a:r>
            <a:endParaRPr lang="nb-NO" b="1" dirty="0" smtClean="0"/>
          </a:p>
        </p:txBody>
      </p:sp>
      <p:sp>
        <p:nvSpPr>
          <p:cNvPr id="3" name="Content Placeholder 2"/>
          <p:cNvSpPr>
            <a:spLocks noGrp="1"/>
          </p:cNvSpPr>
          <p:nvPr>
            <p:ph sz="half" idx="1"/>
          </p:nvPr>
        </p:nvSpPr>
        <p:spPr/>
        <p:txBody>
          <a:bodyPr>
            <a:normAutofit/>
          </a:bodyPr>
          <a:lstStyle/>
          <a:p>
            <a:r>
              <a:rPr lang="nb-NO" dirty="0" err="1" smtClean="0"/>
              <a:t>Histological</a:t>
            </a:r>
            <a:endParaRPr lang="nb-NO" dirty="0" smtClean="0"/>
          </a:p>
          <a:p>
            <a:pPr lvl="1"/>
            <a:r>
              <a:rPr lang="nb-NO" dirty="0" err="1" smtClean="0"/>
              <a:t>Periodontal</a:t>
            </a:r>
            <a:r>
              <a:rPr lang="nb-NO" dirty="0" smtClean="0"/>
              <a:t> breakdown </a:t>
            </a:r>
            <a:r>
              <a:rPr lang="nb-NO" dirty="0" err="1" smtClean="0"/>
              <a:t>without</a:t>
            </a:r>
            <a:r>
              <a:rPr lang="nb-NO" dirty="0" smtClean="0"/>
              <a:t> </a:t>
            </a:r>
            <a:r>
              <a:rPr lang="nb-NO" dirty="0" err="1" smtClean="0"/>
              <a:t>plaque</a:t>
            </a:r>
            <a:r>
              <a:rPr lang="nb-NO" dirty="0" smtClean="0"/>
              <a:t> </a:t>
            </a:r>
            <a:r>
              <a:rPr lang="nb-NO" dirty="0" err="1" smtClean="0"/>
              <a:t>downgrowth</a:t>
            </a:r>
            <a:endParaRPr lang="nb-NO" dirty="0" smtClean="0"/>
          </a:p>
          <a:p>
            <a:pPr lvl="1"/>
            <a:r>
              <a:rPr lang="nb-NO" dirty="0" err="1" smtClean="0"/>
              <a:t>Bacteria</a:t>
            </a:r>
            <a:r>
              <a:rPr lang="nb-NO" dirty="0" smtClean="0"/>
              <a:t> in pulp </a:t>
            </a:r>
            <a:r>
              <a:rPr lang="nb-NO" dirty="0" err="1" smtClean="0"/>
              <a:t>canal</a:t>
            </a:r>
            <a:r>
              <a:rPr lang="nb-NO" dirty="0" smtClean="0"/>
              <a:t> system </a:t>
            </a:r>
            <a:r>
              <a:rPr lang="nb-NO" dirty="0" err="1" smtClean="0"/>
              <a:t>maintaining</a:t>
            </a:r>
            <a:r>
              <a:rPr lang="nb-NO" dirty="0" smtClean="0"/>
              <a:t> </a:t>
            </a:r>
            <a:r>
              <a:rPr lang="nb-NO" dirty="0" err="1" smtClean="0"/>
              <a:t>periodontal</a:t>
            </a:r>
            <a:r>
              <a:rPr lang="nb-NO" dirty="0" smtClean="0"/>
              <a:t> </a:t>
            </a:r>
            <a:r>
              <a:rPr lang="nb-NO" dirty="0" err="1" smtClean="0"/>
              <a:t>infection</a:t>
            </a:r>
            <a:endParaRPr lang="nb-NO" dirty="0"/>
          </a:p>
          <a:p>
            <a:r>
              <a:rPr lang="nb-NO" dirty="0" smtClean="0"/>
              <a:t>Is </a:t>
            </a:r>
            <a:r>
              <a:rPr lang="nb-NO" dirty="0" err="1" smtClean="0"/>
              <a:t>pretreatment</a:t>
            </a:r>
            <a:r>
              <a:rPr lang="nb-NO" dirty="0" smtClean="0"/>
              <a:t> </a:t>
            </a:r>
            <a:r>
              <a:rPr lang="nb-NO" dirty="0" err="1" smtClean="0"/>
              <a:t>diagnosis</a:t>
            </a:r>
            <a:r>
              <a:rPr lang="nb-NO" dirty="0" smtClean="0"/>
              <a:t> </a:t>
            </a:r>
            <a:r>
              <a:rPr lang="nb-NO" dirty="0" err="1" smtClean="0"/>
              <a:t>possible</a:t>
            </a:r>
            <a:r>
              <a:rPr lang="nb-NO" dirty="0" smtClean="0"/>
              <a:t>?</a:t>
            </a:r>
          </a:p>
        </p:txBody>
      </p:sp>
      <p:pic>
        <p:nvPicPr>
          <p:cNvPr id="68610" name="Picture 2" descr="F:\UiO\Jobbilder\Diverse bilder\FISTELRD.JPG"/>
          <p:cNvPicPr>
            <a:picLocks noChangeAspect="1" noChangeArrowheads="1"/>
          </p:cNvPicPr>
          <p:nvPr/>
        </p:nvPicPr>
        <p:blipFill>
          <a:blip r:embed="rId2" cstate="print"/>
          <a:srcRect/>
          <a:stretch>
            <a:fillRect/>
          </a:stretch>
        </p:blipFill>
        <p:spPr bwMode="auto">
          <a:xfrm>
            <a:off x="4860032" y="1700808"/>
            <a:ext cx="3379846" cy="4464496"/>
          </a:xfrm>
          <a:prstGeom prst="rect">
            <a:avLst/>
          </a:prstGeom>
          <a:noFill/>
        </p:spPr>
      </p:pic>
      <p:sp>
        <p:nvSpPr>
          <p:cNvPr id="6" name="TextBox 5"/>
          <p:cNvSpPr txBox="1"/>
          <p:nvPr/>
        </p:nvSpPr>
        <p:spPr>
          <a:xfrm>
            <a:off x="5652120" y="6237312"/>
            <a:ext cx="1768433" cy="369332"/>
          </a:xfrm>
          <a:prstGeom prst="rect">
            <a:avLst/>
          </a:prstGeom>
          <a:noFill/>
        </p:spPr>
        <p:txBody>
          <a:bodyPr wrap="none" rtlCol="0">
            <a:spAutoFit/>
          </a:bodyPr>
          <a:lstStyle/>
          <a:p>
            <a:r>
              <a:rPr lang="nb-NO" dirty="0" err="1" smtClean="0"/>
              <a:t>Valderhaug</a:t>
            </a:r>
            <a:r>
              <a:rPr lang="nb-NO" dirty="0" smtClean="0"/>
              <a:t> 1972</a:t>
            </a:r>
            <a:endParaRPr lang="nb-NO" dirty="0"/>
          </a:p>
        </p:txBody>
      </p:sp>
      <p:sp>
        <p:nvSpPr>
          <p:cNvPr id="7" name="TextBox 6"/>
          <p:cNvSpPr txBox="1"/>
          <p:nvPr/>
        </p:nvSpPr>
        <p:spPr>
          <a:xfrm>
            <a:off x="4427984" y="4365104"/>
            <a:ext cx="1167371" cy="369332"/>
          </a:xfrm>
          <a:prstGeom prst="rect">
            <a:avLst/>
          </a:prstGeom>
          <a:solidFill>
            <a:schemeClr val="accent1">
              <a:alpha val="26000"/>
            </a:schemeClr>
          </a:solidFill>
        </p:spPr>
        <p:txBody>
          <a:bodyPr wrap="none" rtlCol="0">
            <a:spAutoFit/>
          </a:bodyPr>
          <a:lstStyle/>
          <a:p>
            <a:r>
              <a:rPr lang="nb-NO" dirty="0" smtClean="0"/>
              <a:t>Sinus </a:t>
            </a:r>
            <a:r>
              <a:rPr lang="nb-NO" dirty="0" err="1" smtClean="0"/>
              <a:t>tract</a:t>
            </a:r>
            <a:endParaRPr lang="nb-NO" dirty="0"/>
          </a:p>
        </p:txBody>
      </p:sp>
      <p:sp>
        <p:nvSpPr>
          <p:cNvPr id="8" name="TextBox 7"/>
          <p:cNvSpPr txBox="1"/>
          <p:nvPr/>
        </p:nvSpPr>
        <p:spPr>
          <a:xfrm>
            <a:off x="7164288" y="5013176"/>
            <a:ext cx="1968488" cy="369332"/>
          </a:xfrm>
          <a:prstGeom prst="rect">
            <a:avLst/>
          </a:prstGeom>
          <a:solidFill>
            <a:schemeClr val="accent1">
              <a:alpha val="26000"/>
            </a:schemeClr>
          </a:solidFill>
        </p:spPr>
        <p:txBody>
          <a:bodyPr wrap="none" rtlCol="0">
            <a:spAutoFit/>
          </a:bodyPr>
          <a:lstStyle/>
          <a:p>
            <a:r>
              <a:rPr lang="nb-NO" dirty="0" err="1" smtClean="0"/>
              <a:t>Infected</a:t>
            </a:r>
            <a:r>
              <a:rPr lang="nb-NO" dirty="0" smtClean="0"/>
              <a:t> pulp </a:t>
            </a:r>
            <a:r>
              <a:rPr lang="nb-NO" dirty="0" err="1" smtClean="0"/>
              <a:t>canal</a:t>
            </a:r>
            <a:endParaRPr lang="nb-NO" dirty="0"/>
          </a:p>
        </p:txBody>
      </p:sp>
      <p:sp>
        <p:nvSpPr>
          <p:cNvPr id="9" name="TextBox 8"/>
          <p:cNvSpPr txBox="1"/>
          <p:nvPr/>
        </p:nvSpPr>
        <p:spPr>
          <a:xfrm>
            <a:off x="4716016" y="1916832"/>
            <a:ext cx="1487267" cy="369332"/>
          </a:xfrm>
          <a:prstGeom prst="rect">
            <a:avLst/>
          </a:prstGeom>
          <a:solidFill>
            <a:schemeClr val="accent1">
              <a:alpha val="26000"/>
            </a:schemeClr>
          </a:solidFill>
        </p:spPr>
        <p:txBody>
          <a:bodyPr wrap="none" rtlCol="0">
            <a:spAutoFit/>
          </a:bodyPr>
          <a:lstStyle/>
          <a:p>
            <a:r>
              <a:rPr lang="nb-NO" dirty="0" smtClean="0"/>
              <a:t>Alveolar bone</a:t>
            </a:r>
            <a:endParaRPr lang="nb-NO"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UiO\Jobbilder\Endogen\ENDOPERIO\PetersD\00111401.jpg"/>
          <p:cNvPicPr>
            <a:picLocks noChangeAspect="1" noChangeArrowheads="1"/>
          </p:cNvPicPr>
          <p:nvPr/>
        </p:nvPicPr>
        <p:blipFill>
          <a:blip r:embed="rId3" cstate="print"/>
          <a:srcRect/>
          <a:stretch>
            <a:fillRect/>
          </a:stretch>
        </p:blipFill>
        <p:spPr bwMode="auto">
          <a:xfrm>
            <a:off x="395288" y="260350"/>
            <a:ext cx="4537075" cy="3302000"/>
          </a:xfrm>
          <a:prstGeom prst="rect">
            <a:avLst/>
          </a:prstGeom>
          <a:noFill/>
          <a:ln w="9525">
            <a:noFill/>
            <a:miter lim="800000"/>
            <a:headEnd/>
            <a:tailEnd/>
          </a:ln>
        </p:spPr>
      </p:pic>
      <p:pic>
        <p:nvPicPr>
          <p:cNvPr id="10243" name="Picture 3" descr="F:\UiO\Jobbilder\Endogen\ENDOPERIO\PetersD\01012901.jpg"/>
          <p:cNvPicPr>
            <a:picLocks noChangeAspect="1" noChangeArrowheads="1"/>
          </p:cNvPicPr>
          <p:nvPr/>
        </p:nvPicPr>
        <p:blipFill>
          <a:blip r:embed="rId4" cstate="print"/>
          <a:srcRect/>
          <a:stretch>
            <a:fillRect/>
          </a:stretch>
        </p:blipFill>
        <p:spPr bwMode="auto">
          <a:xfrm>
            <a:off x="4427538" y="3311525"/>
            <a:ext cx="4445000" cy="3233738"/>
          </a:xfrm>
          <a:prstGeom prst="rect">
            <a:avLst/>
          </a:prstGeom>
          <a:noFill/>
          <a:ln w="9525">
            <a:noFill/>
            <a:miter lim="800000"/>
            <a:headEnd/>
            <a:tailEnd/>
          </a:ln>
        </p:spPr>
      </p:pic>
      <p:pic>
        <p:nvPicPr>
          <p:cNvPr id="4" name="Picture 2" descr="F:\UiO\Jobbilder\Endogen\ENDOPERIO\PetersD\00111401.jpg"/>
          <p:cNvPicPr>
            <a:picLocks noChangeAspect="1" noChangeArrowheads="1"/>
          </p:cNvPicPr>
          <p:nvPr/>
        </p:nvPicPr>
        <p:blipFill>
          <a:blip r:embed="rId3" cstate="print"/>
          <a:srcRect/>
          <a:stretch>
            <a:fillRect/>
          </a:stretch>
        </p:blipFill>
        <p:spPr bwMode="auto">
          <a:xfrm>
            <a:off x="6012160" y="1340768"/>
            <a:ext cx="1876758" cy="1365870"/>
          </a:xfrm>
          <a:prstGeom prst="rect">
            <a:avLst/>
          </a:prstGeom>
          <a:noFill/>
          <a:ln w="9525">
            <a:noFill/>
            <a:miter lim="800000"/>
            <a:headEnd/>
            <a:tailEnd/>
          </a:ln>
        </p:spPr>
      </p:pic>
      <p:sp>
        <p:nvSpPr>
          <p:cNvPr id="8" name="Freeform 7"/>
          <p:cNvSpPr/>
          <p:nvPr/>
        </p:nvSpPr>
        <p:spPr>
          <a:xfrm>
            <a:off x="6507332" y="1118586"/>
            <a:ext cx="728964" cy="1302302"/>
          </a:xfrm>
          <a:custGeom>
            <a:avLst/>
            <a:gdLst>
              <a:gd name="connsiteX0" fmla="*/ 204186 w 656948"/>
              <a:gd name="connsiteY0" fmla="*/ 0 h 1262723"/>
              <a:gd name="connsiteX1" fmla="*/ 204186 w 656948"/>
              <a:gd name="connsiteY1" fmla="*/ 0 h 1262723"/>
              <a:gd name="connsiteX2" fmla="*/ 168676 w 656948"/>
              <a:gd name="connsiteY2" fmla="*/ 124288 h 1262723"/>
              <a:gd name="connsiteX3" fmla="*/ 159798 w 656948"/>
              <a:gd name="connsiteY3" fmla="*/ 150921 h 1262723"/>
              <a:gd name="connsiteX4" fmla="*/ 133165 w 656948"/>
              <a:gd name="connsiteY4" fmla="*/ 186431 h 1262723"/>
              <a:gd name="connsiteX5" fmla="*/ 115410 w 656948"/>
              <a:gd name="connsiteY5" fmla="*/ 257453 h 1262723"/>
              <a:gd name="connsiteX6" fmla="*/ 79899 w 656948"/>
              <a:gd name="connsiteY6" fmla="*/ 337352 h 1262723"/>
              <a:gd name="connsiteX7" fmla="*/ 71021 w 656948"/>
              <a:gd name="connsiteY7" fmla="*/ 372863 h 1262723"/>
              <a:gd name="connsiteX8" fmla="*/ 53266 w 656948"/>
              <a:gd name="connsiteY8" fmla="*/ 408373 h 1262723"/>
              <a:gd name="connsiteX9" fmla="*/ 35511 w 656948"/>
              <a:gd name="connsiteY9" fmla="*/ 479395 h 1262723"/>
              <a:gd name="connsiteX10" fmla="*/ 8878 w 656948"/>
              <a:gd name="connsiteY10" fmla="*/ 568171 h 1262723"/>
              <a:gd name="connsiteX11" fmla="*/ 0 w 656948"/>
              <a:gd name="connsiteY11" fmla="*/ 594804 h 1262723"/>
              <a:gd name="connsiteX12" fmla="*/ 0 w 656948"/>
              <a:gd name="connsiteY12" fmla="*/ 594804 h 1262723"/>
              <a:gd name="connsiteX13" fmla="*/ 62144 w 656948"/>
              <a:gd name="connsiteY13" fmla="*/ 710214 h 1262723"/>
              <a:gd name="connsiteX14" fmla="*/ 150920 w 656948"/>
              <a:gd name="connsiteY14" fmla="*/ 781235 h 1262723"/>
              <a:gd name="connsiteX15" fmla="*/ 204186 w 656948"/>
              <a:gd name="connsiteY15" fmla="*/ 852257 h 1262723"/>
              <a:gd name="connsiteX16" fmla="*/ 257452 w 656948"/>
              <a:gd name="connsiteY16" fmla="*/ 914400 h 1262723"/>
              <a:gd name="connsiteX17" fmla="*/ 292963 w 656948"/>
              <a:gd name="connsiteY17" fmla="*/ 932156 h 1262723"/>
              <a:gd name="connsiteX18" fmla="*/ 346229 w 656948"/>
              <a:gd name="connsiteY18" fmla="*/ 985422 h 1262723"/>
              <a:gd name="connsiteX19" fmla="*/ 381740 w 656948"/>
              <a:gd name="connsiteY19" fmla="*/ 1020932 h 1262723"/>
              <a:gd name="connsiteX20" fmla="*/ 408373 w 656948"/>
              <a:gd name="connsiteY20" fmla="*/ 1056443 h 1262723"/>
              <a:gd name="connsiteX21" fmla="*/ 452761 w 656948"/>
              <a:gd name="connsiteY21" fmla="*/ 1091954 h 1262723"/>
              <a:gd name="connsiteX22" fmla="*/ 470517 w 656948"/>
              <a:gd name="connsiteY22" fmla="*/ 1109709 h 1262723"/>
              <a:gd name="connsiteX23" fmla="*/ 497150 w 656948"/>
              <a:gd name="connsiteY23" fmla="*/ 1127464 h 1262723"/>
              <a:gd name="connsiteX24" fmla="*/ 514905 w 656948"/>
              <a:gd name="connsiteY24" fmla="*/ 1145220 h 1262723"/>
              <a:gd name="connsiteX25" fmla="*/ 559293 w 656948"/>
              <a:gd name="connsiteY25" fmla="*/ 1180731 h 1262723"/>
              <a:gd name="connsiteX26" fmla="*/ 603682 w 656948"/>
              <a:gd name="connsiteY26" fmla="*/ 1233997 h 1262723"/>
              <a:gd name="connsiteX27" fmla="*/ 630315 w 656948"/>
              <a:gd name="connsiteY27" fmla="*/ 1242874 h 1262723"/>
              <a:gd name="connsiteX28" fmla="*/ 656948 w 656948"/>
              <a:gd name="connsiteY28" fmla="*/ 1260630 h 1262723"/>
              <a:gd name="connsiteX29" fmla="*/ 656948 w 656948"/>
              <a:gd name="connsiteY29" fmla="*/ 1260630 h 1262723"/>
              <a:gd name="connsiteX0" fmla="*/ 204186 w 656948"/>
              <a:gd name="connsiteY0" fmla="*/ 0 h 1262723"/>
              <a:gd name="connsiteX1" fmla="*/ 204186 w 656948"/>
              <a:gd name="connsiteY1" fmla="*/ 0 h 1262723"/>
              <a:gd name="connsiteX2" fmla="*/ 159798 w 656948"/>
              <a:gd name="connsiteY2" fmla="*/ 150921 h 1262723"/>
              <a:gd name="connsiteX3" fmla="*/ 133165 w 656948"/>
              <a:gd name="connsiteY3" fmla="*/ 186431 h 1262723"/>
              <a:gd name="connsiteX4" fmla="*/ 115410 w 656948"/>
              <a:gd name="connsiteY4" fmla="*/ 257453 h 1262723"/>
              <a:gd name="connsiteX5" fmla="*/ 79899 w 656948"/>
              <a:gd name="connsiteY5" fmla="*/ 337352 h 1262723"/>
              <a:gd name="connsiteX6" fmla="*/ 71021 w 656948"/>
              <a:gd name="connsiteY6" fmla="*/ 372863 h 1262723"/>
              <a:gd name="connsiteX7" fmla="*/ 53266 w 656948"/>
              <a:gd name="connsiteY7" fmla="*/ 408373 h 1262723"/>
              <a:gd name="connsiteX8" fmla="*/ 35511 w 656948"/>
              <a:gd name="connsiteY8" fmla="*/ 479395 h 1262723"/>
              <a:gd name="connsiteX9" fmla="*/ 8878 w 656948"/>
              <a:gd name="connsiteY9" fmla="*/ 568171 h 1262723"/>
              <a:gd name="connsiteX10" fmla="*/ 0 w 656948"/>
              <a:gd name="connsiteY10" fmla="*/ 594804 h 1262723"/>
              <a:gd name="connsiteX11" fmla="*/ 0 w 656948"/>
              <a:gd name="connsiteY11" fmla="*/ 594804 h 1262723"/>
              <a:gd name="connsiteX12" fmla="*/ 62144 w 656948"/>
              <a:gd name="connsiteY12" fmla="*/ 710214 h 1262723"/>
              <a:gd name="connsiteX13" fmla="*/ 150920 w 656948"/>
              <a:gd name="connsiteY13" fmla="*/ 781235 h 1262723"/>
              <a:gd name="connsiteX14" fmla="*/ 204186 w 656948"/>
              <a:gd name="connsiteY14" fmla="*/ 852257 h 1262723"/>
              <a:gd name="connsiteX15" fmla="*/ 257452 w 656948"/>
              <a:gd name="connsiteY15" fmla="*/ 914400 h 1262723"/>
              <a:gd name="connsiteX16" fmla="*/ 292963 w 656948"/>
              <a:gd name="connsiteY16" fmla="*/ 932156 h 1262723"/>
              <a:gd name="connsiteX17" fmla="*/ 346229 w 656948"/>
              <a:gd name="connsiteY17" fmla="*/ 985422 h 1262723"/>
              <a:gd name="connsiteX18" fmla="*/ 381740 w 656948"/>
              <a:gd name="connsiteY18" fmla="*/ 1020932 h 1262723"/>
              <a:gd name="connsiteX19" fmla="*/ 408373 w 656948"/>
              <a:gd name="connsiteY19" fmla="*/ 1056443 h 1262723"/>
              <a:gd name="connsiteX20" fmla="*/ 452761 w 656948"/>
              <a:gd name="connsiteY20" fmla="*/ 1091954 h 1262723"/>
              <a:gd name="connsiteX21" fmla="*/ 470517 w 656948"/>
              <a:gd name="connsiteY21" fmla="*/ 1109709 h 1262723"/>
              <a:gd name="connsiteX22" fmla="*/ 497150 w 656948"/>
              <a:gd name="connsiteY22" fmla="*/ 1127464 h 1262723"/>
              <a:gd name="connsiteX23" fmla="*/ 514905 w 656948"/>
              <a:gd name="connsiteY23" fmla="*/ 1145220 h 1262723"/>
              <a:gd name="connsiteX24" fmla="*/ 559293 w 656948"/>
              <a:gd name="connsiteY24" fmla="*/ 1180731 h 1262723"/>
              <a:gd name="connsiteX25" fmla="*/ 603682 w 656948"/>
              <a:gd name="connsiteY25" fmla="*/ 1233997 h 1262723"/>
              <a:gd name="connsiteX26" fmla="*/ 630315 w 656948"/>
              <a:gd name="connsiteY26" fmla="*/ 1242874 h 1262723"/>
              <a:gd name="connsiteX27" fmla="*/ 656948 w 656948"/>
              <a:gd name="connsiteY27" fmla="*/ 1260630 h 1262723"/>
              <a:gd name="connsiteX28" fmla="*/ 656948 w 656948"/>
              <a:gd name="connsiteY28" fmla="*/ 1260630 h 1262723"/>
              <a:gd name="connsiteX0" fmla="*/ 204186 w 656948"/>
              <a:gd name="connsiteY0" fmla="*/ 0 h 1262723"/>
              <a:gd name="connsiteX1" fmla="*/ 204186 w 656948"/>
              <a:gd name="connsiteY1" fmla="*/ 0 h 1262723"/>
              <a:gd name="connsiteX2" fmla="*/ 133165 w 656948"/>
              <a:gd name="connsiteY2" fmla="*/ 186431 h 1262723"/>
              <a:gd name="connsiteX3" fmla="*/ 115410 w 656948"/>
              <a:gd name="connsiteY3" fmla="*/ 257453 h 1262723"/>
              <a:gd name="connsiteX4" fmla="*/ 79899 w 656948"/>
              <a:gd name="connsiteY4" fmla="*/ 337352 h 1262723"/>
              <a:gd name="connsiteX5" fmla="*/ 71021 w 656948"/>
              <a:gd name="connsiteY5" fmla="*/ 372863 h 1262723"/>
              <a:gd name="connsiteX6" fmla="*/ 53266 w 656948"/>
              <a:gd name="connsiteY6" fmla="*/ 408373 h 1262723"/>
              <a:gd name="connsiteX7" fmla="*/ 35511 w 656948"/>
              <a:gd name="connsiteY7" fmla="*/ 479395 h 1262723"/>
              <a:gd name="connsiteX8" fmla="*/ 8878 w 656948"/>
              <a:gd name="connsiteY8" fmla="*/ 568171 h 1262723"/>
              <a:gd name="connsiteX9" fmla="*/ 0 w 656948"/>
              <a:gd name="connsiteY9" fmla="*/ 594804 h 1262723"/>
              <a:gd name="connsiteX10" fmla="*/ 0 w 656948"/>
              <a:gd name="connsiteY10" fmla="*/ 594804 h 1262723"/>
              <a:gd name="connsiteX11" fmla="*/ 62144 w 656948"/>
              <a:gd name="connsiteY11" fmla="*/ 710214 h 1262723"/>
              <a:gd name="connsiteX12" fmla="*/ 150920 w 656948"/>
              <a:gd name="connsiteY12" fmla="*/ 781235 h 1262723"/>
              <a:gd name="connsiteX13" fmla="*/ 204186 w 656948"/>
              <a:gd name="connsiteY13" fmla="*/ 852257 h 1262723"/>
              <a:gd name="connsiteX14" fmla="*/ 257452 w 656948"/>
              <a:gd name="connsiteY14" fmla="*/ 914400 h 1262723"/>
              <a:gd name="connsiteX15" fmla="*/ 292963 w 656948"/>
              <a:gd name="connsiteY15" fmla="*/ 932156 h 1262723"/>
              <a:gd name="connsiteX16" fmla="*/ 346229 w 656948"/>
              <a:gd name="connsiteY16" fmla="*/ 985422 h 1262723"/>
              <a:gd name="connsiteX17" fmla="*/ 381740 w 656948"/>
              <a:gd name="connsiteY17" fmla="*/ 1020932 h 1262723"/>
              <a:gd name="connsiteX18" fmla="*/ 408373 w 656948"/>
              <a:gd name="connsiteY18" fmla="*/ 1056443 h 1262723"/>
              <a:gd name="connsiteX19" fmla="*/ 452761 w 656948"/>
              <a:gd name="connsiteY19" fmla="*/ 1091954 h 1262723"/>
              <a:gd name="connsiteX20" fmla="*/ 470517 w 656948"/>
              <a:gd name="connsiteY20" fmla="*/ 1109709 h 1262723"/>
              <a:gd name="connsiteX21" fmla="*/ 497150 w 656948"/>
              <a:gd name="connsiteY21" fmla="*/ 1127464 h 1262723"/>
              <a:gd name="connsiteX22" fmla="*/ 514905 w 656948"/>
              <a:gd name="connsiteY22" fmla="*/ 1145220 h 1262723"/>
              <a:gd name="connsiteX23" fmla="*/ 559293 w 656948"/>
              <a:gd name="connsiteY23" fmla="*/ 1180731 h 1262723"/>
              <a:gd name="connsiteX24" fmla="*/ 603682 w 656948"/>
              <a:gd name="connsiteY24" fmla="*/ 1233997 h 1262723"/>
              <a:gd name="connsiteX25" fmla="*/ 630315 w 656948"/>
              <a:gd name="connsiteY25" fmla="*/ 1242874 h 1262723"/>
              <a:gd name="connsiteX26" fmla="*/ 656948 w 656948"/>
              <a:gd name="connsiteY26" fmla="*/ 1260630 h 1262723"/>
              <a:gd name="connsiteX27" fmla="*/ 656948 w 656948"/>
              <a:gd name="connsiteY27" fmla="*/ 1260630 h 1262723"/>
              <a:gd name="connsiteX0" fmla="*/ 204186 w 656948"/>
              <a:gd name="connsiteY0" fmla="*/ 0 h 1262723"/>
              <a:gd name="connsiteX1" fmla="*/ 204186 w 656948"/>
              <a:gd name="connsiteY1" fmla="*/ 0 h 1262723"/>
              <a:gd name="connsiteX2" fmla="*/ 115410 w 656948"/>
              <a:gd name="connsiteY2" fmla="*/ 257453 h 1262723"/>
              <a:gd name="connsiteX3" fmla="*/ 79899 w 656948"/>
              <a:gd name="connsiteY3" fmla="*/ 337352 h 1262723"/>
              <a:gd name="connsiteX4" fmla="*/ 71021 w 656948"/>
              <a:gd name="connsiteY4" fmla="*/ 372863 h 1262723"/>
              <a:gd name="connsiteX5" fmla="*/ 53266 w 656948"/>
              <a:gd name="connsiteY5" fmla="*/ 408373 h 1262723"/>
              <a:gd name="connsiteX6" fmla="*/ 35511 w 656948"/>
              <a:gd name="connsiteY6" fmla="*/ 479395 h 1262723"/>
              <a:gd name="connsiteX7" fmla="*/ 8878 w 656948"/>
              <a:gd name="connsiteY7" fmla="*/ 568171 h 1262723"/>
              <a:gd name="connsiteX8" fmla="*/ 0 w 656948"/>
              <a:gd name="connsiteY8" fmla="*/ 594804 h 1262723"/>
              <a:gd name="connsiteX9" fmla="*/ 0 w 656948"/>
              <a:gd name="connsiteY9" fmla="*/ 594804 h 1262723"/>
              <a:gd name="connsiteX10" fmla="*/ 62144 w 656948"/>
              <a:gd name="connsiteY10" fmla="*/ 710214 h 1262723"/>
              <a:gd name="connsiteX11" fmla="*/ 150920 w 656948"/>
              <a:gd name="connsiteY11" fmla="*/ 781235 h 1262723"/>
              <a:gd name="connsiteX12" fmla="*/ 204186 w 656948"/>
              <a:gd name="connsiteY12" fmla="*/ 852257 h 1262723"/>
              <a:gd name="connsiteX13" fmla="*/ 257452 w 656948"/>
              <a:gd name="connsiteY13" fmla="*/ 914400 h 1262723"/>
              <a:gd name="connsiteX14" fmla="*/ 292963 w 656948"/>
              <a:gd name="connsiteY14" fmla="*/ 932156 h 1262723"/>
              <a:gd name="connsiteX15" fmla="*/ 346229 w 656948"/>
              <a:gd name="connsiteY15" fmla="*/ 985422 h 1262723"/>
              <a:gd name="connsiteX16" fmla="*/ 381740 w 656948"/>
              <a:gd name="connsiteY16" fmla="*/ 1020932 h 1262723"/>
              <a:gd name="connsiteX17" fmla="*/ 408373 w 656948"/>
              <a:gd name="connsiteY17" fmla="*/ 1056443 h 1262723"/>
              <a:gd name="connsiteX18" fmla="*/ 452761 w 656948"/>
              <a:gd name="connsiteY18" fmla="*/ 1091954 h 1262723"/>
              <a:gd name="connsiteX19" fmla="*/ 470517 w 656948"/>
              <a:gd name="connsiteY19" fmla="*/ 1109709 h 1262723"/>
              <a:gd name="connsiteX20" fmla="*/ 497150 w 656948"/>
              <a:gd name="connsiteY20" fmla="*/ 1127464 h 1262723"/>
              <a:gd name="connsiteX21" fmla="*/ 514905 w 656948"/>
              <a:gd name="connsiteY21" fmla="*/ 1145220 h 1262723"/>
              <a:gd name="connsiteX22" fmla="*/ 559293 w 656948"/>
              <a:gd name="connsiteY22" fmla="*/ 1180731 h 1262723"/>
              <a:gd name="connsiteX23" fmla="*/ 603682 w 656948"/>
              <a:gd name="connsiteY23" fmla="*/ 1233997 h 1262723"/>
              <a:gd name="connsiteX24" fmla="*/ 630315 w 656948"/>
              <a:gd name="connsiteY24" fmla="*/ 1242874 h 1262723"/>
              <a:gd name="connsiteX25" fmla="*/ 656948 w 656948"/>
              <a:gd name="connsiteY25" fmla="*/ 1260630 h 1262723"/>
              <a:gd name="connsiteX26" fmla="*/ 656948 w 656948"/>
              <a:gd name="connsiteY26" fmla="*/ 1260630 h 1262723"/>
              <a:gd name="connsiteX0" fmla="*/ 204186 w 656948"/>
              <a:gd name="connsiteY0" fmla="*/ 0 h 1262723"/>
              <a:gd name="connsiteX1" fmla="*/ 204186 w 656948"/>
              <a:gd name="connsiteY1" fmla="*/ 0 h 1262723"/>
              <a:gd name="connsiteX2" fmla="*/ 79899 w 656948"/>
              <a:gd name="connsiteY2" fmla="*/ 337352 h 1262723"/>
              <a:gd name="connsiteX3" fmla="*/ 71021 w 656948"/>
              <a:gd name="connsiteY3" fmla="*/ 372863 h 1262723"/>
              <a:gd name="connsiteX4" fmla="*/ 53266 w 656948"/>
              <a:gd name="connsiteY4" fmla="*/ 408373 h 1262723"/>
              <a:gd name="connsiteX5" fmla="*/ 35511 w 656948"/>
              <a:gd name="connsiteY5" fmla="*/ 479395 h 1262723"/>
              <a:gd name="connsiteX6" fmla="*/ 8878 w 656948"/>
              <a:gd name="connsiteY6" fmla="*/ 568171 h 1262723"/>
              <a:gd name="connsiteX7" fmla="*/ 0 w 656948"/>
              <a:gd name="connsiteY7" fmla="*/ 594804 h 1262723"/>
              <a:gd name="connsiteX8" fmla="*/ 0 w 656948"/>
              <a:gd name="connsiteY8" fmla="*/ 594804 h 1262723"/>
              <a:gd name="connsiteX9" fmla="*/ 62144 w 656948"/>
              <a:gd name="connsiteY9" fmla="*/ 710214 h 1262723"/>
              <a:gd name="connsiteX10" fmla="*/ 150920 w 656948"/>
              <a:gd name="connsiteY10" fmla="*/ 781235 h 1262723"/>
              <a:gd name="connsiteX11" fmla="*/ 204186 w 656948"/>
              <a:gd name="connsiteY11" fmla="*/ 852257 h 1262723"/>
              <a:gd name="connsiteX12" fmla="*/ 257452 w 656948"/>
              <a:gd name="connsiteY12" fmla="*/ 914400 h 1262723"/>
              <a:gd name="connsiteX13" fmla="*/ 292963 w 656948"/>
              <a:gd name="connsiteY13" fmla="*/ 932156 h 1262723"/>
              <a:gd name="connsiteX14" fmla="*/ 346229 w 656948"/>
              <a:gd name="connsiteY14" fmla="*/ 985422 h 1262723"/>
              <a:gd name="connsiteX15" fmla="*/ 381740 w 656948"/>
              <a:gd name="connsiteY15" fmla="*/ 1020932 h 1262723"/>
              <a:gd name="connsiteX16" fmla="*/ 408373 w 656948"/>
              <a:gd name="connsiteY16" fmla="*/ 1056443 h 1262723"/>
              <a:gd name="connsiteX17" fmla="*/ 452761 w 656948"/>
              <a:gd name="connsiteY17" fmla="*/ 1091954 h 1262723"/>
              <a:gd name="connsiteX18" fmla="*/ 470517 w 656948"/>
              <a:gd name="connsiteY18" fmla="*/ 1109709 h 1262723"/>
              <a:gd name="connsiteX19" fmla="*/ 497150 w 656948"/>
              <a:gd name="connsiteY19" fmla="*/ 1127464 h 1262723"/>
              <a:gd name="connsiteX20" fmla="*/ 514905 w 656948"/>
              <a:gd name="connsiteY20" fmla="*/ 1145220 h 1262723"/>
              <a:gd name="connsiteX21" fmla="*/ 559293 w 656948"/>
              <a:gd name="connsiteY21" fmla="*/ 1180731 h 1262723"/>
              <a:gd name="connsiteX22" fmla="*/ 603682 w 656948"/>
              <a:gd name="connsiteY22" fmla="*/ 1233997 h 1262723"/>
              <a:gd name="connsiteX23" fmla="*/ 630315 w 656948"/>
              <a:gd name="connsiteY23" fmla="*/ 1242874 h 1262723"/>
              <a:gd name="connsiteX24" fmla="*/ 656948 w 656948"/>
              <a:gd name="connsiteY24" fmla="*/ 1260630 h 1262723"/>
              <a:gd name="connsiteX25" fmla="*/ 656948 w 656948"/>
              <a:gd name="connsiteY25" fmla="*/ 1260630 h 1262723"/>
              <a:gd name="connsiteX0" fmla="*/ 204186 w 656948"/>
              <a:gd name="connsiteY0" fmla="*/ 0 h 1262723"/>
              <a:gd name="connsiteX1" fmla="*/ 204186 w 656948"/>
              <a:gd name="connsiteY1" fmla="*/ 0 h 1262723"/>
              <a:gd name="connsiteX2" fmla="*/ 71021 w 656948"/>
              <a:gd name="connsiteY2" fmla="*/ 372863 h 1262723"/>
              <a:gd name="connsiteX3" fmla="*/ 53266 w 656948"/>
              <a:gd name="connsiteY3" fmla="*/ 408373 h 1262723"/>
              <a:gd name="connsiteX4" fmla="*/ 35511 w 656948"/>
              <a:gd name="connsiteY4" fmla="*/ 479395 h 1262723"/>
              <a:gd name="connsiteX5" fmla="*/ 8878 w 656948"/>
              <a:gd name="connsiteY5" fmla="*/ 568171 h 1262723"/>
              <a:gd name="connsiteX6" fmla="*/ 0 w 656948"/>
              <a:gd name="connsiteY6" fmla="*/ 594804 h 1262723"/>
              <a:gd name="connsiteX7" fmla="*/ 0 w 656948"/>
              <a:gd name="connsiteY7" fmla="*/ 594804 h 1262723"/>
              <a:gd name="connsiteX8" fmla="*/ 62144 w 656948"/>
              <a:gd name="connsiteY8" fmla="*/ 710214 h 1262723"/>
              <a:gd name="connsiteX9" fmla="*/ 150920 w 656948"/>
              <a:gd name="connsiteY9" fmla="*/ 781235 h 1262723"/>
              <a:gd name="connsiteX10" fmla="*/ 204186 w 656948"/>
              <a:gd name="connsiteY10" fmla="*/ 852257 h 1262723"/>
              <a:gd name="connsiteX11" fmla="*/ 257452 w 656948"/>
              <a:gd name="connsiteY11" fmla="*/ 914400 h 1262723"/>
              <a:gd name="connsiteX12" fmla="*/ 292963 w 656948"/>
              <a:gd name="connsiteY12" fmla="*/ 932156 h 1262723"/>
              <a:gd name="connsiteX13" fmla="*/ 346229 w 656948"/>
              <a:gd name="connsiteY13" fmla="*/ 985422 h 1262723"/>
              <a:gd name="connsiteX14" fmla="*/ 381740 w 656948"/>
              <a:gd name="connsiteY14" fmla="*/ 1020932 h 1262723"/>
              <a:gd name="connsiteX15" fmla="*/ 408373 w 656948"/>
              <a:gd name="connsiteY15" fmla="*/ 1056443 h 1262723"/>
              <a:gd name="connsiteX16" fmla="*/ 452761 w 656948"/>
              <a:gd name="connsiteY16" fmla="*/ 1091954 h 1262723"/>
              <a:gd name="connsiteX17" fmla="*/ 470517 w 656948"/>
              <a:gd name="connsiteY17" fmla="*/ 1109709 h 1262723"/>
              <a:gd name="connsiteX18" fmla="*/ 497150 w 656948"/>
              <a:gd name="connsiteY18" fmla="*/ 1127464 h 1262723"/>
              <a:gd name="connsiteX19" fmla="*/ 514905 w 656948"/>
              <a:gd name="connsiteY19" fmla="*/ 1145220 h 1262723"/>
              <a:gd name="connsiteX20" fmla="*/ 559293 w 656948"/>
              <a:gd name="connsiteY20" fmla="*/ 1180731 h 1262723"/>
              <a:gd name="connsiteX21" fmla="*/ 603682 w 656948"/>
              <a:gd name="connsiteY21" fmla="*/ 1233997 h 1262723"/>
              <a:gd name="connsiteX22" fmla="*/ 630315 w 656948"/>
              <a:gd name="connsiteY22" fmla="*/ 1242874 h 1262723"/>
              <a:gd name="connsiteX23" fmla="*/ 656948 w 656948"/>
              <a:gd name="connsiteY23" fmla="*/ 1260630 h 1262723"/>
              <a:gd name="connsiteX24" fmla="*/ 656948 w 656948"/>
              <a:gd name="connsiteY24" fmla="*/ 1260630 h 1262723"/>
              <a:gd name="connsiteX0" fmla="*/ 204186 w 656948"/>
              <a:gd name="connsiteY0" fmla="*/ 0 h 1262723"/>
              <a:gd name="connsiteX1" fmla="*/ 204186 w 656948"/>
              <a:gd name="connsiteY1" fmla="*/ 0 h 1262723"/>
              <a:gd name="connsiteX2" fmla="*/ 53266 w 656948"/>
              <a:gd name="connsiteY2" fmla="*/ 408373 h 1262723"/>
              <a:gd name="connsiteX3" fmla="*/ 35511 w 656948"/>
              <a:gd name="connsiteY3" fmla="*/ 479395 h 1262723"/>
              <a:gd name="connsiteX4" fmla="*/ 8878 w 656948"/>
              <a:gd name="connsiteY4" fmla="*/ 568171 h 1262723"/>
              <a:gd name="connsiteX5" fmla="*/ 0 w 656948"/>
              <a:gd name="connsiteY5" fmla="*/ 594804 h 1262723"/>
              <a:gd name="connsiteX6" fmla="*/ 0 w 656948"/>
              <a:gd name="connsiteY6" fmla="*/ 594804 h 1262723"/>
              <a:gd name="connsiteX7" fmla="*/ 62144 w 656948"/>
              <a:gd name="connsiteY7" fmla="*/ 710214 h 1262723"/>
              <a:gd name="connsiteX8" fmla="*/ 150920 w 656948"/>
              <a:gd name="connsiteY8" fmla="*/ 781235 h 1262723"/>
              <a:gd name="connsiteX9" fmla="*/ 204186 w 656948"/>
              <a:gd name="connsiteY9" fmla="*/ 852257 h 1262723"/>
              <a:gd name="connsiteX10" fmla="*/ 257452 w 656948"/>
              <a:gd name="connsiteY10" fmla="*/ 914400 h 1262723"/>
              <a:gd name="connsiteX11" fmla="*/ 292963 w 656948"/>
              <a:gd name="connsiteY11" fmla="*/ 932156 h 1262723"/>
              <a:gd name="connsiteX12" fmla="*/ 346229 w 656948"/>
              <a:gd name="connsiteY12" fmla="*/ 985422 h 1262723"/>
              <a:gd name="connsiteX13" fmla="*/ 381740 w 656948"/>
              <a:gd name="connsiteY13" fmla="*/ 1020932 h 1262723"/>
              <a:gd name="connsiteX14" fmla="*/ 408373 w 656948"/>
              <a:gd name="connsiteY14" fmla="*/ 1056443 h 1262723"/>
              <a:gd name="connsiteX15" fmla="*/ 452761 w 656948"/>
              <a:gd name="connsiteY15" fmla="*/ 1091954 h 1262723"/>
              <a:gd name="connsiteX16" fmla="*/ 470517 w 656948"/>
              <a:gd name="connsiteY16" fmla="*/ 1109709 h 1262723"/>
              <a:gd name="connsiteX17" fmla="*/ 497150 w 656948"/>
              <a:gd name="connsiteY17" fmla="*/ 1127464 h 1262723"/>
              <a:gd name="connsiteX18" fmla="*/ 514905 w 656948"/>
              <a:gd name="connsiteY18" fmla="*/ 1145220 h 1262723"/>
              <a:gd name="connsiteX19" fmla="*/ 559293 w 656948"/>
              <a:gd name="connsiteY19" fmla="*/ 1180731 h 1262723"/>
              <a:gd name="connsiteX20" fmla="*/ 603682 w 656948"/>
              <a:gd name="connsiteY20" fmla="*/ 1233997 h 1262723"/>
              <a:gd name="connsiteX21" fmla="*/ 630315 w 656948"/>
              <a:gd name="connsiteY21" fmla="*/ 1242874 h 1262723"/>
              <a:gd name="connsiteX22" fmla="*/ 656948 w 656948"/>
              <a:gd name="connsiteY22" fmla="*/ 1260630 h 1262723"/>
              <a:gd name="connsiteX23" fmla="*/ 656948 w 656948"/>
              <a:gd name="connsiteY23" fmla="*/ 1260630 h 1262723"/>
              <a:gd name="connsiteX0" fmla="*/ 204186 w 656948"/>
              <a:gd name="connsiteY0" fmla="*/ 0 h 1262723"/>
              <a:gd name="connsiteX1" fmla="*/ 204186 w 656948"/>
              <a:gd name="connsiteY1" fmla="*/ 0 h 1262723"/>
              <a:gd name="connsiteX2" fmla="*/ 35511 w 656948"/>
              <a:gd name="connsiteY2" fmla="*/ 479395 h 1262723"/>
              <a:gd name="connsiteX3" fmla="*/ 8878 w 656948"/>
              <a:gd name="connsiteY3" fmla="*/ 568171 h 1262723"/>
              <a:gd name="connsiteX4" fmla="*/ 0 w 656948"/>
              <a:gd name="connsiteY4" fmla="*/ 594804 h 1262723"/>
              <a:gd name="connsiteX5" fmla="*/ 0 w 656948"/>
              <a:gd name="connsiteY5" fmla="*/ 594804 h 1262723"/>
              <a:gd name="connsiteX6" fmla="*/ 62144 w 656948"/>
              <a:gd name="connsiteY6" fmla="*/ 710214 h 1262723"/>
              <a:gd name="connsiteX7" fmla="*/ 150920 w 656948"/>
              <a:gd name="connsiteY7" fmla="*/ 781235 h 1262723"/>
              <a:gd name="connsiteX8" fmla="*/ 204186 w 656948"/>
              <a:gd name="connsiteY8" fmla="*/ 852257 h 1262723"/>
              <a:gd name="connsiteX9" fmla="*/ 257452 w 656948"/>
              <a:gd name="connsiteY9" fmla="*/ 914400 h 1262723"/>
              <a:gd name="connsiteX10" fmla="*/ 292963 w 656948"/>
              <a:gd name="connsiteY10" fmla="*/ 932156 h 1262723"/>
              <a:gd name="connsiteX11" fmla="*/ 346229 w 656948"/>
              <a:gd name="connsiteY11" fmla="*/ 985422 h 1262723"/>
              <a:gd name="connsiteX12" fmla="*/ 381740 w 656948"/>
              <a:gd name="connsiteY12" fmla="*/ 1020932 h 1262723"/>
              <a:gd name="connsiteX13" fmla="*/ 408373 w 656948"/>
              <a:gd name="connsiteY13" fmla="*/ 1056443 h 1262723"/>
              <a:gd name="connsiteX14" fmla="*/ 452761 w 656948"/>
              <a:gd name="connsiteY14" fmla="*/ 1091954 h 1262723"/>
              <a:gd name="connsiteX15" fmla="*/ 470517 w 656948"/>
              <a:gd name="connsiteY15" fmla="*/ 1109709 h 1262723"/>
              <a:gd name="connsiteX16" fmla="*/ 497150 w 656948"/>
              <a:gd name="connsiteY16" fmla="*/ 1127464 h 1262723"/>
              <a:gd name="connsiteX17" fmla="*/ 514905 w 656948"/>
              <a:gd name="connsiteY17" fmla="*/ 1145220 h 1262723"/>
              <a:gd name="connsiteX18" fmla="*/ 559293 w 656948"/>
              <a:gd name="connsiteY18" fmla="*/ 1180731 h 1262723"/>
              <a:gd name="connsiteX19" fmla="*/ 603682 w 656948"/>
              <a:gd name="connsiteY19" fmla="*/ 1233997 h 1262723"/>
              <a:gd name="connsiteX20" fmla="*/ 630315 w 656948"/>
              <a:gd name="connsiteY20" fmla="*/ 1242874 h 1262723"/>
              <a:gd name="connsiteX21" fmla="*/ 656948 w 656948"/>
              <a:gd name="connsiteY21" fmla="*/ 1260630 h 1262723"/>
              <a:gd name="connsiteX22" fmla="*/ 656948 w 656948"/>
              <a:gd name="connsiteY22" fmla="*/ 1260630 h 1262723"/>
              <a:gd name="connsiteX0" fmla="*/ 204186 w 656948"/>
              <a:gd name="connsiteY0" fmla="*/ 0 h 1262723"/>
              <a:gd name="connsiteX1" fmla="*/ 204186 w 656948"/>
              <a:gd name="connsiteY1" fmla="*/ 0 h 1262723"/>
              <a:gd name="connsiteX2" fmla="*/ 8878 w 656948"/>
              <a:gd name="connsiteY2" fmla="*/ 568171 h 1262723"/>
              <a:gd name="connsiteX3" fmla="*/ 0 w 656948"/>
              <a:gd name="connsiteY3" fmla="*/ 594804 h 1262723"/>
              <a:gd name="connsiteX4" fmla="*/ 0 w 656948"/>
              <a:gd name="connsiteY4" fmla="*/ 594804 h 1262723"/>
              <a:gd name="connsiteX5" fmla="*/ 62144 w 656948"/>
              <a:gd name="connsiteY5" fmla="*/ 710214 h 1262723"/>
              <a:gd name="connsiteX6" fmla="*/ 150920 w 656948"/>
              <a:gd name="connsiteY6" fmla="*/ 781235 h 1262723"/>
              <a:gd name="connsiteX7" fmla="*/ 204186 w 656948"/>
              <a:gd name="connsiteY7" fmla="*/ 852257 h 1262723"/>
              <a:gd name="connsiteX8" fmla="*/ 257452 w 656948"/>
              <a:gd name="connsiteY8" fmla="*/ 914400 h 1262723"/>
              <a:gd name="connsiteX9" fmla="*/ 292963 w 656948"/>
              <a:gd name="connsiteY9" fmla="*/ 932156 h 1262723"/>
              <a:gd name="connsiteX10" fmla="*/ 346229 w 656948"/>
              <a:gd name="connsiteY10" fmla="*/ 985422 h 1262723"/>
              <a:gd name="connsiteX11" fmla="*/ 381740 w 656948"/>
              <a:gd name="connsiteY11" fmla="*/ 1020932 h 1262723"/>
              <a:gd name="connsiteX12" fmla="*/ 408373 w 656948"/>
              <a:gd name="connsiteY12" fmla="*/ 1056443 h 1262723"/>
              <a:gd name="connsiteX13" fmla="*/ 452761 w 656948"/>
              <a:gd name="connsiteY13" fmla="*/ 1091954 h 1262723"/>
              <a:gd name="connsiteX14" fmla="*/ 470517 w 656948"/>
              <a:gd name="connsiteY14" fmla="*/ 1109709 h 1262723"/>
              <a:gd name="connsiteX15" fmla="*/ 497150 w 656948"/>
              <a:gd name="connsiteY15" fmla="*/ 1127464 h 1262723"/>
              <a:gd name="connsiteX16" fmla="*/ 514905 w 656948"/>
              <a:gd name="connsiteY16" fmla="*/ 1145220 h 1262723"/>
              <a:gd name="connsiteX17" fmla="*/ 559293 w 656948"/>
              <a:gd name="connsiteY17" fmla="*/ 1180731 h 1262723"/>
              <a:gd name="connsiteX18" fmla="*/ 603682 w 656948"/>
              <a:gd name="connsiteY18" fmla="*/ 1233997 h 1262723"/>
              <a:gd name="connsiteX19" fmla="*/ 630315 w 656948"/>
              <a:gd name="connsiteY19" fmla="*/ 1242874 h 1262723"/>
              <a:gd name="connsiteX20" fmla="*/ 656948 w 656948"/>
              <a:gd name="connsiteY20" fmla="*/ 1260630 h 1262723"/>
              <a:gd name="connsiteX21" fmla="*/ 656948 w 656948"/>
              <a:gd name="connsiteY21"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62144 w 656948"/>
              <a:gd name="connsiteY4" fmla="*/ 710214 h 1262723"/>
              <a:gd name="connsiteX5" fmla="*/ 150920 w 656948"/>
              <a:gd name="connsiteY5" fmla="*/ 781235 h 1262723"/>
              <a:gd name="connsiteX6" fmla="*/ 204186 w 656948"/>
              <a:gd name="connsiteY6" fmla="*/ 852257 h 1262723"/>
              <a:gd name="connsiteX7" fmla="*/ 257452 w 656948"/>
              <a:gd name="connsiteY7" fmla="*/ 914400 h 1262723"/>
              <a:gd name="connsiteX8" fmla="*/ 292963 w 656948"/>
              <a:gd name="connsiteY8" fmla="*/ 932156 h 1262723"/>
              <a:gd name="connsiteX9" fmla="*/ 346229 w 656948"/>
              <a:gd name="connsiteY9" fmla="*/ 985422 h 1262723"/>
              <a:gd name="connsiteX10" fmla="*/ 381740 w 656948"/>
              <a:gd name="connsiteY10" fmla="*/ 1020932 h 1262723"/>
              <a:gd name="connsiteX11" fmla="*/ 408373 w 656948"/>
              <a:gd name="connsiteY11" fmla="*/ 1056443 h 1262723"/>
              <a:gd name="connsiteX12" fmla="*/ 452761 w 656948"/>
              <a:gd name="connsiteY12" fmla="*/ 1091954 h 1262723"/>
              <a:gd name="connsiteX13" fmla="*/ 470517 w 656948"/>
              <a:gd name="connsiteY13" fmla="*/ 1109709 h 1262723"/>
              <a:gd name="connsiteX14" fmla="*/ 497150 w 656948"/>
              <a:gd name="connsiteY14" fmla="*/ 1127464 h 1262723"/>
              <a:gd name="connsiteX15" fmla="*/ 514905 w 656948"/>
              <a:gd name="connsiteY15" fmla="*/ 1145220 h 1262723"/>
              <a:gd name="connsiteX16" fmla="*/ 559293 w 656948"/>
              <a:gd name="connsiteY16" fmla="*/ 1180731 h 1262723"/>
              <a:gd name="connsiteX17" fmla="*/ 603682 w 656948"/>
              <a:gd name="connsiteY17" fmla="*/ 1233997 h 1262723"/>
              <a:gd name="connsiteX18" fmla="*/ 630315 w 656948"/>
              <a:gd name="connsiteY18" fmla="*/ 1242874 h 1262723"/>
              <a:gd name="connsiteX19" fmla="*/ 656948 w 656948"/>
              <a:gd name="connsiteY19" fmla="*/ 1260630 h 1262723"/>
              <a:gd name="connsiteX20" fmla="*/ 656948 w 656948"/>
              <a:gd name="connsiteY20"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150920 w 656948"/>
              <a:gd name="connsiteY4" fmla="*/ 781235 h 1262723"/>
              <a:gd name="connsiteX5" fmla="*/ 204186 w 656948"/>
              <a:gd name="connsiteY5" fmla="*/ 852257 h 1262723"/>
              <a:gd name="connsiteX6" fmla="*/ 257452 w 656948"/>
              <a:gd name="connsiteY6" fmla="*/ 914400 h 1262723"/>
              <a:gd name="connsiteX7" fmla="*/ 292963 w 656948"/>
              <a:gd name="connsiteY7" fmla="*/ 932156 h 1262723"/>
              <a:gd name="connsiteX8" fmla="*/ 346229 w 656948"/>
              <a:gd name="connsiteY8" fmla="*/ 985422 h 1262723"/>
              <a:gd name="connsiteX9" fmla="*/ 381740 w 656948"/>
              <a:gd name="connsiteY9" fmla="*/ 1020932 h 1262723"/>
              <a:gd name="connsiteX10" fmla="*/ 408373 w 656948"/>
              <a:gd name="connsiteY10" fmla="*/ 1056443 h 1262723"/>
              <a:gd name="connsiteX11" fmla="*/ 452761 w 656948"/>
              <a:gd name="connsiteY11" fmla="*/ 1091954 h 1262723"/>
              <a:gd name="connsiteX12" fmla="*/ 470517 w 656948"/>
              <a:gd name="connsiteY12" fmla="*/ 1109709 h 1262723"/>
              <a:gd name="connsiteX13" fmla="*/ 497150 w 656948"/>
              <a:gd name="connsiteY13" fmla="*/ 1127464 h 1262723"/>
              <a:gd name="connsiteX14" fmla="*/ 514905 w 656948"/>
              <a:gd name="connsiteY14" fmla="*/ 1145220 h 1262723"/>
              <a:gd name="connsiteX15" fmla="*/ 559293 w 656948"/>
              <a:gd name="connsiteY15" fmla="*/ 1180731 h 1262723"/>
              <a:gd name="connsiteX16" fmla="*/ 603682 w 656948"/>
              <a:gd name="connsiteY16" fmla="*/ 1233997 h 1262723"/>
              <a:gd name="connsiteX17" fmla="*/ 630315 w 656948"/>
              <a:gd name="connsiteY17" fmla="*/ 1242874 h 1262723"/>
              <a:gd name="connsiteX18" fmla="*/ 656948 w 656948"/>
              <a:gd name="connsiteY18" fmla="*/ 1260630 h 1262723"/>
              <a:gd name="connsiteX19" fmla="*/ 656948 w 656948"/>
              <a:gd name="connsiteY19"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204186 w 656948"/>
              <a:gd name="connsiteY4" fmla="*/ 852257 h 1262723"/>
              <a:gd name="connsiteX5" fmla="*/ 257452 w 656948"/>
              <a:gd name="connsiteY5" fmla="*/ 914400 h 1262723"/>
              <a:gd name="connsiteX6" fmla="*/ 292963 w 656948"/>
              <a:gd name="connsiteY6" fmla="*/ 932156 h 1262723"/>
              <a:gd name="connsiteX7" fmla="*/ 346229 w 656948"/>
              <a:gd name="connsiteY7" fmla="*/ 985422 h 1262723"/>
              <a:gd name="connsiteX8" fmla="*/ 381740 w 656948"/>
              <a:gd name="connsiteY8" fmla="*/ 1020932 h 1262723"/>
              <a:gd name="connsiteX9" fmla="*/ 408373 w 656948"/>
              <a:gd name="connsiteY9" fmla="*/ 1056443 h 1262723"/>
              <a:gd name="connsiteX10" fmla="*/ 452761 w 656948"/>
              <a:gd name="connsiteY10" fmla="*/ 1091954 h 1262723"/>
              <a:gd name="connsiteX11" fmla="*/ 470517 w 656948"/>
              <a:gd name="connsiteY11" fmla="*/ 1109709 h 1262723"/>
              <a:gd name="connsiteX12" fmla="*/ 497150 w 656948"/>
              <a:gd name="connsiteY12" fmla="*/ 1127464 h 1262723"/>
              <a:gd name="connsiteX13" fmla="*/ 514905 w 656948"/>
              <a:gd name="connsiteY13" fmla="*/ 1145220 h 1262723"/>
              <a:gd name="connsiteX14" fmla="*/ 559293 w 656948"/>
              <a:gd name="connsiteY14" fmla="*/ 1180731 h 1262723"/>
              <a:gd name="connsiteX15" fmla="*/ 603682 w 656948"/>
              <a:gd name="connsiteY15" fmla="*/ 1233997 h 1262723"/>
              <a:gd name="connsiteX16" fmla="*/ 630315 w 656948"/>
              <a:gd name="connsiteY16" fmla="*/ 1242874 h 1262723"/>
              <a:gd name="connsiteX17" fmla="*/ 656948 w 656948"/>
              <a:gd name="connsiteY17" fmla="*/ 1260630 h 1262723"/>
              <a:gd name="connsiteX18" fmla="*/ 656948 w 656948"/>
              <a:gd name="connsiteY18"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257452 w 656948"/>
              <a:gd name="connsiteY4" fmla="*/ 914400 h 1262723"/>
              <a:gd name="connsiteX5" fmla="*/ 292963 w 656948"/>
              <a:gd name="connsiteY5" fmla="*/ 932156 h 1262723"/>
              <a:gd name="connsiteX6" fmla="*/ 346229 w 656948"/>
              <a:gd name="connsiteY6" fmla="*/ 985422 h 1262723"/>
              <a:gd name="connsiteX7" fmla="*/ 381740 w 656948"/>
              <a:gd name="connsiteY7" fmla="*/ 1020932 h 1262723"/>
              <a:gd name="connsiteX8" fmla="*/ 408373 w 656948"/>
              <a:gd name="connsiteY8" fmla="*/ 1056443 h 1262723"/>
              <a:gd name="connsiteX9" fmla="*/ 452761 w 656948"/>
              <a:gd name="connsiteY9" fmla="*/ 1091954 h 1262723"/>
              <a:gd name="connsiteX10" fmla="*/ 470517 w 656948"/>
              <a:gd name="connsiteY10" fmla="*/ 1109709 h 1262723"/>
              <a:gd name="connsiteX11" fmla="*/ 497150 w 656948"/>
              <a:gd name="connsiteY11" fmla="*/ 1127464 h 1262723"/>
              <a:gd name="connsiteX12" fmla="*/ 514905 w 656948"/>
              <a:gd name="connsiteY12" fmla="*/ 1145220 h 1262723"/>
              <a:gd name="connsiteX13" fmla="*/ 559293 w 656948"/>
              <a:gd name="connsiteY13" fmla="*/ 1180731 h 1262723"/>
              <a:gd name="connsiteX14" fmla="*/ 603682 w 656948"/>
              <a:gd name="connsiteY14" fmla="*/ 1233997 h 1262723"/>
              <a:gd name="connsiteX15" fmla="*/ 630315 w 656948"/>
              <a:gd name="connsiteY15" fmla="*/ 1242874 h 1262723"/>
              <a:gd name="connsiteX16" fmla="*/ 656948 w 656948"/>
              <a:gd name="connsiteY16" fmla="*/ 1260630 h 1262723"/>
              <a:gd name="connsiteX17" fmla="*/ 656948 w 656948"/>
              <a:gd name="connsiteY17"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296916 w 656948"/>
              <a:gd name="connsiteY4" fmla="*/ 870254 h 1262723"/>
              <a:gd name="connsiteX5" fmla="*/ 292963 w 656948"/>
              <a:gd name="connsiteY5" fmla="*/ 932156 h 1262723"/>
              <a:gd name="connsiteX6" fmla="*/ 346229 w 656948"/>
              <a:gd name="connsiteY6" fmla="*/ 985422 h 1262723"/>
              <a:gd name="connsiteX7" fmla="*/ 381740 w 656948"/>
              <a:gd name="connsiteY7" fmla="*/ 1020932 h 1262723"/>
              <a:gd name="connsiteX8" fmla="*/ 408373 w 656948"/>
              <a:gd name="connsiteY8" fmla="*/ 1056443 h 1262723"/>
              <a:gd name="connsiteX9" fmla="*/ 452761 w 656948"/>
              <a:gd name="connsiteY9" fmla="*/ 1091954 h 1262723"/>
              <a:gd name="connsiteX10" fmla="*/ 470517 w 656948"/>
              <a:gd name="connsiteY10" fmla="*/ 1109709 h 1262723"/>
              <a:gd name="connsiteX11" fmla="*/ 497150 w 656948"/>
              <a:gd name="connsiteY11" fmla="*/ 1127464 h 1262723"/>
              <a:gd name="connsiteX12" fmla="*/ 514905 w 656948"/>
              <a:gd name="connsiteY12" fmla="*/ 1145220 h 1262723"/>
              <a:gd name="connsiteX13" fmla="*/ 559293 w 656948"/>
              <a:gd name="connsiteY13" fmla="*/ 1180731 h 1262723"/>
              <a:gd name="connsiteX14" fmla="*/ 603682 w 656948"/>
              <a:gd name="connsiteY14" fmla="*/ 1233997 h 1262723"/>
              <a:gd name="connsiteX15" fmla="*/ 630315 w 656948"/>
              <a:gd name="connsiteY15" fmla="*/ 1242874 h 1262723"/>
              <a:gd name="connsiteX16" fmla="*/ 656948 w 656948"/>
              <a:gd name="connsiteY16" fmla="*/ 1260630 h 1262723"/>
              <a:gd name="connsiteX17" fmla="*/ 656948 w 656948"/>
              <a:gd name="connsiteY17"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292963 w 656948"/>
              <a:gd name="connsiteY4" fmla="*/ 932156 h 1262723"/>
              <a:gd name="connsiteX5" fmla="*/ 346229 w 656948"/>
              <a:gd name="connsiteY5" fmla="*/ 985422 h 1262723"/>
              <a:gd name="connsiteX6" fmla="*/ 381740 w 656948"/>
              <a:gd name="connsiteY6" fmla="*/ 1020932 h 1262723"/>
              <a:gd name="connsiteX7" fmla="*/ 408373 w 656948"/>
              <a:gd name="connsiteY7" fmla="*/ 1056443 h 1262723"/>
              <a:gd name="connsiteX8" fmla="*/ 452761 w 656948"/>
              <a:gd name="connsiteY8" fmla="*/ 1091954 h 1262723"/>
              <a:gd name="connsiteX9" fmla="*/ 470517 w 656948"/>
              <a:gd name="connsiteY9" fmla="*/ 1109709 h 1262723"/>
              <a:gd name="connsiteX10" fmla="*/ 497150 w 656948"/>
              <a:gd name="connsiteY10" fmla="*/ 1127464 h 1262723"/>
              <a:gd name="connsiteX11" fmla="*/ 514905 w 656948"/>
              <a:gd name="connsiteY11" fmla="*/ 1145220 h 1262723"/>
              <a:gd name="connsiteX12" fmla="*/ 559293 w 656948"/>
              <a:gd name="connsiteY12" fmla="*/ 1180731 h 1262723"/>
              <a:gd name="connsiteX13" fmla="*/ 603682 w 656948"/>
              <a:gd name="connsiteY13" fmla="*/ 1233997 h 1262723"/>
              <a:gd name="connsiteX14" fmla="*/ 630315 w 656948"/>
              <a:gd name="connsiteY14" fmla="*/ 1242874 h 1262723"/>
              <a:gd name="connsiteX15" fmla="*/ 656948 w 656948"/>
              <a:gd name="connsiteY15" fmla="*/ 1260630 h 1262723"/>
              <a:gd name="connsiteX16" fmla="*/ 656948 w 656948"/>
              <a:gd name="connsiteY16"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346229 w 656948"/>
              <a:gd name="connsiteY4" fmla="*/ 985422 h 1262723"/>
              <a:gd name="connsiteX5" fmla="*/ 381740 w 656948"/>
              <a:gd name="connsiteY5" fmla="*/ 1020932 h 1262723"/>
              <a:gd name="connsiteX6" fmla="*/ 408373 w 656948"/>
              <a:gd name="connsiteY6" fmla="*/ 1056443 h 1262723"/>
              <a:gd name="connsiteX7" fmla="*/ 452761 w 656948"/>
              <a:gd name="connsiteY7" fmla="*/ 1091954 h 1262723"/>
              <a:gd name="connsiteX8" fmla="*/ 470517 w 656948"/>
              <a:gd name="connsiteY8" fmla="*/ 1109709 h 1262723"/>
              <a:gd name="connsiteX9" fmla="*/ 497150 w 656948"/>
              <a:gd name="connsiteY9" fmla="*/ 1127464 h 1262723"/>
              <a:gd name="connsiteX10" fmla="*/ 514905 w 656948"/>
              <a:gd name="connsiteY10" fmla="*/ 1145220 h 1262723"/>
              <a:gd name="connsiteX11" fmla="*/ 559293 w 656948"/>
              <a:gd name="connsiteY11" fmla="*/ 1180731 h 1262723"/>
              <a:gd name="connsiteX12" fmla="*/ 603682 w 656948"/>
              <a:gd name="connsiteY12" fmla="*/ 1233997 h 1262723"/>
              <a:gd name="connsiteX13" fmla="*/ 630315 w 656948"/>
              <a:gd name="connsiteY13" fmla="*/ 1242874 h 1262723"/>
              <a:gd name="connsiteX14" fmla="*/ 656948 w 656948"/>
              <a:gd name="connsiteY14" fmla="*/ 1260630 h 1262723"/>
              <a:gd name="connsiteX15" fmla="*/ 656948 w 656948"/>
              <a:gd name="connsiteY15"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381740 w 656948"/>
              <a:gd name="connsiteY4" fmla="*/ 1020932 h 1262723"/>
              <a:gd name="connsiteX5" fmla="*/ 408373 w 656948"/>
              <a:gd name="connsiteY5" fmla="*/ 1056443 h 1262723"/>
              <a:gd name="connsiteX6" fmla="*/ 452761 w 656948"/>
              <a:gd name="connsiteY6" fmla="*/ 1091954 h 1262723"/>
              <a:gd name="connsiteX7" fmla="*/ 470517 w 656948"/>
              <a:gd name="connsiteY7" fmla="*/ 1109709 h 1262723"/>
              <a:gd name="connsiteX8" fmla="*/ 497150 w 656948"/>
              <a:gd name="connsiteY8" fmla="*/ 1127464 h 1262723"/>
              <a:gd name="connsiteX9" fmla="*/ 514905 w 656948"/>
              <a:gd name="connsiteY9" fmla="*/ 1145220 h 1262723"/>
              <a:gd name="connsiteX10" fmla="*/ 559293 w 656948"/>
              <a:gd name="connsiteY10" fmla="*/ 1180731 h 1262723"/>
              <a:gd name="connsiteX11" fmla="*/ 603682 w 656948"/>
              <a:gd name="connsiteY11" fmla="*/ 1233997 h 1262723"/>
              <a:gd name="connsiteX12" fmla="*/ 630315 w 656948"/>
              <a:gd name="connsiteY12" fmla="*/ 1242874 h 1262723"/>
              <a:gd name="connsiteX13" fmla="*/ 656948 w 656948"/>
              <a:gd name="connsiteY13" fmla="*/ 1260630 h 1262723"/>
              <a:gd name="connsiteX14" fmla="*/ 656948 w 656948"/>
              <a:gd name="connsiteY14"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408373 w 656948"/>
              <a:gd name="connsiteY4" fmla="*/ 1056443 h 1262723"/>
              <a:gd name="connsiteX5" fmla="*/ 452761 w 656948"/>
              <a:gd name="connsiteY5" fmla="*/ 1091954 h 1262723"/>
              <a:gd name="connsiteX6" fmla="*/ 470517 w 656948"/>
              <a:gd name="connsiteY6" fmla="*/ 1109709 h 1262723"/>
              <a:gd name="connsiteX7" fmla="*/ 497150 w 656948"/>
              <a:gd name="connsiteY7" fmla="*/ 1127464 h 1262723"/>
              <a:gd name="connsiteX8" fmla="*/ 514905 w 656948"/>
              <a:gd name="connsiteY8" fmla="*/ 1145220 h 1262723"/>
              <a:gd name="connsiteX9" fmla="*/ 559293 w 656948"/>
              <a:gd name="connsiteY9" fmla="*/ 1180731 h 1262723"/>
              <a:gd name="connsiteX10" fmla="*/ 603682 w 656948"/>
              <a:gd name="connsiteY10" fmla="*/ 1233997 h 1262723"/>
              <a:gd name="connsiteX11" fmla="*/ 630315 w 656948"/>
              <a:gd name="connsiteY11" fmla="*/ 1242874 h 1262723"/>
              <a:gd name="connsiteX12" fmla="*/ 656948 w 656948"/>
              <a:gd name="connsiteY12" fmla="*/ 1260630 h 1262723"/>
              <a:gd name="connsiteX13" fmla="*/ 656948 w 656948"/>
              <a:gd name="connsiteY13"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452761 w 656948"/>
              <a:gd name="connsiteY4" fmla="*/ 1091954 h 1262723"/>
              <a:gd name="connsiteX5" fmla="*/ 470517 w 656948"/>
              <a:gd name="connsiteY5" fmla="*/ 1109709 h 1262723"/>
              <a:gd name="connsiteX6" fmla="*/ 497150 w 656948"/>
              <a:gd name="connsiteY6" fmla="*/ 1127464 h 1262723"/>
              <a:gd name="connsiteX7" fmla="*/ 514905 w 656948"/>
              <a:gd name="connsiteY7" fmla="*/ 1145220 h 1262723"/>
              <a:gd name="connsiteX8" fmla="*/ 559293 w 656948"/>
              <a:gd name="connsiteY8" fmla="*/ 1180731 h 1262723"/>
              <a:gd name="connsiteX9" fmla="*/ 603682 w 656948"/>
              <a:gd name="connsiteY9" fmla="*/ 1233997 h 1262723"/>
              <a:gd name="connsiteX10" fmla="*/ 630315 w 656948"/>
              <a:gd name="connsiteY10" fmla="*/ 1242874 h 1262723"/>
              <a:gd name="connsiteX11" fmla="*/ 656948 w 656948"/>
              <a:gd name="connsiteY11" fmla="*/ 1260630 h 1262723"/>
              <a:gd name="connsiteX12" fmla="*/ 656948 w 656948"/>
              <a:gd name="connsiteY12"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440932 w 656948"/>
              <a:gd name="connsiteY4" fmla="*/ 1086278 h 1262723"/>
              <a:gd name="connsiteX5" fmla="*/ 470517 w 656948"/>
              <a:gd name="connsiteY5" fmla="*/ 1109709 h 1262723"/>
              <a:gd name="connsiteX6" fmla="*/ 497150 w 656948"/>
              <a:gd name="connsiteY6" fmla="*/ 1127464 h 1262723"/>
              <a:gd name="connsiteX7" fmla="*/ 514905 w 656948"/>
              <a:gd name="connsiteY7" fmla="*/ 1145220 h 1262723"/>
              <a:gd name="connsiteX8" fmla="*/ 559293 w 656948"/>
              <a:gd name="connsiteY8" fmla="*/ 1180731 h 1262723"/>
              <a:gd name="connsiteX9" fmla="*/ 603682 w 656948"/>
              <a:gd name="connsiteY9" fmla="*/ 1233997 h 1262723"/>
              <a:gd name="connsiteX10" fmla="*/ 630315 w 656948"/>
              <a:gd name="connsiteY10" fmla="*/ 1242874 h 1262723"/>
              <a:gd name="connsiteX11" fmla="*/ 656948 w 656948"/>
              <a:gd name="connsiteY11" fmla="*/ 1260630 h 1262723"/>
              <a:gd name="connsiteX12" fmla="*/ 656948 w 656948"/>
              <a:gd name="connsiteY12"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470517 w 656948"/>
              <a:gd name="connsiteY4" fmla="*/ 1109709 h 1262723"/>
              <a:gd name="connsiteX5" fmla="*/ 497150 w 656948"/>
              <a:gd name="connsiteY5" fmla="*/ 1127464 h 1262723"/>
              <a:gd name="connsiteX6" fmla="*/ 514905 w 656948"/>
              <a:gd name="connsiteY6" fmla="*/ 1145220 h 1262723"/>
              <a:gd name="connsiteX7" fmla="*/ 559293 w 656948"/>
              <a:gd name="connsiteY7" fmla="*/ 1180731 h 1262723"/>
              <a:gd name="connsiteX8" fmla="*/ 603682 w 656948"/>
              <a:gd name="connsiteY8" fmla="*/ 1233997 h 1262723"/>
              <a:gd name="connsiteX9" fmla="*/ 630315 w 656948"/>
              <a:gd name="connsiteY9" fmla="*/ 1242874 h 1262723"/>
              <a:gd name="connsiteX10" fmla="*/ 656948 w 656948"/>
              <a:gd name="connsiteY10" fmla="*/ 1260630 h 1262723"/>
              <a:gd name="connsiteX11" fmla="*/ 656948 w 656948"/>
              <a:gd name="connsiteY11"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497150 w 656948"/>
              <a:gd name="connsiteY4" fmla="*/ 1127464 h 1262723"/>
              <a:gd name="connsiteX5" fmla="*/ 514905 w 656948"/>
              <a:gd name="connsiteY5" fmla="*/ 1145220 h 1262723"/>
              <a:gd name="connsiteX6" fmla="*/ 559293 w 656948"/>
              <a:gd name="connsiteY6" fmla="*/ 1180731 h 1262723"/>
              <a:gd name="connsiteX7" fmla="*/ 603682 w 656948"/>
              <a:gd name="connsiteY7" fmla="*/ 1233997 h 1262723"/>
              <a:gd name="connsiteX8" fmla="*/ 630315 w 656948"/>
              <a:gd name="connsiteY8" fmla="*/ 1242874 h 1262723"/>
              <a:gd name="connsiteX9" fmla="*/ 656948 w 656948"/>
              <a:gd name="connsiteY9" fmla="*/ 1260630 h 1262723"/>
              <a:gd name="connsiteX10" fmla="*/ 656948 w 656948"/>
              <a:gd name="connsiteY10"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512940 w 656948"/>
              <a:gd name="connsiteY4" fmla="*/ 1158286 h 1262723"/>
              <a:gd name="connsiteX5" fmla="*/ 514905 w 656948"/>
              <a:gd name="connsiteY5" fmla="*/ 1145220 h 1262723"/>
              <a:gd name="connsiteX6" fmla="*/ 559293 w 656948"/>
              <a:gd name="connsiteY6" fmla="*/ 1180731 h 1262723"/>
              <a:gd name="connsiteX7" fmla="*/ 603682 w 656948"/>
              <a:gd name="connsiteY7" fmla="*/ 1233997 h 1262723"/>
              <a:gd name="connsiteX8" fmla="*/ 630315 w 656948"/>
              <a:gd name="connsiteY8" fmla="*/ 1242874 h 1262723"/>
              <a:gd name="connsiteX9" fmla="*/ 656948 w 656948"/>
              <a:gd name="connsiteY9" fmla="*/ 1260630 h 1262723"/>
              <a:gd name="connsiteX10" fmla="*/ 656948 w 656948"/>
              <a:gd name="connsiteY10"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512940 w 656948"/>
              <a:gd name="connsiteY4" fmla="*/ 1158286 h 1262723"/>
              <a:gd name="connsiteX5" fmla="*/ 559293 w 656948"/>
              <a:gd name="connsiteY5" fmla="*/ 1180731 h 1262723"/>
              <a:gd name="connsiteX6" fmla="*/ 603682 w 656948"/>
              <a:gd name="connsiteY6" fmla="*/ 1233997 h 1262723"/>
              <a:gd name="connsiteX7" fmla="*/ 630315 w 656948"/>
              <a:gd name="connsiteY7" fmla="*/ 1242874 h 1262723"/>
              <a:gd name="connsiteX8" fmla="*/ 656948 w 656948"/>
              <a:gd name="connsiteY8" fmla="*/ 1260630 h 1262723"/>
              <a:gd name="connsiteX9" fmla="*/ 656948 w 656948"/>
              <a:gd name="connsiteY9"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559293 w 656948"/>
              <a:gd name="connsiteY4" fmla="*/ 1180731 h 1262723"/>
              <a:gd name="connsiteX5" fmla="*/ 603682 w 656948"/>
              <a:gd name="connsiteY5" fmla="*/ 1233997 h 1262723"/>
              <a:gd name="connsiteX6" fmla="*/ 630315 w 656948"/>
              <a:gd name="connsiteY6" fmla="*/ 1242874 h 1262723"/>
              <a:gd name="connsiteX7" fmla="*/ 656948 w 656948"/>
              <a:gd name="connsiteY7" fmla="*/ 1260630 h 1262723"/>
              <a:gd name="connsiteX8" fmla="*/ 656948 w 656948"/>
              <a:gd name="connsiteY8"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603682 w 656948"/>
              <a:gd name="connsiteY4" fmla="*/ 1233997 h 1262723"/>
              <a:gd name="connsiteX5" fmla="*/ 630315 w 656948"/>
              <a:gd name="connsiteY5" fmla="*/ 1242874 h 1262723"/>
              <a:gd name="connsiteX6" fmla="*/ 656948 w 656948"/>
              <a:gd name="connsiteY6" fmla="*/ 1260630 h 1262723"/>
              <a:gd name="connsiteX7" fmla="*/ 656948 w 656948"/>
              <a:gd name="connsiteY7" fmla="*/ 1260630 h 1262723"/>
              <a:gd name="connsiteX0" fmla="*/ 204186 w 664742"/>
              <a:gd name="connsiteY0" fmla="*/ 0 h 1262723"/>
              <a:gd name="connsiteX1" fmla="*/ 204186 w 664742"/>
              <a:gd name="connsiteY1" fmla="*/ 0 h 1262723"/>
              <a:gd name="connsiteX2" fmla="*/ 0 w 664742"/>
              <a:gd name="connsiteY2" fmla="*/ 594804 h 1262723"/>
              <a:gd name="connsiteX3" fmla="*/ 0 w 664742"/>
              <a:gd name="connsiteY3" fmla="*/ 594804 h 1262723"/>
              <a:gd name="connsiteX4" fmla="*/ 656956 w 664742"/>
              <a:gd name="connsiteY4" fmla="*/ 1230294 h 1262723"/>
              <a:gd name="connsiteX5" fmla="*/ 630315 w 664742"/>
              <a:gd name="connsiteY5" fmla="*/ 1242874 h 1262723"/>
              <a:gd name="connsiteX6" fmla="*/ 656948 w 664742"/>
              <a:gd name="connsiteY6" fmla="*/ 1260630 h 1262723"/>
              <a:gd name="connsiteX7" fmla="*/ 656948 w 664742"/>
              <a:gd name="connsiteY7" fmla="*/ 1260630 h 1262723"/>
              <a:gd name="connsiteX0" fmla="*/ 204186 w 656948"/>
              <a:gd name="connsiteY0" fmla="*/ 0 h 1262723"/>
              <a:gd name="connsiteX1" fmla="*/ 204186 w 656948"/>
              <a:gd name="connsiteY1" fmla="*/ 0 h 1262723"/>
              <a:gd name="connsiteX2" fmla="*/ 0 w 656948"/>
              <a:gd name="connsiteY2" fmla="*/ 594804 h 1262723"/>
              <a:gd name="connsiteX3" fmla="*/ 0 w 656948"/>
              <a:gd name="connsiteY3" fmla="*/ 594804 h 1262723"/>
              <a:gd name="connsiteX4" fmla="*/ 630315 w 656948"/>
              <a:gd name="connsiteY4" fmla="*/ 1242874 h 1262723"/>
              <a:gd name="connsiteX5" fmla="*/ 656948 w 656948"/>
              <a:gd name="connsiteY5" fmla="*/ 1260630 h 1262723"/>
              <a:gd name="connsiteX6" fmla="*/ 656948 w 656948"/>
              <a:gd name="connsiteY6" fmla="*/ 1260630 h 1262723"/>
              <a:gd name="connsiteX0" fmla="*/ 204186 w 656948"/>
              <a:gd name="connsiteY0" fmla="*/ 0 h 1260630"/>
              <a:gd name="connsiteX1" fmla="*/ 204186 w 656948"/>
              <a:gd name="connsiteY1" fmla="*/ 0 h 1260630"/>
              <a:gd name="connsiteX2" fmla="*/ 0 w 656948"/>
              <a:gd name="connsiteY2" fmla="*/ 594804 h 1260630"/>
              <a:gd name="connsiteX3" fmla="*/ 0 w 656948"/>
              <a:gd name="connsiteY3" fmla="*/ 594804 h 1260630"/>
              <a:gd name="connsiteX4" fmla="*/ 656948 w 656948"/>
              <a:gd name="connsiteY4" fmla="*/ 1260630 h 1260630"/>
              <a:gd name="connsiteX5" fmla="*/ 656948 w 656948"/>
              <a:gd name="connsiteY5" fmla="*/ 1260630 h 1260630"/>
              <a:gd name="connsiteX0" fmla="*/ 204186 w 656956"/>
              <a:gd name="connsiteY0" fmla="*/ 0 h 1302302"/>
              <a:gd name="connsiteX1" fmla="*/ 204186 w 656956"/>
              <a:gd name="connsiteY1" fmla="*/ 0 h 1302302"/>
              <a:gd name="connsiteX2" fmla="*/ 0 w 656956"/>
              <a:gd name="connsiteY2" fmla="*/ 594804 h 1302302"/>
              <a:gd name="connsiteX3" fmla="*/ 0 w 656956"/>
              <a:gd name="connsiteY3" fmla="*/ 594804 h 1302302"/>
              <a:gd name="connsiteX4" fmla="*/ 656948 w 656956"/>
              <a:gd name="connsiteY4" fmla="*/ 1260630 h 1302302"/>
              <a:gd name="connsiteX5" fmla="*/ 656956 w 656956"/>
              <a:gd name="connsiteY5" fmla="*/ 1302302 h 1302302"/>
              <a:gd name="connsiteX0" fmla="*/ 204186 w 656948"/>
              <a:gd name="connsiteY0" fmla="*/ 0 h 1260630"/>
              <a:gd name="connsiteX1" fmla="*/ 204186 w 656948"/>
              <a:gd name="connsiteY1" fmla="*/ 0 h 1260630"/>
              <a:gd name="connsiteX2" fmla="*/ 0 w 656948"/>
              <a:gd name="connsiteY2" fmla="*/ 594804 h 1260630"/>
              <a:gd name="connsiteX3" fmla="*/ 0 w 656948"/>
              <a:gd name="connsiteY3" fmla="*/ 594804 h 1260630"/>
              <a:gd name="connsiteX4" fmla="*/ 656948 w 656948"/>
              <a:gd name="connsiteY4" fmla="*/ 1260630 h 1260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948" h="1260630">
                <a:moveTo>
                  <a:pt x="204186" y="0"/>
                </a:moveTo>
                <a:lnTo>
                  <a:pt x="204186" y="0"/>
                </a:lnTo>
                <a:lnTo>
                  <a:pt x="0" y="594804"/>
                </a:lnTo>
                <a:lnTo>
                  <a:pt x="0" y="594804"/>
                </a:lnTo>
                <a:lnTo>
                  <a:pt x="656948" y="1260630"/>
                </a:lnTo>
              </a:path>
            </a:pathLst>
          </a:cu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Z:\pc\Dokumenter\My Pictures\0067211EndoPerio1.JPG"/>
          <p:cNvPicPr>
            <a:picLocks noChangeAspect="1" noChangeArrowheads="1"/>
          </p:cNvPicPr>
          <p:nvPr/>
        </p:nvPicPr>
        <p:blipFill>
          <a:blip r:embed="rId2" cstate="print"/>
          <a:srcRect l="2138" t="2666" r="2138" b="4666"/>
          <a:stretch>
            <a:fillRect/>
          </a:stretch>
        </p:blipFill>
        <p:spPr bwMode="auto">
          <a:xfrm>
            <a:off x="755576" y="404664"/>
            <a:ext cx="7776864" cy="6039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nb-NO" sz="4800" dirty="0" err="1" smtClean="0"/>
              <a:t>Levels</a:t>
            </a:r>
            <a:r>
              <a:rPr lang="nb-NO" sz="4800" dirty="0" smtClean="0"/>
              <a:t> </a:t>
            </a:r>
            <a:r>
              <a:rPr lang="nb-NO" sz="4800" dirty="0" err="1" smtClean="0"/>
              <a:t>of</a:t>
            </a:r>
            <a:r>
              <a:rPr lang="nb-NO" sz="4800" dirty="0" smtClean="0"/>
              <a:t> </a:t>
            </a:r>
            <a:r>
              <a:rPr lang="nb-NO" sz="4800" dirty="0" err="1" smtClean="0"/>
              <a:t>evidence</a:t>
            </a:r>
            <a:endParaRPr lang="nb-NO" sz="4800" dirty="0" smtClean="0"/>
          </a:p>
        </p:txBody>
      </p:sp>
      <p:sp>
        <p:nvSpPr>
          <p:cNvPr id="50179" name="Content Placeholder 2"/>
          <p:cNvSpPr>
            <a:spLocks noGrp="1"/>
          </p:cNvSpPr>
          <p:nvPr>
            <p:ph sz="half" idx="1"/>
          </p:nvPr>
        </p:nvSpPr>
        <p:spPr/>
        <p:txBody>
          <a:bodyPr>
            <a:normAutofit/>
          </a:bodyPr>
          <a:lstStyle/>
          <a:p>
            <a:r>
              <a:rPr lang="nb-NO" sz="3600" dirty="0" err="1" smtClean="0"/>
              <a:t>Clinical</a:t>
            </a:r>
            <a:endParaRPr lang="nb-NO" sz="3600" dirty="0" smtClean="0"/>
          </a:p>
          <a:p>
            <a:pPr lvl="1"/>
            <a:r>
              <a:rPr lang="nb-NO" sz="2800" dirty="0" err="1" smtClean="0"/>
              <a:t>RCTs</a:t>
            </a:r>
            <a:r>
              <a:rPr lang="nb-NO" sz="2800" dirty="0" smtClean="0"/>
              <a:t> (</a:t>
            </a:r>
            <a:r>
              <a:rPr lang="nb-NO" sz="2800" dirty="0" err="1" smtClean="0"/>
              <a:t>prosp</a:t>
            </a:r>
            <a:r>
              <a:rPr lang="nb-NO" sz="2800" dirty="0" smtClean="0"/>
              <a:t>)</a:t>
            </a:r>
          </a:p>
          <a:p>
            <a:pPr lvl="1"/>
            <a:r>
              <a:rPr lang="nb-NO" sz="2800" dirty="0" err="1" smtClean="0"/>
              <a:t>Cohort</a:t>
            </a:r>
            <a:r>
              <a:rPr lang="nb-NO" sz="2800" dirty="0" smtClean="0"/>
              <a:t> studies (</a:t>
            </a:r>
            <a:r>
              <a:rPr lang="nb-NO" sz="2800" dirty="0" err="1" smtClean="0"/>
              <a:t>r&amp;p</a:t>
            </a:r>
            <a:r>
              <a:rPr lang="nb-NO" sz="2800" dirty="0" smtClean="0"/>
              <a:t>)</a:t>
            </a:r>
          </a:p>
          <a:p>
            <a:pPr lvl="1"/>
            <a:r>
              <a:rPr lang="nb-NO" sz="2800" dirty="0" smtClean="0"/>
              <a:t>Case </a:t>
            </a:r>
            <a:r>
              <a:rPr lang="nb-NO" sz="2800" dirty="0" err="1" smtClean="0"/>
              <a:t>controls</a:t>
            </a:r>
            <a:r>
              <a:rPr lang="nb-NO" sz="2800" dirty="0" smtClean="0"/>
              <a:t> (</a:t>
            </a:r>
            <a:r>
              <a:rPr lang="nb-NO" sz="2800" dirty="0" err="1" smtClean="0"/>
              <a:t>r&amp;p</a:t>
            </a:r>
            <a:r>
              <a:rPr lang="nb-NO" sz="2800" dirty="0" smtClean="0"/>
              <a:t>)</a:t>
            </a:r>
          </a:p>
          <a:p>
            <a:pPr lvl="2"/>
            <a:r>
              <a:rPr lang="nb-NO" dirty="0" smtClean="0"/>
              <a:t>(</a:t>
            </a:r>
            <a:r>
              <a:rPr lang="nb-NO" dirty="0" err="1" smtClean="0"/>
              <a:t>Matched</a:t>
            </a:r>
            <a:r>
              <a:rPr lang="nb-NO" dirty="0" smtClean="0"/>
              <a:t> pairs)</a:t>
            </a:r>
          </a:p>
          <a:p>
            <a:pPr lvl="1"/>
            <a:r>
              <a:rPr lang="nb-NO" sz="2800" dirty="0" smtClean="0"/>
              <a:t>Case series (</a:t>
            </a:r>
            <a:r>
              <a:rPr lang="nb-NO" sz="2800" dirty="0" err="1" smtClean="0"/>
              <a:t>r&amp;p</a:t>
            </a:r>
            <a:r>
              <a:rPr lang="nb-NO" sz="2800" dirty="0" smtClean="0"/>
              <a:t>)</a:t>
            </a:r>
          </a:p>
          <a:p>
            <a:pPr lvl="1"/>
            <a:r>
              <a:rPr lang="nb-NO" sz="2800" dirty="0" smtClean="0"/>
              <a:t>Case </a:t>
            </a:r>
            <a:r>
              <a:rPr lang="nb-NO" sz="2800" dirty="0" err="1" smtClean="0"/>
              <a:t>collection</a:t>
            </a:r>
            <a:r>
              <a:rPr lang="nb-NO" sz="2800" dirty="0" smtClean="0"/>
              <a:t> (</a:t>
            </a:r>
            <a:r>
              <a:rPr lang="nb-NO" sz="2800" dirty="0" err="1" smtClean="0"/>
              <a:t>r&amp;p</a:t>
            </a:r>
            <a:r>
              <a:rPr lang="nb-NO" sz="2800" dirty="0" smtClean="0"/>
              <a:t>)</a:t>
            </a:r>
          </a:p>
          <a:p>
            <a:pPr lvl="1">
              <a:buFontTx/>
              <a:buNone/>
            </a:pPr>
            <a:endParaRPr lang="nb-NO" sz="3200" dirty="0" smtClean="0"/>
          </a:p>
        </p:txBody>
      </p:sp>
      <p:sp>
        <p:nvSpPr>
          <p:cNvPr id="50180" name="Content Placeholder 3"/>
          <p:cNvSpPr>
            <a:spLocks noGrp="1"/>
          </p:cNvSpPr>
          <p:nvPr>
            <p:ph sz="half" idx="2"/>
          </p:nvPr>
        </p:nvSpPr>
        <p:spPr/>
        <p:txBody>
          <a:bodyPr/>
          <a:lstStyle/>
          <a:p>
            <a:r>
              <a:rPr lang="nb-NO" sz="3600" dirty="0" smtClean="0"/>
              <a:t>”</a:t>
            </a:r>
            <a:r>
              <a:rPr lang="nb-NO" sz="3600" dirty="0" err="1" smtClean="0"/>
              <a:t>Inferential</a:t>
            </a:r>
            <a:r>
              <a:rPr lang="nb-NO" sz="3600" dirty="0" smtClean="0"/>
              <a:t>”</a:t>
            </a:r>
          </a:p>
          <a:p>
            <a:pPr lvl="1"/>
            <a:r>
              <a:rPr lang="nb-NO" sz="2800" dirty="0" smtClean="0"/>
              <a:t>Animal studies</a:t>
            </a:r>
          </a:p>
          <a:p>
            <a:pPr lvl="1"/>
            <a:r>
              <a:rPr lang="nb-NO" sz="2800" dirty="0" err="1" smtClean="0"/>
              <a:t>Cell</a:t>
            </a:r>
            <a:r>
              <a:rPr lang="nb-NO" sz="2800" dirty="0" smtClean="0"/>
              <a:t> and </a:t>
            </a:r>
            <a:r>
              <a:rPr lang="nb-NO" sz="2800" dirty="0" err="1" smtClean="0"/>
              <a:t>tissue</a:t>
            </a:r>
            <a:r>
              <a:rPr lang="nb-NO" sz="2800" dirty="0" smtClean="0"/>
              <a:t> </a:t>
            </a:r>
            <a:r>
              <a:rPr lang="nb-NO" sz="2800" dirty="0" err="1" smtClean="0"/>
              <a:t>culture</a:t>
            </a:r>
            <a:endParaRPr lang="nb-NO" sz="2800" dirty="0" smtClean="0"/>
          </a:p>
          <a:p>
            <a:pPr lvl="1"/>
            <a:r>
              <a:rPr lang="nb-NO" sz="2800" dirty="0" smtClean="0"/>
              <a:t>Ex </a:t>
            </a:r>
            <a:r>
              <a:rPr lang="nb-NO" sz="2800" dirty="0" err="1" smtClean="0"/>
              <a:t>vivo</a:t>
            </a:r>
            <a:r>
              <a:rPr lang="nb-NO" sz="2800" dirty="0" smtClean="0"/>
              <a:t> </a:t>
            </a:r>
            <a:r>
              <a:rPr lang="nb-NO" sz="2800" dirty="0" err="1" smtClean="0"/>
              <a:t>teeth</a:t>
            </a:r>
            <a:endParaRPr lang="nb-NO" sz="2800" dirty="0" smtClean="0"/>
          </a:p>
          <a:p>
            <a:pPr lvl="1"/>
            <a:r>
              <a:rPr lang="nb-NO" sz="2800" dirty="0" smtClean="0"/>
              <a:t>Chemical </a:t>
            </a:r>
            <a:r>
              <a:rPr lang="nb-NO" sz="2800" dirty="0" err="1" smtClean="0"/>
              <a:t>properties</a:t>
            </a:r>
            <a:endParaRPr lang="nb-NO" sz="2800" dirty="0" smtClean="0"/>
          </a:p>
          <a:p>
            <a:pPr lvl="1"/>
            <a:r>
              <a:rPr lang="nb-NO" sz="2800" dirty="0" err="1" smtClean="0"/>
              <a:t>Physical</a:t>
            </a:r>
            <a:r>
              <a:rPr lang="nb-NO" sz="2800" dirty="0" smtClean="0"/>
              <a:t> </a:t>
            </a:r>
            <a:r>
              <a:rPr lang="nb-NO" sz="2800" dirty="0" err="1" smtClean="0"/>
              <a:t>properties</a:t>
            </a:r>
            <a:endParaRPr lang="nb-NO" sz="2800" dirty="0" smtClean="0"/>
          </a:p>
          <a:p>
            <a:pPr lvl="1"/>
            <a:r>
              <a:rPr lang="nb-NO" sz="2800" dirty="0" err="1" smtClean="0"/>
              <a:t>Technological</a:t>
            </a:r>
            <a:r>
              <a:rPr lang="nb-NO" sz="2800" dirty="0" smtClean="0"/>
              <a:t> </a:t>
            </a:r>
            <a:r>
              <a:rPr lang="nb-NO" sz="2800" dirty="0" err="1" smtClean="0"/>
              <a:t>aspects</a:t>
            </a:r>
            <a:endParaRPr lang="nb-NO" sz="2800" dirty="0" smtClean="0"/>
          </a:p>
          <a:p>
            <a:pPr lvl="1"/>
            <a:endParaRPr lang="nb-NO" sz="32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2288" y="4520481"/>
            <a:ext cx="5486400" cy="566738"/>
          </a:xfrm>
        </p:spPr>
        <p:txBody>
          <a:bodyPr/>
          <a:lstStyle/>
          <a:p>
            <a:r>
              <a:rPr lang="nb-NO" sz="2800" dirty="0" err="1" smtClean="0"/>
              <a:t>Endo-Perio</a:t>
            </a:r>
            <a:r>
              <a:rPr lang="nb-NO" sz="2800" dirty="0" smtClean="0"/>
              <a:t> </a:t>
            </a:r>
            <a:r>
              <a:rPr lang="nb-NO" sz="2800" dirty="0" err="1" smtClean="0"/>
              <a:t>Diagnosis</a:t>
            </a:r>
            <a:endParaRPr lang="nb-NO" sz="2800" dirty="0"/>
          </a:p>
        </p:txBody>
      </p:sp>
      <p:sp>
        <p:nvSpPr>
          <p:cNvPr id="5" name="Text Placeholder 4"/>
          <p:cNvSpPr>
            <a:spLocks noGrp="1"/>
          </p:cNvSpPr>
          <p:nvPr>
            <p:ph type="body" sz="half" idx="2"/>
          </p:nvPr>
        </p:nvSpPr>
        <p:spPr>
          <a:xfrm>
            <a:off x="1792288" y="5087219"/>
            <a:ext cx="6812160" cy="804862"/>
          </a:xfrm>
        </p:spPr>
        <p:txBody>
          <a:bodyPr>
            <a:noAutofit/>
          </a:bodyPr>
          <a:lstStyle/>
          <a:p>
            <a:r>
              <a:rPr lang="nb-NO" sz="1800" dirty="0" err="1" smtClean="0"/>
              <a:t>Evidence-based</a:t>
            </a:r>
            <a:r>
              <a:rPr lang="nb-NO" sz="1800" dirty="0" smtClean="0"/>
              <a:t> </a:t>
            </a:r>
            <a:r>
              <a:rPr lang="nb-NO" sz="1800" dirty="0" err="1" smtClean="0"/>
              <a:t>diagnosis</a:t>
            </a:r>
            <a:r>
              <a:rPr lang="nb-NO" sz="1800" dirty="0" smtClean="0"/>
              <a:t> is </a:t>
            </a:r>
            <a:r>
              <a:rPr lang="nb-NO" sz="1800" dirty="0" err="1" smtClean="0"/>
              <a:t>hardly</a:t>
            </a:r>
            <a:r>
              <a:rPr lang="nb-NO" sz="1800" dirty="0" smtClean="0"/>
              <a:t> </a:t>
            </a:r>
            <a:r>
              <a:rPr lang="nb-NO" sz="1800" dirty="0" err="1" smtClean="0"/>
              <a:t>possible</a:t>
            </a:r>
            <a:r>
              <a:rPr lang="nb-NO" sz="1800" dirty="0" smtClean="0"/>
              <a:t> </a:t>
            </a:r>
            <a:r>
              <a:rPr lang="nb-NO" sz="1800" dirty="0" err="1" smtClean="0"/>
              <a:t>preoperatively</a:t>
            </a:r>
            <a:r>
              <a:rPr lang="nb-NO" sz="1800" dirty="0" smtClean="0"/>
              <a:t>. </a:t>
            </a:r>
            <a:r>
              <a:rPr lang="nb-NO" sz="1800" dirty="0" err="1" smtClean="0"/>
              <a:t>Only</a:t>
            </a:r>
            <a:r>
              <a:rPr lang="nb-NO" sz="1800" dirty="0" smtClean="0"/>
              <a:t> </a:t>
            </a:r>
            <a:r>
              <a:rPr lang="nb-NO" sz="1800" dirty="0" err="1" smtClean="0"/>
              <a:t>when</a:t>
            </a:r>
            <a:r>
              <a:rPr lang="nb-NO" sz="1800" dirty="0" smtClean="0"/>
              <a:t> </a:t>
            </a:r>
            <a:r>
              <a:rPr lang="nb-NO" sz="1800" dirty="0" err="1" smtClean="0"/>
              <a:t>endodontic</a:t>
            </a:r>
            <a:r>
              <a:rPr lang="nb-NO" sz="1800" dirty="0" smtClean="0"/>
              <a:t> </a:t>
            </a:r>
            <a:r>
              <a:rPr lang="nb-NO" sz="1800" dirty="0" err="1" smtClean="0"/>
              <a:t>treatment</a:t>
            </a:r>
            <a:r>
              <a:rPr lang="nb-NO" sz="1800" dirty="0" smtClean="0"/>
              <a:t> leads to </a:t>
            </a:r>
            <a:r>
              <a:rPr lang="nb-NO" sz="1800" dirty="0" err="1" smtClean="0"/>
              <a:t>clinical</a:t>
            </a:r>
            <a:r>
              <a:rPr lang="nb-NO" sz="1800" dirty="0" smtClean="0"/>
              <a:t> </a:t>
            </a:r>
            <a:r>
              <a:rPr lang="nb-NO" sz="1800" dirty="0" err="1" smtClean="0"/>
              <a:t>success</a:t>
            </a:r>
            <a:r>
              <a:rPr lang="nb-NO" sz="1800" dirty="0" smtClean="0"/>
              <a:t> </a:t>
            </a:r>
            <a:r>
              <a:rPr lang="nb-NO" sz="1800" dirty="0" err="1" smtClean="0"/>
              <a:t>without</a:t>
            </a:r>
            <a:r>
              <a:rPr lang="nb-NO" sz="1800" dirty="0" smtClean="0"/>
              <a:t> </a:t>
            </a:r>
            <a:r>
              <a:rPr lang="nb-NO" sz="1800" dirty="0" err="1" smtClean="0"/>
              <a:t>periodontal</a:t>
            </a:r>
            <a:r>
              <a:rPr lang="nb-NO" sz="1800" dirty="0" smtClean="0"/>
              <a:t> </a:t>
            </a:r>
            <a:r>
              <a:rPr lang="nb-NO" sz="1800" dirty="0" err="1" smtClean="0"/>
              <a:t>intervention</a:t>
            </a:r>
            <a:r>
              <a:rPr lang="nb-NO" sz="1800" dirty="0" smtClean="0"/>
              <a:t>, </a:t>
            </a:r>
            <a:r>
              <a:rPr lang="nb-NO" sz="1800" dirty="0" err="1" smtClean="0"/>
              <a:t>can</a:t>
            </a:r>
            <a:r>
              <a:rPr lang="nb-NO" sz="1800" dirty="0" smtClean="0"/>
              <a:t> </a:t>
            </a:r>
            <a:r>
              <a:rPr lang="nb-NO" sz="1800" dirty="0" err="1" smtClean="0"/>
              <a:t>the</a:t>
            </a:r>
            <a:r>
              <a:rPr lang="nb-NO" sz="1800" dirty="0" smtClean="0"/>
              <a:t> </a:t>
            </a:r>
            <a:r>
              <a:rPr lang="nb-NO" sz="1800" dirty="0" err="1" smtClean="0"/>
              <a:t>diagnosis</a:t>
            </a:r>
            <a:r>
              <a:rPr lang="nb-NO" sz="1800" dirty="0" smtClean="0"/>
              <a:t> be </a:t>
            </a:r>
            <a:r>
              <a:rPr lang="nb-NO" sz="1800" dirty="0" err="1" smtClean="0"/>
              <a:t>confirmed</a:t>
            </a:r>
            <a:r>
              <a:rPr lang="nb-NO" sz="1800" dirty="0" smtClean="0"/>
              <a:t>.</a:t>
            </a:r>
            <a:endParaRPr lang="nb-NO" sz="1800" dirty="0"/>
          </a:p>
        </p:txBody>
      </p:sp>
      <p:pic>
        <p:nvPicPr>
          <p:cNvPr id="6" name="Picture 3" descr="Z:\pc\Dokumenter\My Pictures\0067211EndoPerio1.JPG"/>
          <p:cNvPicPr>
            <a:picLocks noGrp="1" noChangeAspect="1" noChangeArrowheads="1"/>
          </p:cNvPicPr>
          <p:nvPr>
            <p:ph type="pic" idx="1"/>
          </p:nvPr>
        </p:nvPicPr>
        <p:blipFill>
          <a:blip r:embed="rId2" cstate="print"/>
          <a:srcRect t="3241" b="3241"/>
          <a:stretch>
            <a:fillRect/>
          </a:stretch>
        </p:blipFill>
        <p:spPr bwMode="auto">
          <a:xfrm>
            <a:off x="1792288" y="332656"/>
            <a:ext cx="5486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Treatment</a:t>
            </a:r>
            <a:r>
              <a:rPr lang="nb-NO" dirty="0" smtClean="0"/>
              <a:t> </a:t>
            </a:r>
            <a:r>
              <a:rPr lang="nb-NO" dirty="0" err="1" smtClean="0"/>
              <a:t>Procedures</a:t>
            </a:r>
            <a:endParaRPr lang="nb-NO" dirty="0"/>
          </a:p>
        </p:txBody>
      </p:sp>
      <p:sp>
        <p:nvSpPr>
          <p:cNvPr id="3" name="Content Placeholder 2"/>
          <p:cNvSpPr>
            <a:spLocks noGrp="1"/>
          </p:cNvSpPr>
          <p:nvPr>
            <p:ph sz="half" idx="1"/>
          </p:nvPr>
        </p:nvSpPr>
        <p:spPr/>
        <p:txBody>
          <a:bodyPr/>
          <a:lstStyle/>
          <a:p>
            <a:r>
              <a:rPr lang="nb-NO" b="1" dirty="0" err="1" smtClean="0"/>
              <a:t>Capping</a:t>
            </a:r>
            <a:endParaRPr lang="nb-NO" b="1" dirty="0" smtClean="0"/>
          </a:p>
          <a:p>
            <a:pPr lvl="1"/>
            <a:r>
              <a:rPr lang="nb-NO" dirty="0" err="1" smtClean="0"/>
              <a:t>Direct</a:t>
            </a:r>
            <a:r>
              <a:rPr lang="nb-NO" dirty="0" smtClean="0"/>
              <a:t> and </a:t>
            </a:r>
            <a:r>
              <a:rPr lang="nb-NO" dirty="0" err="1" smtClean="0"/>
              <a:t>indirect</a:t>
            </a:r>
            <a:endParaRPr lang="nb-NO" dirty="0" smtClean="0"/>
          </a:p>
          <a:p>
            <a:r>
              <a:rPr lang="nb-NO" dirty="0" err="1" smtClean="0"/>
              <a:t>Pulpotomy</a:t>
            </a:r>
            <a:endParaRPr lang="nb-NO" dirty="0" smtClean="0"/>
          </a:p>
          <a:p>
            <a:r>
              <a:rPr lang="nb-NO" b="1" dirty="0" err="1" smtClean="0"/>
              <a:t>Pulpectomy</a:t>
            </a:r>
            <a:endParaRPr lang="nb-NO" b="1" dirty="0" smtClean="0"/>
          </a:p>
          <a:p>
            <a:r>
              <a:rPr lang="nb-NO" b="1" dirty="0" err="1" smtClean="0"/>
              <a:t>Disinfection</a:t>
            </a:r>
            <a:r>
              <a:rPr lang="nb-NO" b="1" dirty="0" smtClean="0"/>
              <a:t> (</a:t>
            </a:r>
            <a:r>
              <a:rPr lang="nb-NO" b="1" dirty="0" err="1" smtClean="0"/>
              <a:t>treatment</a:t>
            </a:r>
            <a:r>
              <a:rPr lang="nb-NO" b="1" dirty="0" smtClean="0"/>
              <a:t> </a:t>
            </a:r>
            <a:r>
              <a:rPr lang="nb-NO" b="1" dirty="0" err="1" smtClean="0"/>
              <a:t>of</a:t>
            </a:r>
            <a:r>
              <a:rPr lang="nb-NO" b="1" dirty="0" smtClean="0"/>
              <a:t> </a:t>
            </a:r>
            <a:r>
              <a:rPr lang="nb-NO" b="1" dirty="0" err="1" smtClean="0"/>
              <a:t>the</a:t>
            </a:r>
            <a:r>
              <a:rPr lang="nb-NO" b="1" dirty="0" smtClean="0"/>
              <a:t> </a:t>
            </a:r>
            <a:r>
              <a:rPr lang="nb-NO" b="1" dirty="0" err="1" smtClean="0"/>
              <a:t>necrotic</a:t>
            </a:r>
            <a:r>
              <a:rPr lang="nb-NO" b="1" dirty="0" smtClean="0"/>
              <a:t> pulp)</a:t>
            </a:r>
          </a:p>
          <a:p>
            <a:r>
              <a:rPr lang="nb-NO" dirty="0" err="1" smtClean="0"/>
              <a:t>Surgical</a:t>
            </a:r>
            <a:r>
              <a:rPr lang="nb-NO" dirty="0" smtClean="0"/>
              <a:t> </a:t>
            </a:r>
            <a:r>
              <a:rPr lang="nb-NO" dirty="0" err="1" smtClean="0"/>
              <a:t>endodontics</a:t>
            </a:r>
            <a:endParaRPr lang="nb-NO" dirty="0"/>
          </a:p>
        </p:txBody>
      </p:sp>
      <p:sp>
        <p:nvSpPr>
          <p:cNvPr id="7" name="Content Placeholder 6"/>
          <p:cNvSpPr>
            <a:spLocks noGrp="1"/>
          </p:cNvSpPr>
          <p:nvPr>
            <p:ph sz="half" idx="2"/>
          </p:nvPr>
        </p:nvSpPr>
        <p:spPr/>
        <p:txBody>
          <a:bodyPr/>
          <a:lstStyle/>
          <a:p>
            <a:r>
              <a:rPr lang="nb-NO" dirty="0" err="1" smtClean="0"/>
              <a:t>Details</a:t>
            </a:r>
            <a:endParaRPr lang="nb-NO" dirty="0" smtClean="0"/>
          </a:p>
          <a:p>
            <a:pPr lvl="1"/>
            <a:r>
              <a:rPr lang="nb-NO" dirty="0" err="1" smtClean="0"/>
              <a:t>Surface</a:t>
            </a:r>
            <a:r>
              <a:rPr lang="nb-NO" dirty="0" smtClean="0"/>
              <a:t> </a:t>
            </a:r>
            <a:r>
              <a:rPr lang="nb-NO" dirty="0" err="1" smtClean="0"/>
              <a:t>disinfection</a:t>
            </a:r>
            <a:endParaRPr lang="nb-NO" dirty="0" smtClean="0"/>
          </a:p>
          <a:p>
            <a:pPr lvl="1"/>
            <a:r>
              <a:rPr lang="nb-NO" b="1" dirty="0" err="1" smtClean="0"/>
              <a:t>Irrigation</a:t>
            </a:r>
            <a:endParaRPr lang="nb-NO" b="1" dirty="0" smtClean="0"/>
          </a:p>
          <a:p>
            <a:pPr lvl="1"/>
            <a:r>
              <a:rPr lang="nb-NO" b="1" dirty="0" smtClean="0"/>
              <a:t>Dressing (</a:t>
            </a:r>
            <a:r>
              <a:rPr lang="nb-NO" b="1" dirty="0" err="1" smtClean="0"/>
              <a:t>one-step</a:t>
            </a:r>
            <a:r>
              <a:rPr lang="nb-NO" b="1" dirty="0" smtClean="0"/>
              <a:t>)</a:t>
            </a:r>
          </a:p>
          <a:p>
            <a:pPr lvl="1"/>
            <a:r>
              <a:rPr lang="nb-NO" dirty="0" err="1" smtClean="0"/>
              <a:t>Root</a:t>
            </a:r>
            <a:r>
              <a:rPr lang="nb-NO" dirty="0" smtClean="0"/>
              <a:t> </a:t>
            </a:r>
            <a:r>
              <a:rPr lang="nb-NO" dirty="0" err="1" smtClean="0"/>
              <a:t>filling</a:t>
            </a:r>
            <a:r>
              <a:rPr lang="nb-NO" dirty="0" smtClean="0"/>
              <a:t> material</a:t>
            </a:r>
          </a:p>
          <a:p>
            <a:pPr lvl="1"/>
            <a:r>
              <a:rPr lang="nb-NO" dirty="0" err="1" smtClean="0"/>
              <a:t>Coronal</a:t>
            </a:r>
            <a:r>
              <a:rPr lang="nb-NO" dirty="0" smtClean="0"/>
              <a:t> </a:t>
            </a:r>
            <a:r>
              <a:rPr lang="nb-NO" dirty="0" err="1" smtClean="0"/>
              <a:t>leakage</a:t>
            </a:r>
            <a:r>
              <a:rPr lang="nb-NO" dirty="0" smtClean="0"/>
              <a:t> and </a:t>
            </a:r>
            <a:r>
              <a:rPr lang="nb-NO" dirty="0" err="1" smtClean="0"/>
              <a:t>restoration</a:t>
            </a:r>
            <a:endParaRPr lang="nb-NO" dirty="0" smtClean="0"/>
          </a:p>
          <a:p>
            <a:pPr lvl="1"/>
            <a:r>
              <a:rPr lang="nb-NO" dirty="0" err="1" smtClean="0"/>
              <a:t>Implant</a:t>
            </a:r>
            <a:r>
              <a:rPr lang="nb-NO" dirty="0" smtClean="0"/>
              <a:t> alternative?</a:t>
            </a:r>
          </a:p>
          <a:p>
            <a:pPr lvl="1"/>
            <a:r>
              <a:rPr lang="nb-NO" dirty="0" smtClean="0"/>
              <a:t>Usage </a:t>
            </a:r>
            <a:r>
              <a:rPr lang="nb-NO" dirty="0" err="1" smtClean="0"/>
              <a:t>of</a:t>
            </a:r>
            <a:r>
              <a:rPr lang="nb-NO" dirty="0" smtClean="0"/>
              <a:t> </a:t>
            </a:r>
            <a:r>
              <a:rPr lang="nb-NO" dirty="0" err="1" smtClean="0"/>
              <a:t>root-filled</a:t>
            </a:r>
            <a:r>
              <a:rPr lang="nb-NO" dirty="0" smtClean="0"/>
              <a:t> </a:t>
            </a:r>
            <a:r>
              <a:rPr lang="nb-NO" dirty="0" err="1" smtClean="0"/>
              <a:t>teeth</a:t>
            </a:r>
            <a:endParaRPr lang="nb-NO" dirty="0" smtClean="0"/>
          </a:p>
          <a:p>
            <a:endParaRPr lang="nb-NO"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jada.ada.org/content/vol139/issue3/images/large/305fig1.jpeg"/>
          <p:cNvPicPr>
            <a:picLocks noChangeAspect="1" noChangeArrowheads="1"/>
          </p:cNvPicPr>
          <p:nvPr/>
        </p:nvPicPr>
        <p:blipFill>
          <a:blip r:embed="rId2" cstate="print"/>
          <a:srcRect/>
          <a:stretch>
            <a:fillRect/>
          </a:stretch>
        </p:blipFill>
        <p:spPr bwMode="auto">
          <a:xfrm>
            <a:off x="323528" y="264711"/>
            <a:ext cx="8341271" cy="4547176"/>
          </a:xfrm>
          <a:prstGeom prst="rect">
            <a:avLst/>
          </a:prstGeom>
          <a:noFill/>
        </p:spPr>
      </p:pic>
      <p:sp>
        <p:nvSpPr>
          <p:cNvPr id="6" name="Rectangle 5"/>
          <p:cNvSpPr/>
          <p:nvPr/>
        </p:nvSpPr>
        <p:spPr>
          <a:xfrm>
            <a:off x="323528" y="4945231"/>
            <a:ext cx="8352928" cy="1508105"/>
          </a:xfrm>
          <a:prstGeom prst="rect">
            <a:avLst/>
          </a:prstGeom>
        </p:spPr>
        <p:txBody>
          <a:bodyPr wrap="square">
            <a:spAutoFit/>
          </a:bodyPr>
          <a:lstStyle/>
          <a:p>
            <a:pPr algn="ctr"/>
            <a:r>
              <a:rPr lang="nb-NO" sz="2800" b="1" dirty="0" err="1" smtClean="0"/>
              <a:t>Direct</a:t>
            </a:r>
            <a:r>
              <a:rPr lang="nb-NO" sz="2800" b="1" dirty="0" smtClean="0"/>
              <a:t> pulp </a:t>
            </a:r>
            <a:r>
              <a:rPr lang="nb-NO" sz="2800" b="1" dirty="0" err="1" smtClean="0"/>
              <a:t>capping</a:t>
            </a:r>
            <a:r>
              <a:rPr lang="nb-NO" sz="2800" b="1" dirty="0" smtClean="0"/>
              <a:t> </a:t>
            </a:r>
            <a:r>
              <a:rPr lang="nb-NO" sz="2800" b="1" dirty="0" err="1" smtClean="0"/>
              <a:t>with</a:t>
            </a:r>
            <a:r>
              <a:rPr lang="nb-NO" sz="2800" b="1" dirty="0" smtClean="0"/>
              <a:t> mineral </a:t>
            </a:r>
            <a:r>
              <a:rPr lang="nb-NO" sz="2800" b="1" dirty="0" err="1" smtClean="0"/>
              <a:t>trioxide</a:t>
            </a:r>
            <a:r>
              <a:rPr lang="nb-NO" sz="2800" b="1" dirty="0" smtClean="0"/>
              <a:t> </a:t>
            </a:r>
            <a:r>
              <a:rPr lang="nb-NO" sz="2800" b="1" dirty="0" err="1" smtClean="0"/>
              <a:t>aggregate</a:t>
            </a:r>
            <a:r>
              <a:rPr lang="nb-NO" sz="2800" b="1" dirty="0" smtClean="0"/>
              <a:t>: an </a:t>
            </a:r>
            <a:r>
              <a:rPr lang="nb-NO" sz="2800" b="1" dirty="0" err="1" smtClean="0"/>
              <a:t>observational</a:t>
            </a:r>
            <a:r>
              <a:rPr lang="nb-NO" sz="2800" b="1" dirty="0" smtClean="0"/>
              <a:t> </a:t>
            </a:r>
            <a:r>
              <a:rPr lang="nb-NO" sz="2800" b="1" dirty="0" err="1" smtClean="0"/>
              <a:t>study</a:t>
            </a:r>
            <a:r>
              <a:rPr lang="nb-NO" sz="2800" b="1" dirty="0" smtClean="0"/>
              <a:t>.</a:t>
            </a:r>
          </a:p>
          <a:p>
            <a:pPr algn="ctr"/>
            <a:r>
              <a:rPr lang="nb-NO" dirty="0" smtClean="0"/>
              <a:t>Bogen G, Kim JS, Bakland LK.</a:t>
            </a:r>
          </a:p>
          <a:p>
            <a:pPr algn="ctr"/>
            <a:r>
              <a:rPr lang="nb-NO" dirty="0" smtClean="0"/>
              <a:t>J </a:t>
            </a:r>
            <a:r>
              <a:rPr lang="nb-NO" dirty="0" err="1" smtClean="0"/>
              <a:t>Am</a:t>
            </a:r>
            <a:r>
              <a:rPr lang="nb-NO" dirty="0" smtClean="0"/>
              <a:t> Dent </a:t>
            </a:r>
            <a:r>
              <a:rPr lang="nb-NO" dirty="0" err="1" smtClean="0"/>
              <a:t>Assoc</a:t>
            </a:r>
            <a:r>
              <a:rPr lang="nb-NO" dirty="0" smtClean="0"/>
              <a:t>. 2008 Mar;139(3):305-15</a:t>
            </a:r>
            <a:endParaRPr lang="nb-NO"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96136" y="2564904"/>
            <a:ext cx="2880320" cy="2862322"/>
          </a:xfrm>
          <a:prstGeom prst="rect">
            <a:avLst/>
          </a:prstGeom>
        </p:spPr>
        <p:txBody>
          <a:bodyPr wrap="square">
            <a:spAutoFit/>
          </a:bodyPr>
          <a:lstStyle/>
          <a:p>
            <a:r>
              <a:rPr lang="nb-NO" dirty="0" err="1" smtClean="0"/>
              <a:t>Direct</a:t>
            </a:r>
            <a:r>
              <a:rPr lang="nb-NO" dirty="0" smtClean="0"/>
              <a:t> pulp </a:t>
            </a:r>
            <a:r>
              <a:rPr lang="nb-NO" dirty="0" err="1" smtClean="0"/>
              <a:t>capping</a:t>
            </a:r>
            <a:r>
              <a:rPr lang="nb-NO" dirty="0" smtClean="0"/>
              <a:t> </a:t>
            </a:r>
            <a:r>
              <a:rPr lang="nb-NO" dirty="0" err="1" smtClean="0"/>
              <a:t>with</a:t>
            </a:r>
            <a:r>
              <a:rPr lang="nb-NO" dirty="0" smtClean="0"/>
              <a:t> mineral </a:t>
            </a:r>
            <a:r>
              <a:rPr lang="nb-NO" dirty="0" err="1" smtClean="0"/>
              <a:t>trioxide</a:t>
            </a:r>
            <a:r>
              <a:rPr lang="nb-NO" dirty="0" smtClean="0"/>
              <a:t> </a:t>
            </a:r>
            <a:r>
              <a:rPr lang="nb-NO" dirty="0" err="1" smtClean="0"/>
              <a:t>aggregate</a:t>
            </a:r>
            <a:r>
              <a:rPr lang="nb-NO" dirty="0" smtClean="0"/>
              <a:t>: an </a:t>
            </a:r>
            <a:r>
              <a:rPr lang="nb-NO" dirty="0" err="1" smtClean="0"/>
              <a:t>observational</a:t>
            </a:r>
            <a:r>
              <a:rPr lang="nb-NO" dirty="0" smtClean="0"/>
              <a:t> </a:t>
            </a:r>
            <a:r>
              <a:rPr lang="nb-NO" dirty="0" err="1" smtClean="0"/>
              <a:t>study</a:t>
            </a:r>
            <a:r>
              <a:rPr lang="nb-NO" dirty="0" smtClean="0"/>
              <a:t>.</a:t>
            </a:r>
          </a:p>
          <a:p>
            <a:r>
              <a:rPr lang="nb-NO" dirty="0" smtClean="0"/>
              <a:t>Bogen G, Kim JS, Bakland LK.</a:t>
            </a:r>
          </a:p>
          <a:p>
            <a:r>
              <a:rPr lang="nb-NO" dirty="0" smtClean="0"/>
              <a:t>J </a:t>
            </a:r>
            <a:r>
              <a:rPr lang="nb-NO" dirty="0" err="1" smtClean="0"/>
              <a:t>Am</a:t>
            </a:r>
            <a:r>
              <a:rPr lang="nb-NO" dirty="0" smtClean="0"/>
              <a:t> Dent </a:t>
            </a:r>
            <a:r>
              <a:rPr lang="nb-NO" dirty="0" err="1" smtClean="0"/>
              <a:t>Assoc</a:t>
            </a:r>
            <a:r>
              <a:rPr lang="nb-NO" dirty="0" smtClean="0"/>
              <a:t>. 2008 Mar;139(3):305-15</a:t>
            </a:r>
          </a:p>
          <a:p>
            <a:endParaRPr lang="nb-NO" dirty="0" smtClean="0"/>
          </a:p>
          <a:p>
            <a:endParaRPr lang="nb-NO" dirty="0" smtClean="0"/>
          </a:p>
          <a:p>
            <a:endParaRPr lang="nb-NO" dirty="0" smtClean="0"/>
          </a:p>
          <a:p>
            <a:r>
              <a:rPr lang="nb-NO" dirty="0" smtClean="0"/>
              <a:t>95% </a:t>
            </a:r>
            <a:r>
              <a:rPr lang="nb-NO" dirty="0" err="1" smtClean="0"/>
              <a:t>success</a:t>
            </a:r>
            <a:r>
              <a:rPr lang="nb-NO" dirty="0" smtClean="0"/>
              <a:t>!!!</a:t>
            </a:r>
            <a:endParaRPr lang="nb-NO" dirty="0"/>
          </a:p>
        </p:txBody>
      </p:sp>
      <p:pic>
        <p:nvPicPr>
          <p:cNvPr id="65538" name="Picture 2" descr="http://jada.ada.org/content/vol139/issue3/images/large/305fig2.jpeg"/>
          <p:cNvPicPr>
            <a:picLocks noChangeAspect="1" noChangeArrowheads="1"/>
          </p:cNvPicPr>
          <p:nvPr/>
        </p:nvPicPr>
        <p:blipFill>
          <a:blip r:embed="rId2" cstate="print"/>
          <a:srcRect/>
          <a:stretch>
            <a:fillRect/>
          </a:stretch>
        </p:blipFill>
        <p:spPr bwMode="auto">
          <a:xfrm>
            <a:off x="323528" y="620688"/>
            <a:ext cx="4996349" cy="50100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24128" y="836712"/>
            <a:ext cx="2880320" cy="5355312"/>
          </a:xfrm>
          <a:prstGeom prst="rect">
            <a:avLst/>
          </a:prstGeom>
        </p:spPr>
        <p:txBody>
          <a:bodyPr wrap="square">
            <a:spAutoFit/>
          </a:bodyPr>
          <a:lstStyle/>
          <a:p>
            <a:r>
              <a:rPr lang="nb-NO" dirty="0" err="1" smtClean="0"/>
              <a:t>Treatment</a:t>
            </a:r>
            <a:r>
              <a:rPr lang="nb-NO" dirty="0" smtClean="0"/>
              <a:t> </a:t>
            </a:r>
            <a:r>
              <a:rPr lang="nb-NO" dirty="0" err="1" smtClean="0"/>
              <a:t>of</a:t>
            </a:r>
            <a:r>
              <a:rPr lang="nb-NO" dirty="0" smtClean="0"/>
              <a:t> </a:t>
            </a:r>
            <a:r>
              <a:rPr lang="nb-NO" dirty="0" err="1" smtClean="0"/>
              <a:t>deep</a:t>
            </a:r>
            <a:r>
              <a:rPr lang="nb-NO" dirty="0" smtClean="0"/>
              <a:t> </a:t>
            </a:r>
            <a:r>
              <a:rPr lang="nb-NO" dirty="0" err="1" smtClean="0"/>
              <a:t>caries</a:t>
            </a:r>
            <a:r>
              <a:rPr lang="nb-NO" dirty="0" smtClean="0"/>
              <a:t> </a:t>
            </a:r>
            <a:r>
              <a:rPr lang="nb-NO" dirty="0" err="1" smtClean="0"/>
              <a:t>lesions</a:t>
            </a:r>
            <a:r>
              <a:rPr lang="nb-NO" dirty="0" smtClean="0"/>
              <a:t> in adults: </a:t>
            </a:r>
            <a:r>
              <a:rPr lang="nb-NO" dirty="0" err="1" smtClean="0"/>
              <a:t>randomized</a:t>
            </a:r>
            <a:r>
              <a:rPr lang="nb-NO" dirty="0" smtClean="0"/>
              <a:t> </a:t>
            </a:r>
            <a:r>
              <a:rPr lang="nb-NO" dirty="0" err="1" smtClean="0"/>
              <a:t>clinical</a:t>
            </a:r>
            <a:r>
              <a:rPr lang="nb-NO" dirty="0" smtClean="0"/>
              <a:t> trials </a:t>
            </a:r>
            <a:r>
              <a:rPr lang="nb-NO" dirty="0" err="1" smtClean="0"/>
              <a:t>comparing</a:t>
            </a:r>
            <a:r>
              <a:rPr lang="nb-NO" dirty="0" smtClean="0"/>
              <a:t> </a:t>
            </a:r>
            <a:r>
              <a:rPr lang="nb-NO" dirty="0" err="1" smtClean="0"/>
              <a:t>stepwise</a:t>
            </a:r>
            <a:r>
              <a:rPr lang="nb-NO" dirty="0" smtClean="0"/>
              <a:t> vs. </a:t>
            </a:r>
            <a:r>
              <a:rPr lang="nb-NO" dirty="0" err="1" smtClean="0"/>
              <a:t>direct</a:t>
            </a:r>
            <a:r>
              <a:rPr lang="nb-NO" dirty="0" smtClean="0"/>
              <a:t> </a:t>
            </a:r>
            <a:r>
              <a:rPr lang="nb-NO" dirty="0" err="1" smtClean="0"/>
              <a:t>complete</a:t>
            </a:r>
            <a:r>
              <a:rPr lang="nb-NO" dirty="0" smtClean="0"/>
              <a:t> </a:t>
            </a:r>
            <a:r>
              <a:rPr lang="nb-NO" dirty="0" err="1" smtClean="0"/>
              <a:t>excavation</a:t>
            </a:r>
            <a:r>
              <a:rPr lang="nb-NO" dirty="0" smtClean="0"/>
              <a:t>, and </a:t>
            </a:r>
            <a:r>
              <a:rPr lang="nb-NO" dirty="0" err="1" smtClean="0"/>
              <a:t>direct</a:t>
            </a:r>
            <a:r>
              <a:rPr lang="nb-NO" dirty="0" smtClean="0"/>
              <a:t> pulp </a:t>
            </a:r>
            <a:r>
              <a:rPr lang="nb-NO" dirty="0" err="1" smtClean="0"/>
              <a:t>capping</a:t>
            </a:r>
            <a:r>
              <a:rPr lang="nb-NO" dirty="0" smtClean="0"/>
              <a:t> vs. </a:t>
            </a:r>
            <a:r>
              <a:rPr lang="nb-NO" dirty="0" err="1" smtClean="0"/>
              <a:t>partial</a:t>
            </a:r>
            <a:r>
              <a:rPr lang="nb-NO" dirty="0" smtClean="0"/>
              <a:t> </a:t>
            </a:r>
            <a:r>
              <a:rPr lang="nb-NO" dirty="0" err="1" smtClean="0"/>
              <a:t>pulpotomy</a:t>
            </a:r>
            <a:r>
              <a:rPr lang="nb-NO" dirty="0" smtClean="0"/>
              <a:t>.</a:t>
            </a:r>
          </a:p>
          <a:p>
            <a:endParaRPr lang="nb-NO" dirty="0" smtClean="0"/>
          </a:p>
          <a:p>
            <a:r>
              <a:rPr lang="nb-NO" dirty="0" err="1" smtClean="0"/>
              <a:t>Bjørndal</a:t>
            </a:r>
            <a:r>
              <a:rPr lang="nb-NO" dirty="0" smtClean="0"/>
              <a:t> L, Reit C, Bruun G, Markvart M, </a:t>
            </a:r>
            <a:r>
              <a:rPr lang="nb-NO" dirty="0" err="1" smtClean="0"/>
              <a:t>Kjaeldgaard</a:t>
            </a:r>
            <a:r>
              <a:rPr lang="nb-NO" dirty="0" smtClean="0"/>
              <a:t> M, </a:t>
            </a:r>
            <a:r>
              <a:rPr lang="nb-NO" dirty="0" err="1" smtClean="0"/>
              <a:t>Näsman</a:t>
            </a:r>
            <a:r>
              <a:rPr lang="nb-NO" dirty="0" smtClean="0"/>
              <a:t> P, </a:t>
            </a:r>
            <a:r>
              <a:rPr lang="nb-NO" dirty="0" err="1" smtClean="0"/>
              <a:t>Thordrup</a:t>
            </a:r>
            <a:r>
              <a:rPr lang="nb-NO" dirty="0" smtClean="0"/>
              <a:t> M, </a:t>
            </a:r>
            <a:r>
              <a:rPr lang="nb-NO" dirty="0" err="1" smtClean="0"/>
              <a:t>Dige</a:t>
            </a:r>
            <a:r>
              <a:rPr lang="nb-NO" dirty="0" smtClean="0"/>
              <a:t> I, Nyvad B, </a:t>
            </a:r>
            <a:r>
              <a:rPr lang="nb-NO" dirty="0" err="1" smtClean="0"/>
              <a:t>Fransson</a:t>
            </a:r>
            <a:r>
              <a:rPr lang="nb-NO" dirty="0" smtClean="0"/>
              <a:t> H, Lager A, </a:t>
            </a:r>
            <a:r>
              <a:rPr lang="nb-NO" dirty="0" err="1" smtClean="0"/>
              <a:t>Ericson</a:t>
            </a:r>
            <a:r>
              <a:rPr lang="nb-NO" dirty="0" smtClean="0"/>
              <a:t> D, </a:t>
            </a:r>
            <a:r>
              <a:rPr lang="nb-NO" dirty="0" err="1" smtClean="0"/>
              <a:t>Petersson</a:t>
            </a:r>
            <a:r>
              <a:rPr lang="nb-NO" dirty="0" smtClean="0"/>
              <a:t> K, </a:t>
            </a:r>
            <a:r>
              <a:rPr lang="nb-NO" dirty="0" err="1" smtClean="0"/>
              <a:t>Olsson</a:t>
            </a:r>
            <a:r>
              <a:rPr lang="nb-NO" dirty="0" smtClean="0"/>
              <a:t> J, </a:t>
            </a:r>
            <a:r>
              <a:rPr lang="nb-NO" dirty="0" err="1" smtClean="0"/>
              <a:t>Santimano</a:t>
            </a:r>
            <a:r>
              <a:rPr lang="nb-NO" dirty="0" smtClean="0"/>
              <a:t> EM, </a:t>
            </a:r>
            <a:r>
              <a:rPr lang="nb-NO" dirty="0" err="1" smtClean="0"/>
              <a:t>Wennström</a:t>
            </a:r>
            <a:r>
              <a:rPr lang="nb-NO" dirty="0" smtClean="0"/>
              <a:t> A, </a:t>
            </a:r>
            <a:r>
              <a:rPr lang="nb-NO" dirty="0" err="1" smtClean="0"/>
              <a:t>Winkel</a:t>
            </a:r>
            <a:r>
              <a:rPr lang="nb-NO" dirty="0" smtClean="0"/>
              <a:t> P, </a:t>
            </a:r>
            <a:r>
              <a:rPr lang="nb-NO" dirty="0" err="1" smtClean="0"/>
              <a:t>Gluud</a:t>
            </a:r>
            <a:r>
              <a:rPr lang="nb-NO" dirty="0" smtClean="0"/>
              <a:t> C.</a:t>
            </a:r>
          </a:p>
          <a:p>
            <a:endParaRPr lang="nb-NO" dirty="0" smtClean="0"/>
          </a:p>
          <a:p>
            <a:r>
              <a:rPr lang="nb-NO" dirty="0" err="1" smtClean="0"/>
              <a:t>Eur</a:t>
            </a:r>
            <a:r>
              <a:rPr lang="nb-NO" dirty="0" smtClean="0"/>
              <a:t> J Oral </a:t>
            </a:r>
            <a:r>
              <a:rPr lang="nb-NO" dirty="0" err="1" smtClean="0"/>
              <a:t>Sci</a:t>
            </a:r>
            <a:r>
              <a:rPr lang="nb-NO" dirty="0" smtClean="0"/>
              <a:t>. 2010 Jun;118(3):290-7</a:t>
            </a:r>
            <a:endParaRPr lang="nb-NO" dirty="0"/>
          </a:p>
        </p:txBody>
      </p:sp>
      <p:pic>
        <p:nvPicPr>
          <p:cNvPr id="66562" name="Picture 2"/>
          <p:cNvPicPr>
            <a:picLocks noChangeAspect="1" noChangeArrowheads="1"/>
          </p:cNvPicPr>
          <p:nvPr/>
        </p:nvPicPr>
        <p:blipFill>
          <a:blip r:embed="rId2" cstate="print"/>
          <a:srcRect/>
          <a:stretch>
            <a:fillRect/>
          </a:stretch>
        </p:blipFill>
        <p:spPr bwMode="auto">
          <a:xfrm>
            <a:off x="899592" y="764704"/>
            <a:ext cx="4000344"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4005064"/>
            <a:ext cx="8352928" cy="2308324"/>
          </a:xfrm>
          <a:prstGeom prst="rect">
            <a:avLst/>
          </a:prstGeom>
        </p:spPr>
        <p:txBody>
          <a:bodyPr wrap="square">
            <a:spAutoFit/>
          </a:bodyPr>
          <a:lstStyle/>
          <a:p>
            <a:r>
              <a:rPr lang="nb-NO" dirty="0" err="1" smtClean="0"/>
              <a:t>Treatment</a:t>
            </a:r>
            <a:r>
              <a:rPr lang="nb-NO" dirty="0" smtClean="0"/>
              <a:t> </a:t>
            </a:r>
            <a:r>
              <a:rPr lang="nb-NO" dirty="0" err="1" smtClean="0"/>
              <a:t>of</a:t>
            </a:r>
            <a:r>
              <a:rPr lang="nb-NO" dirty="0" smtClean="0"/>
              <a:t> </a:t>
            </a:r>
            <a:r>
              <a:rPr lang="nb-NO" dirty="0" err="1" smtClean="0"/>
              <a:t>deep</a:t>
            </a:r>
            <a:r>
              <a:rPr lang="nb-NO" dirty="0" smtClean="0"/>
              <a:t> </a:t>
            </a:r>
            <a:r>
              <a:rPr lang="nb-NO" dirty="0" err="1" smtClean="0"/>
              <a:t>caries</a:t>
            </a:r>
            <a:r>
              <a:rPr lang="nb-NO" dirty="0" smtClean="0"/>
              <a:t> </a:t>
            </a:r>
            <a:r>
              <a:rPr lang="nb-NO" dirty="0" err="1" smtClean="0"/>
              <a:t>lesions</a:t>
            </a:r>
            <a:r>
              <a:rPr lang="nb-NO" dirty="0" smtClean="0"/>
              <a:t> in adults: </a:t>
            </a:r>
            <a:r>
              <a:rPr lang="nb-NO" dirty="0" err="1" smtClean="0"/>
              <a:t>randomized</a:t>
            </a:r>
            <a:r>
              <a:rPr lang="nb-NO" dirty="0" smtClean="0"/>
              <a:t> </a:t>
            </a:r>
            <a:r>
              <a:rPr lang="nb-NO" dirty="0" err="1" smtClean="0"/>
              <a:t>clinical</a:t>
            </a:r>
            <a:r>
              <a:rPr lang="nb-NO" dirty="0" smtClean="0"/>
              <a:t> trials </a:t>
            </a:r>
            <a:r>
              <a:rPr lang="nb-NO" dirty="0" err="1" smtClean="0"/>
              <a:t>comparing</a:t>
            </a:r>
            <a:r>
              <a:rPr lang="nb-NO" dirty="0" smtClean="0"/>
              <a:t> </a:t>
            </a:r>
            <a:r>
              <a:rPr lang="nb-NO" dirty="0" err="1" smtClean="0"/>
              <a:t>stepwise</a:t>
            </a:r>
            <a:r>
              <a:rPr lang="nb-NO" dirty="0" smtClean="0"/>
              <a:t> vs. </a:t>
            </a:r>
            <a:r>
              <a:rPr lang="nb-NO" dirty="0" err="1" smtClean="0"/>
              <a:t>direct</a:t>
            </a:r>
            <a:r>
              <a:rPr lang="nb-NO" dirty="0" smtClean="0"/>
              <a:t> </a:t>
            </a:r>
            <a:r>
              <a:rPr lang="nb-NO" dirty="0" err="1" smtClean="0"/>
              <a:t>complete</a:t>
            </a:r>
            <a:r>
              <a:rPr lang="nb-NO" dirty="0" smtClean="0"/>
              <a:t> </a:t>
            </a:r>
            <a:r>
              <a:rPr lang="nb-NO" dirty="0" err="1" smtClean="0"/>
              <a:t>excavation</a:t>
            </a:r>
            <a:r>
              <a:rPr lang="nb-NO" dirty="0" smtClean="0"/>
              <a:t>, and </a:t>
            </a:r>
            <a:r>
              <a:rPr lang="nb-NO" b="1" dirty="0" err="1" smtClean="0"/>
              <a:t>direct</a:t>
            </a:r>
            <a:r>
              <a:rPr lang="nb-NO" b="1" dirty="0" smtClean="0"/>
              <a:t> pulp </a:t>
            </a:r>
            <a:r>
              <a:rPr lang="nb-NO" b="1" dirty="0" err="1" smtClean="0"/>
              <a:t>capping</a:t>
            </a:r>
            <a:r>
              <a:rPr lang="nb-NO" b="1" dirty="0" smtClean="0"/>
              <a:t> vs. </a:t>
            </a:r>
            <a:r>
              <a:rPr lang="nb-NO" b="1" dirty="0" err="1" smtClean="0"/>
              <a:t>partial</a:t>
            </a:r>
            <a:r>
              <a:rPr lang="nb-NO" b="1" dirty="0" smtClean="0"/>
              <a:t> </a:t>
            </a:r>
            <a:r>
              <a:rPr lang="nb-NO" b="1" dirty="0" err="1" smtClean="0"/>
              <a:t>pulpotomy</a:t>
            </a:r>
            <a:r>
              <a:rPr lang="nb-NO" dirty="0" smtClean="0"/>
              <a:t>.</a:t>
            </a:r>
          </a:p>
          <a:p>
            <a:endParaRPr lang="nb-NO" dirty="0" smtClean="0"/>
          </a:p>
          <a:p>
            <a:r>
              <a:rPr lang="nb-NO" dirty="0" err="1" smtClean="0"/>
              <a:t>Bjørndal</a:t>
            </a:r>
            <a:r>
              <a:rPr lang="nb-NO" dirty="0" smtClean="0"/>
              <a:t> L, Reit C, Bruun G, Markvart M, </a:t>
            </a:r>
            <a:r>
              <a:rPr lang="nb-NO" dirty="0" err="1" smtClean="0"/>
              <a:t>Kjaeldgaard</a:t>
            </a:r>
            <a:r>
              <a:rPr lang="nb-NO" dirty="0" smtClean="0"/>
              <a:t> M, </a:t>
            </a:r>
            <a:r>
              <a:rPr lang="nb-NO" dirty="0" err="1" smtClean="0"/>
              <a:t>Näsman</a:t>
            </a:r>
            <a:r>
              <a:rPr lang="nb-NO" dirty="0" smtClean="0"/>
              <a:t> P, </a:t>
            </a:r>
            <a:r>
              <a:rPr lang="nb-NO" dirty="0" err="1" smtClean="0"/>
              <a:t>Thordrup</a:t>
            </a:r>
            <a:r>
              <a:rPr lang="nb-NO" dirty="0" smtClean="0"/>
              <a:t> M, </a:t>
            </a:r>
            <a:r>
              <a:rPr lang="nb-NO" dirty="0" err="1" smtClean="0"/>
              <a:t>Dige</a:t>
            </a:r>
            <a:r>
              <a:rPr lang="nb-NO" dirty="0" smtClean="0"/>
              <a:t> I, Nyvad B, </a:t>
            </a:r>
            <a:r>
              <a:rPr lang="nb-NO" dirty="0" err="1" smtClean="0"/>
              <a:t>Fransson</a:t>
            </a:r>
            <a:r>
              <a:rPr lang="nb-NO" dirty="0" smtClean="0"/>
              <a:t> H, Lager A, </a:t>
            </a:r>
            <a:r>
              <a:rPr lang="nb-NO" dirty="0" err="1" smtClean="0"/>
              <a:t>Ericson</a:t>
            </a:r>
            <a:r>
              <a:rPr lang="nb-NO" dirty="0" smtClean="0"/>
              <a:t> D, </a:t>
            </a:r>
            <a:r>
              <a:rPr lang="nb-NO" dirty="0" err="1" smtClean="0"/>
              <a:t>Petersson</a:t>
            </a:r>
            <a:r>
              <a:rPr lang="nb-NO" dirty="0" smtClean="0"/>
              <a:t> K, </a:t>
            </a:r>
            <a:r>
              <a:rPr lang="nb-NO" dirty="0" err="1" smtClean="0"/>
              <a:t>Olsson</a:t>
            </a:r>
            <a:r>
              <a:rPr lang="nb-NO" dirty="0" smtClean="0"/>
              <a:t> J, </a:t>
            </a:r>
            <a:r>
              <a:rPr lang="nb-NO" dirty="0" err="1" smtClean="0"/>
              <a:t>Santimano</a:t>
            </a:r>
            <a:r>
              <a:rPr lang="nb-NO" dirty="0" smtClean="0"/>
              <a:t> EM, </a:t>
            </a:r>
            <a:r>
              <a:rPr lang="nb-NO" dirty="0" err="1" smtClean="0"/>
              <a:t>Wennström</a:t>
            </a:r>
            <a:r>
              <a:rPr lang="nb-NO" dirty="0" smtClean="0"/>
              <a:t> A, </a:t>
            </a:r>
            <a:r>
              <a:rPr lang="nb-NO" dirty="0" err="1" smtClean="0"/>
              <a:t>Winkel</a:t>
            </a:r>
            <a:r>
              <a:rPr lang="nb-NO" dirty="0" smtClean="0"/>
              <a:t> P, </a:t>
            </a:r>
            <a:r>
              <a:rPr lang="nb-NO" dirty="0" err="1" smtClean="0"/>
              <a:t>Gluud</a:t>
            </a:r>
            <a:r>
              <a:rPr lang="nb-NO" dirty="0" smtClean="0"/>
              <a:t> C.</a:t>
            </a:r>
          </a:p>
          <a:p>
            <a:endParaRPr lang="nb-NO" dirty="0" smtClean="0"/>
          </a:p>
          <a:p>
            <a:r>
              <a:rPr lang="nb-NO" dirty="0" err="1" smtClean="0"/>
              <a:t>Eur</a:t>
            </a:r>
            <a:r>
              <a:rPr lang="nb-NO" dirty="0" smtClean="0"/>
              <a:t> J Oral </a:t>
            </a:r>
            <a:r>
              <a:rPr lang="nb-NO" dirty="0" err="1" smtClean="0"/>
              <a:t>Sci</a:t>
            </a:r>
            <a:r>
              <a:rPr lang="nb-NO" dirty="0" smtClean="0"/>
              <a:t>. 2010 Jun;118(3):290-7</a:t>
            </a:r>
            <a:endParaRPr lang="nb-NO" dirty="0"/>
          </a:p>
        </p:txBody>
      </p:sp>
      <p:pic>
        <p:nvPicPr>
          <p:cNvPr id="67586" name="Picture 2"/>
          <p:cNvPicPr>
            <a:picLocks noChangeAspect="1" noChangeArrowheads="1"/>
          </p:cNvPicPr>
          <p:nvPr/>
        </p:nvPicPr>
        <p:blipFill>
          <a:blip r:embed="rId2" cstate="print"/>
          <a:srcRect/>
          <a:stretch>
            <a:fillRect/>
          </a:stretch>
        </p:blipFill>
        <p:spPr bwMode="auto">
          <a:xfrm>
            <a:off x="179512" y="476672"/>
            <a:ext cx="8782050" cy="3143250"/>
          </a:xfrm>
          <a:prstGeom prst="rect">
            <a:avLst/>
          </a:prstGeom>
          <a:noFill/>
          <a:ln w="9525">
            <a:solidFill>
              <a:schemeClr val="accent1">
                <a:shade val="50000"/>
              </a:schemeClr>
            </a:solidFill>
            <a:miter lim="800000"/>
            <a:headEnd/>
            <a:tailEnd/>
          </a:ln>
        </p:spPr>
      </p:pic>
      <p:sp>
        <p:nvSpPr>
          <p:cNvPr id="5" name="Oval 4"/>
          <p:cNvSpPr/>
          <p:nvPr/>
        </p:nvSpPr>
        <p:spPr>
          <a:xfrm>
            <a:off x="5076056" y="2060848"/>
            <a:ext cx="93610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Oval 6"/>
          <p:cNvSpPr/>
          <p:nvPr/>
        </p:nvSpPr>
        <p:spPr>
          <a:xfrm>
            <a:off x="6948264" y="2060848"/>
            <a:ext cx="93610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xtBox 7"/>
          <p:cNvSpPr txBox="1"/>
          <p:nvPr/>
        </p:nvSpPr>
        <p:spPr>
          <a:xfrm>
            <a:off x="6084168" y="2060848"/>
            <a:ext cx="687945" cy="369332"/>
          </a:xfrm>
          <a:prstGeom prst="rect">
            <a:avLst/>
          </a:prstGeom>
          <a:noFill/>
        </p:spPr>
        <p:txBody>
          <a:bodyPr wrap="none" rtlCol="0">
            <a:spAutoFit/>
          </a:bodyPr>
          <a:lstStyle/>
          <a:p>
            <a:r>
              <a:rPr lang="nb-NO" dirty="0" err="1" smtClean="0"/>
              <a:t>Dycal</a:t>
            </a:r>
            <a:endParaRPr lang="nb-NO"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Questions</a:t>
            </a:r>
            <a:r>
              <a:rPr lang="nb-NO" dirty="0" smtClean="0"/>
              <a:t> </a:t>
            </a:r>
            <a:r>
              <a:rPr lang="nb-NO" dirty="0" err="1" smtClean="0"/>
              <a:t>unanswered</a:t>
            </a:r>
            <a:endParaRPr lang="nb-NO" dirty="0"/>
          </a:p>
        </p:txBody>
      </p:sp>
      <p:sp>
        <p:nvSpPr>
          <p:cNvPr id="3" name="Content Placeholder 2"/>
          <p:cNvSpPr>
            <a:spLocks noGrp="1"/>
          </p:cNvSpPr>
          <p:nvPr>
            <p:ph idx="1"/>
          </p:nvPr>
        </p:nvSpPr>
        <p:spPr>
          <a:xfrm>
            <a:off x="457200" y="1600200"/>
            <a:ext cx="5626968" cy="4525963"/>
          </a:xfrm>
        </p:spPr>
        <p:txBody>
          <a:bodyPr/>
          <a:lstStyle/>
          <a:p>
            <a:r>
              <a:rPr lang="nb-NO" dirty="0" smtClean="0"/>
              <a:t>Is MTA </a:t>
            </a:r>
            <a:r>
              <a:rPr lang="nb-NO" dirty="0" err="1" smtClean="0"/>
              <a:t>better</a:t>
            </a:r>
            <a:r>
              <a:rPr lang="nb-NO" dirty="0" smtClean="0"/>
              <a:t> </a:t>
            </a:r>
            <a:r>
              <a:rPr lang="nb-NO" dirty="0" err="1" smtClean="0"/>
              <a:t>than</a:t>
            </a:r>
            <a:r>
              <a:rPr lang="nb-NO" dirty="0" smtClean="0"/>
              <a:t> </a:t>
            </a:r>
            <a:r>
              <a:rPr lang="nb-NO" dirty="0" err="1" smtClean="0"/>
              <a:t>Dycal</a:t>
            </a:r>
            <a:r>
              <a:rPr lang="nb-NO" dirty="0" smtClean="0"/>
              <a:t>??</a:t>
            </a:r>
          </a:p>
          <a:p>
            <a:r>
              <a:rPr lang="nb-NO" dirty="0" smtClean="0"/>
              <a:t>Is </a:t>
            </a:r>
            <a:r>
              <a:rPr lang="nb-NO" dirty="0" err="1" smtClean="0"/>
              <a:t>prognosis</a:t>
            </a:r>
            <a:r>
              <a:rPr lang="nb-NO" dirty="0" smtClean="0"/>
              <a:t> 95 % or 32 %??</a:t>
            </a:r>
          </a:p>
          <a:p>
            <a:r>
              <a:rPr lang="nb-NO" dirty="0" err="1" smtClean="0"/>
              <a:t>How</a:t>
            </a:r>
            <a:r>
              <a:rPr lang="nb-NO" dirty="0" smtClean="0"/>
              <a:t> </a:t>
            </a:r>
            <a:r>
              <a:rPr lang="nb-NO" dirty="0" err="1" smtClean="0"/>
              <a:t>can</a:t>
            </a:r>
            <a:r>
              <a:rPr lang="nb-NO" dirty="0" smtClean="0"/>
              <a:t> </a:t>
            </a:r>
            <a:r>
              <a:rPr lang="nb-NO" dirty="0" err="1" smtClean="0"/>
              <a:t>we</a:t>
            </a:r>
            <a:r>
              <a:rPr lang="nb-NO" dirty="0" smtClean="0"/>
              <a:t> </a:t>
            </a:r>
            <a:r>
              <a:rPr lang="nb-NO" dirty="0" err="1" smtClean="0"/>
              <a:t>decide</a:t>
            </a:r>
            <a:r>
              <a:rPr lang="nb-NO" dirty="0" smtClean="0"/>
              <a:t>?</a:t>
            </a:r>
          </a:p>
          <a:p>
            <a:pPr lvl="1"/>
            <a:r>
              <a:rPr lang="nb-NO" dirty="0" smtClean="0"/>
              <a:t>Multiple </a:t>
            </a:r>
            <a:r>
              <a:rPr lang="nb-NO" dirty="0" err="1" smtClean="0"/>
              <a:t>clinicians</a:t>
            </a:r>
            <a:endParaRPr lang="nb-NO" dirty="0" smtClean="0"/>
          </a:p>
          <a:p>
            <a:pPr lvl="1"/>
            <a:r>
              <a:rPr lang="nb-NO" dirty="0" err="1" smtClean="0"/>
              <a:t>Randomized</a:t>
            </a:r>
            <a:r>
              <a:rPr lang="nb-NO" dirty="0" smtClean="0"/>
              <a:t> </a:t>
            </a:r>
            <a:r>
              <a:rPr lang="nb-NO" dirty="0" err="1" smtClean="0"/>
              <a:t>allocation</a:t>
            </a:r>
            <a:r>
              <a:rPr lang="nb-NO" dirty="0" smtClean="0"/>
              <a:t> </a:t>
            </a:r>
            <a:r>
              <a:rPr lang="nb-NO" dirty="0" err="1" smtClean="0"/>
              <a:t>of</a:t>
            </a:r>
            <a:r>
              <a:rPr lang="nb-NO" dirty="0" smtClean="0"/>
              <a:t> </a:t>
            </a:r>
            <a:r>
              <a:rPr lang="nb-NO" dirty="0" err="1" smtClean="0"/>
              <a:t>capping</a:t>
            </a:r>
            <a:r>
              <a:rPr lang="nb-NO" dirty="0" smtClean="0"/>
              <a:t> material</a:t>
            </a:r>
          </a:p>
          <a:p>
            <a:r>
              <a:rPr lang="nb-NO" dirty="0" smtClean="0"/>
              <a:t>Are alternative </a:t>
            </a:r>
            <a:r>
              <a:rPr lang="nb-NO" dirty="0" err="1" smtClean="0"/>
              <a:t>methods</a:t>
            </a:r>
            <a:r>
              <a:rPr lang="nb-NO" dirty="0" smtClean="0"/>
              <a:t> (</a:t>
            </a:r>
            <a:r>
              <a:rPr lang="nb-NO" dirty="0" err="1" smtClean="0"/>
              <a:t>pulpectomy</a:t>
            </a:r>
            <a:r>
              <a:rPr lang="nb-NO" dirty="0" smtClean="0"/>
              <a:t>) </a:t>
            </a:r>
            <a:r>
              <a:rPr lang="nb-NO" dirty="0" err="1" smtClean="0"/>
              <a:t>preferable</a:t>
            </a:r>
            <a:r>
              <a:rPr lang="nb-NO" dirty="0" smtClean="0"/>
              <a:t>?</a:t>
            </a:r>
          </a:p>
        </p:txBody>
      </p:sp>
      <p:pic>
        <p:nvPicPr>
          <p:cNvPr id="4" name="Picture 2" descr="http://jada.ada.org/content/vol139/issue3/images/large/305fig2.jpeg"/>
          <p:cNvPicPr>
            <a:picLocks noChangeAspect="1" noChangeArrowheads="1"/>
          </p:cNvPicPr>
          <p:nvPr/>
        </p:nvPicPr>
        <p:blipFill>
          <a:blip r:embed="rId2" cstate="print"/>
          <a:srcRect/>
          <a:stretch>
            <a:fillRect/>
          </a:stretch>
        </p:blipFill>
        <p:spPr bwMode="auto">
          <a:xfrm>
            <a:off x="6228184" y="1484784"/>
            <a:ext cx="2052065" cy="2057672"/>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6228184" y="3717031"/>
            <a:ext cx="2016224" cy="2431627"/>
          </a:xfrm>
          <a:prstGeom prst="rect">
            <a:avLst/>
          </a:prstGeom>
          <a:noFill/>
          <a:ln w="28575">
            <a:solidFill>
              <a:schemeClr val="bg1"/>
            </a:solid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Pulpectomy</a:t>
            </a:r>
            <a:endParaRPr lang="nb-NO" dirty="0"/>
          </a:p>
        </p:txBody>
      </p:sp>
      <p:sp>
        <p:nvSpPr>
          <p:cNvPr id="3" name="Content Placeholder 2"/>
          <p:cNvSpPr>
            <a:spLocks noGrp="1"/>
          </p:cNvSpPr>
          <p:nvPr>
            <p:ph idx="1"/>
          </p:nvPr>
        </p:nvSpPr>
        <p:spPr/>
        <p:txBody>
          <a:bodyPr>
            <a:normAutofit fontScale="92500" lnSpcReduction="20000"/>
          </a:bodyPr>
          <a:lstStyle/>
          <a:p>
            <a:r>
              <a:rPr lang="nb-NO" dirty="0" err="1" smtClean="0"/>
              <a:t>What</a:t>
            </a:r>
            <a:r>
              <a:rPr lang="nb-NO" dirty="0" smtClean="0"/>
              <a:t> do </a:t>
            </a:r>
            <a:r>
              <a:rPr lang="nb-NO" dirty="0" err="1" smtClean="0"/>
              <a:t>we</a:t>
            </a:r>
            <a:r>
              <a:rPr lang="nb-NO" dirty="0" smtClean="0"/>
              <a:t> </a:t>
            </a:r>
            <a:r>
              <a:rPr lang="nb-NO" dirty="0" err="1" smtClean="0"/>
              <a:t>need</a:t>
            </a:r>
            <a:r>
              <a:rPr lang="nb-NO" dirty="0" smtClean="0"/>
              <a:t> to </a:t>
            </a:r>
            <a:r>
              <a:rPr lang="nb-NO" dirty="0" err="1" smtClean="0"/>
              <a:t>defend</a:t>
            </a:r>
            <a:r>
              <a:rPr lang="nb-NO" dirty="0" smtClean="0"/>
              <a:t> </a:t>
            </a:r>
            <a:r>
              <a:rPr lang="nb-NO" dirty="0" err="1" smtClean="0"/>
              <a:t>this</a:t>
            </a:r>
            <a:r>
              <a:rPr lang="nb-NO" dirty="0" smtClean="0"/>
              <a:t> </a:t>
            </a:r>
            <a:r>
              <a:rPr lang="nb-NO" dirty="0" err="1" smtClean="0"/>
              <a:t>procedure</a:t>
            </a:r>
            <a:r>
              <a:rPr lang="nb-NO" dirty="0" smtClean="0"/>
              <a:t>?</a:t>
            </a:r>
          </a:p>
          <a:p>
            <a:pPr lvl="1"/>
            <a:r>
              <a:rPr lang="nb-NO" dirty="0" smtClean="0"/>
              <a:t>ALL </a:t>
            </a:r>
            <a:r>
              <a:rPr lang="nb-NO" dirty="0" err="1" smtClean="0"/>
              <a:t>institutional</a:t>
            </a:r>
            <a:r>
              <a:rPr lang="nb-NO" dirty="0" smtClean="0"/>
              <a:t> studies </a:t>
            </a:r>
            <a:r>
              <a:rPr lang="nb-NO" dirty="0" err="1" smtClean="0"/>
              <a:t>indicate</a:t>
            </a:r>
            <a:r>
              <a:rPr lang="nb-NO" dirty="0" smtClean="0"/>
              <a:t> </a:t>
            </a:r>
            <a:r>
              <a:rPr lang="nb-NO" dirty="0" err="1" smtClean="0"/>
              <a:t>that</a:t>
            </a:r>
            <a:r>
              <a:rPr lang="nb-NO" dirty="0" smtClean="0"/>
              <a:t> </a:t>
            </a:r>
            <a:r>
              <a:rPr lang="nb-NO" dirty="0" err="1" smtClean="0"/>
              <a:t>success</a:t>
            </a:r>
            <a:r>
              <a:rPr lang="nb-NO" dirty="0" smtClean="0"/>
              <a:t> rates, in terms </a:t>
            </a:r>
            <a:r>
              <a:rPr lang="nb-NO" dirty="0" err="1" smtClean="0"/>
              <a:t>of</a:t>
            </a:r>
            <a:r>
              <a:rPr lang="nb-NO" dirty="0" smtClean="0"/>
              <a:t> </a:t>
            </a:r>
            <a:r>
              <a:rPr lang="nb-NO" dirty="0" err="1" smtClean="0"/>
              <a:t>preventing</a:t>
            </a:r>
            <a:r>
              <a:rPr lang="nb-NO" dirty="0" smtClean="0"/>
              <a:t> </a:t>
            </a:r>
            <a:r>
              <a:rPr lang="nb-NO" dirty="0" err="1" smtClean="0"/>
              <a:t>apical</a:t>
            </a:r>
            <a:r>
              <a:rPr lang="nb-NO" dirty="0" smtClean="0"/>
              <a:t> </a:t>
            </a:r>
            <a:r>
              <a:rPr lang="nb-NO" dirty="0" err="1" smtClean="0"/>
              <a:t>periodontitis</a:t>
            </a:r>
            <a:r>
              <a:rPr lang="nb-NO" dirty="0" smtClean="0"/>
              <a:t>, </a:t>
            </a:r>
            <a:r>
              <a:rPr lang="nb-NO" dirty="0" err="1" smtClean="0"/>
              <a:t>are</a:t>
            </a:r>
            <a:r>
              <a:rPr lang="nb-NO" dirty="0" smtClean="0"/>
              <a:t> in </a:t>
            </a:r>
            <a:r>
              <a:rPr lang="nb-NO" dirty="0" err="1" smtClean="0"/>
              <a:t>the</a:t>
            </a:r>
            <a:r>
              <a:rPr lang="nb-NO" dirty="0" smtClean="0"/>
              <a:t> range </a:t>
            </a:r>
            <a:r>
              <a:rPr lang="nb-NO" dirty="0" err="1" smtClean="0"/>
              <a:t>of</a:t>
            </a:r>
            <a:r>
              <a:rPr lang="nb-NO" dirty="0" smtClean="0"/>
              <a:t> 93-98 per cent</a:t>
            </a:r>
          </a:p>
          <a:p>
            <a:r>
              <a:rPr lang="nb-NO" dirty="0" err="1" smtClean="0"/>
              <a:t>Why</a:t>
            </a:r>
            <a:r>
              <a:rPr lang="nb-NO" dirty="0" smtClean="0"/>
              <a:t> do </a:t>
            </a:r>
            <a:r>
              <a:rPr lang="nb-NO" dirty="0" err="1" smtClean="0"/>
              <a:t>we</a:t>
            </a:r>
            <a:r>
              <a:rPr lang="nb-NO" dirty="0" smtClean="0"/>
              <a:t> </a:t>
            </a:r>
            <a:r>
              <a:rPr lang="nb-NO" dirty="0" err="1" smtClean="0"/>
              <a:t>look</a:t>
            </a:r>
            <a:r>
              <a:rPr lang="nb-NO" dirty="0" smtClean="0"/>
              <a:t> for </a:t>
            </a:r>
            <a:r>
              <a:rPr lang="nb-NO" dirty="0" err="1" smtClean="0"/>
              <a:t>improvement</a:t>
            </a:r>
            <a:r>
              <a:rPr lang="nb-NO" dirty="0" smtClean="0"/>
              <a:t>?</a:t>
            </a:r>
          </a:p>
          <a:p>
            <a:pPr lvl="1"/>
            <a:r>
              <a:rPr lang="nb-NO" dirty="0" err="1" smtClean="0"/>
              <a:t>Perhaps</a:t>
            </a:r>
            <a:r>
              <a:rPr lang="nb-NO" dirty="0" smtClean="0"/>
              <a:t> </a:t>
            </a:r>
            <a:r>
              <a:rPr lang="nb-NO" dirty="0" err="1" smtClean="0"/>
              <a:t>there</a:t>
            </a:r>
            <a:r>
              <a:rPr lang="nb-NO" dirty="0" smtClean="0"/>
              <a:t> is </a:t>
            </a:r>
            <a:r>
              <a:rPr lang="nb-NO" dirty="0" err="1" smtClean="0"/>
              <a:t>histological</a:t>
            </a:r>
            <a:r>
              <a:rPr lang="nb-NO" dirty="0" smtClean="0"/>
              <a:t> </a:t>
            </a:r>
            <a:r>
              <a:rPr lang="nb-NO" dirty="0" err="1" smtClean="0"/>
              <a:t>signs</a:t>
            </a:r>
            <a:r>
              <a:rPr lang="nb-NO" dirty="0" smtClean="0"/>
              <a:t> </a:t>
            </a:r>
            <a:r>
              <a:rPr lang="nb-NO" dirty="0" err="1" smtClean="0"/>
              <a:t>of</a:t>
            </a:r>
            <a:r>
              <a:rPr lang="nb-NO" dirty="0" smtClean="0"/>
              <a:t> </a:t>
            </a:r>
            <a:r>
              <a:rPr lang="nb-NO" dirty="0" err="1" smtClean="0"/>
              <a:t>disease</a:t>
            </a:r>
            <a:r>
              <a:rPr lang="nb-NO" dirty="0" smtClean="0"/>
              <a:t>?</a:t>
            </a:r>
          </a:p>
          <a:p>
            <a:pPr lvl="2"/>
            <a:r>
              <a:rPr lang="nb-NO" dirty="0" smtClean="0"/>
              <a:t>Animal studies: not </a:t>
            </a:r>
            <a:r>
              <a:rPr lang="nb-NO" dirty="0" err="1" smtClean="0"/>
              <a:t>likely</a:t>
            </a:r>
            <a:r>
              <a:rPr lang="nb-NO" dirty="0" smtClean="0"/>
              <a:t>, </a:t>
            </a:r>
            <a:r>
              <a:rPr lang="nb-NO" dirty="0" err="1" smtClean="0"/>
              <a:t>even</a:t>
            </a:r>
            <a:r>
              <a:rPr lang="nb-NO" dirty="0" smtClean="0"/>
              <a:t> </a:t>
            </a:r>
            <a:r>
              <a:rPr lang="nb-NO" dirty="0" err="1" smtClean="0"/>
              <a:t>with</a:t>
            </a:r>
            <a:r>
              <a:rPr lang="nb-NO" dirty="0" smtClean="0"/>
              <a:t> </a:t>
            </a:r>
            <a:r>
              <a:rPr lang="nb-NO" dirty="0" err="1" smtClean="0"/>
              <a:t>toxic</a:t>
            </a:r>
            <a:r>
              <a:rPr lang="nb-NO" dirty="0" smtClean="0"/>
              <a:t> materials</a:t>
            </a:r>
          </a:p>
          <a:p>
            <a:pPr lvl="1"/>
            <a:r>
              <a:rPr lang="nb-NO" dirty="0" smtClean="0"/>
              <a:t>5% </a:t>
            </a:r>
            <a:r>
              <a:rPr lang="nb-NO" dirty="0" err="1" smtClean="0"/>
              <a:t>failure</a:t>
            </a:r>
            <a:r>
              <a:rPr lang="nb-NO" dirty="0" smtClean="0"/>
              <a:t> is still 1 in 20. </a:t>
            </a:r>
          </a:p>
          <a:p>
            <a:pPr lvl="2"/>
            <a:r>
              <a:rPr lang="nb-NO" dirty="0" err="1" smtClean="0"/>
              <a:t>However</a:t>
            </a:r>
            <a:r>
              <a:rPr lang="nb-NO" dirty="0" smtClean="0"/>
              <a:t>, </a:t>
            </a:r>
            <a:r>
              <a:rPr lang="nb-NO" dirty="0" err="1" smtClean="0"/>
              <a:t>probably</a:t>
            </a:r>
            <a:r>
              <a:rPr lang="nb-NO" dirty="0" smtClean="0"/>
              <a:t> a </a:t>
            </a:r>
            <a:r>
              <a:rPr lang="nb-NO" dirty="0" err="1" smtClean="0"/>
              <a:t>result</a:t>
            </a:r>
            <a:r>
              <a:rPr lang="nb-NO" dirty="0" smtClean="0"/>
              <a:t> </a:t>
            </a:r>
            <a:r>
              <a:rPr lang="nb-NO" dirty="0" err="1" smtClean="0"/>
              <a:t>of</a:t>
            </a:r>
            <a:r>
              <a:rPr lang="nb-NO" dirty="0" smtClean="0"/>
              <a:t> </a:t>
            </a:r>
            <a:r>
              <a:rPr lang="nb-NO" dirty="0" err="1" smtClean="0"/>
              <a:t>diagnostic</a:t>
            </a:r>
            <a:r>
              <a:rPr lang="nb-NO" dirty="0" smtClean="0"/>
              <a:t> or </a:t>
            </a:r>
            <a:r>
              <a:rPr lang="nb-NO" dirty="0" err="1" smtClean="0"/>
              <a:t>procedural</a:t>
            </a:r>
            <a:r>
              <a:rPr lang="nb-NO" dirty="0" smtClean="0"/>
              <a:t> </a:t>
            </a:r>
            <a:r>
              <a:rPr lang="nb-NO" dirty="0" err="1" smtClean="0"/>
              <a:t>errors</a:t>
            </a:r>
            <a:r>
              <a:rPr lang="nb-NO" dirty="0" smtClean="0"/>
              <a:t>, not inherent in </a:t>
            </a:r>
            <a:r>
              <a:rPr lang="nb-NO" dirty="0" err="1" smtClean="0"/>
              <a:t>the</a:t>
            </a:r>
            <a:r>
              <a:rPr lang="nb-NO" dirty="0" smtClean="0"/>
              <a:t> </a:t>
            </a:r>
            <a:r>
              <a:rPr lang="nb-NO" dirty="0" err="1" smtClean="0"/>
              <a:t>procedures</a:t>
            </a:r>
            <a:endParaRPr lang="nb-NO" dirty="0" smtClean="0"/>
          </a:p>
          <a:p>
            <a:pPr lvl="1"/>
            <a:r>
              <a:rPr lang="nb-NO" dirty="0" err="1" smtClean="0"/>
              <a:t>Ridell</a:t>
            </a:r>
            <a:r>
              <a:rPr lang="nb-NO" dirty="0" smtClean="0"/>
              <a:t> et al 2008: </a:t>
            </a:r>
            <a:r>
              <a:rPr lang="nb-NO" dirty="0" err="1" smtClean="0"/>
              <a:t>Probably</a:t>
            </a:r>
            <a:r>
              <a:rPr lang="nb-NO" dirty="0" smtClean="0"/>
              <a:t> </a:t>
            </a:r>
            <a:r>
              <a:rPr lang="nb-NO" dirty="0" err="1" smtClean="0"/>
              <a:t>poor</a:t>
            </a:r>
            <a:r>
              <a:rPr lang="nb-NO" dirty="0" smtClean="0"/>
              <a:t> </a:t>
            </a:r>
            <a:r>
              <a:rPr lang="nb-NO" dirty="0" err="1" smtClean="0"/>
              <a:t>prognosis</a:t>
            </a:r>
            <a:r>
              <a:rPr lang="nb-NO" dirty="0" smtClean="0"/>
              <a:t> in </a:t>
            </a:r>
            <a:r>
              <a:rPr lang="nb-NO" dirty="0" err="1" smtClean="0"/>
              <a:t>adolescents</a:t>
            </a:r>
            <a:endParaRPr lang="nb-NO"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nb-NO" dirty="0" err="1" smtClean="0"/>
              <a:t>Challenge</a:t>
            </a:r>
            <a:r>
              <a:rPr lang="nb-NO" dirty="0" smtClean="0"/>
              <a:t>: </a:t>
            </a:r>
            <a:r>
              <a:rPr lang="nb-NO" dirty="0" err="1" smtClean="0"/>
              <a:t>apical</a:t>
            </a:r>
            <a:r>
              <a:rPr lang="nb-NO" dirty="0" smtClean="0"/>
              <a:t> </a:t>
            </a:r>
            <a:r>
              <a:rPr lang="nb-NO" dirty="0" err="1" smtClean="0"/>
              <a:t>periodontitis</a:t>
            </a:r>
            <a:endParaRPr lang="nb-NO" dirty="0"/>
          </a:p>
        </p:txBody>
      </p:sp>
      <p:sp>
        <p:nvSpPr>
          <p:cNvPr id="3" name="Content Placeholder 2"/>
          <p:cNvSpPr>
            <a:spLocks noGrp="1"/>
          </p:cNvSpPr>
          <p:nvPr>
            <p:ph idx="1"/>
          </p:nvPr>
        </p:nvSpPr>
        <p:spPr/>
        <p:txBody>
          <a:bodyPr/>
          <a:lstStyle/>
          <a:p>
            <a:endParaRPr lang="nb-NO" dirty="0"/>
          </a:p>
        </p:txBody>
      </p:sp>
      <p:pic>
        <p:nvPicPr>
          <p:cNvPr id="4" name="Picture 2" descr="K:\DSO\DIVERSE\ROEKO\RESULTS\Norway\5010\F000125X.jpg"/>
          <p:cNvPicPr>
            <a:picLocks noChangeAspect="1" noChangeArrowheads="1"/>
          </p:cNvPicPr>
          <p:nvPr/>
        </p:nvPicPr>
        <p:blipFill>
          <a:blip r:embed="rId2" cstate="print"/>
          <a:srcRect/>
          <a:stretch>
            <a:fillRect/>
          </a:stretch>
        </p:blipFill>
        <p:spPr bwMode="auto">
          <a:xfrm>
            <a:off x="381000" y="1201439"/>
            <a:ext cx="2716213" cy="4724400"/>
          </a:xfrm>
          <a:prstGeom prst="rect">
            <a:avLst/>
          </a:prstGeom>
          <a:noFill/>
        </p:spPr>
      </p:pic>
      <p:pic>
        <p:nvPicPr>
          <p:cNvPr id="5" name="Picture 3" descr="K:\DSO\DIVERSE\ROEKO\RESULTS\Norway\5010\M000428X.jpg"/>
          <p:cNvPicPr>
            <a:picLocks noChangeAspect="1" noChangeArrowheads="1"/>
          </p:cNvPicPr>
          <p:nvPr/>
        </p:nvPicPr>
        <p:blipFill>
          <a:blip r:embed="rId3" cstate="print"/>
          <a:srcRect/>
          <a:stretch>
            <a:fillRect/>
          </a:stretch>
        </p:blipFill>
        <p:spPr bwMode="auto">
          <a:xfrm>
            <a:off x="3200400" y="1201439"/>
            <a:ext cx="2716213" cy="4724400"/>
          </a:xfrm>
          <a:prstGeom prst="rect">
            <a:avLst/>
          </a:prstGeom>
          <a:noFill/>
        </p:spPr>
      </p:pic>
      <p:pic>
        <p:nvPicPr>
          <p:cNvPr id="6" name="Picture 4" descr="K:\DSO\DIVERSE\ROEKO\RESULTS\Norway\5010\Y010122X.jpg"/>
          <p:cNvPicPr>
            <a:picLocks noChangeAspect="1" noChangeArrowheads="1"/>
          </p:cNvPicPr>
          <p:nvPr/>
        </p:nvPicPr>
        <p:blipFill>
          <a:blip r:embed="rId4" cstate="print"/>
          <a:srcRect/>
          <a:stretch>
            <a:fillRect/>
          </a:stretch>
        </p:blipFill>
        <p:spPr bwMode="auto">
          <a:xfrm>
            <a:off x="6019800" y="1201439"/>
            <a:ext cx="2716213" cy="4724400"/>
          </a:xfrm>
          <a:prstGeom prst="rect">
            <a:avLst/>
          </a:prstGeom>
          <a:noFill/>
        </p:spPr>
      </p:pic>
      <p:sp>
        <p:nvSpPr>
          <p:cNvPr id="7" name="Text Box 5"/>
          <p:cNvSpPr txBox="1">
            <a:spLocks noChangeArrowheads="1"/>
          </p:cNvSpPr>
          <p:nvPr/>
        </p:nvSpPr>
        <p:spPr bwMode="auto">
          <a:xfrm>
            <a:off x="457200" y="6078239"/>
            <a:ext cx="2438400" cy="519113"/>
          </a:xfrm>
          <a:prstGeom prst="rect">
            <a:avLst/>
          </a:prstGeom>
          <a:solidFill>
            <a:schemeClr val="tx1"/>
          </a:solidFill>
          <a:ln w="9525">
            <a:noFill/>
            <a:miter lim="800000"/>
            <a:headEnd/>
            <a:tailEnd/>
          </a:ln>
          <a:effectLst/>
        </p:spPr>
        <p:txBody>
          <a:bodyPr>
            <a:spAutoFit/>
          </a:bodyPr>
          <a:lstStyle/>
          <a:p>
            <a:pPr algn="ctr"/>
            <a:r>
              <a:rPr lang="nb-NO" sz="2800" dirty="0">
                <a:solidFill>
                  <a:srgbClr val="FFFF00"/>
                </a:solidFill>
              </a:rPr>
              <a:t>At </a:t>
            </a:r>
            <a:r>
              <a:rPr lang="nb-NO" sz="2800" dirty="0" err="1">
                <a:solidFill>
                  <a:srgbClr val="FFFF00"/>
                </a:solidFill>
              </a:rPr>
              <a:t>filling</a:t>
            </a:r>
            <a:endParaRPr lang="nb-NO" sz="2800" dirty="0">
              <a:solidFill>
                <a:srgbClr val="FFFF00"/>
              </a:solidFill>
            </a:endParaRPr>
          </a:p>
        </p:txBody>
      </p:sp>
      <p:sp>
        <p:nvSpPr>
          <p:cNvPr id="8" name="Text Box 6"/>
          <p:cNvSpPr txBox="1">
            <a:spLocks noChangeArrowheads="1"/>
          </p:cNvSpPr>
          <p:nvPr/>
        </p:nvSpPr>
        <p:spPr bwMode="auto">
          <a:xfrm>
            <a:off x="3276600" y="6078239"/>
            <a:ext cx="2362200" cy="519113"/>
          </a:xfrm>
          <a:prstGeom prst="rect">
            <a:avLst/>
          </a:prstGeom>
          <a:solidFill>
            <a:schemeClr val="tx1"/>
          </a:solidFill>
          <a:ln w="9525">
            <a:noFill/>
            <a:miter lim="800000"/>
            <a:headEnd/>
            <a:tailEnd/>
          </a:ln>
          <a:effectLst/>
        </p:spPr>
        <p:txBody>
          <a:bodyPr>
            <a:spAutoFit/>
          </a:bodyPr>
          <a:lstStyle/>
          <a:p>
            <a:pPr algn="ctr"/>
            <a:r>
              <a:rPr lang="nb-NO" sz="2800" dirty="0">
                <a:solidFill>
                  <a:srgbClr val="FFFF00"/>
                </a:solidFill>
              </a:rPr>
              <a:t>3 </a:t>
            </a:r>
            <a:r>
              <a:rPr lang="nb-NO" sz="2800" dirty="0" err="1">
                <a:solidFill>
                  <a:srgbClr val="FFFF00"/>
                </a:solidFill>
              </a:rPr>
              <a:t>months</a:t>
            </a:r>
            <a:endParaRPr lang="nb-NO" sz="2800" dirty="0">
              <a:solidFill>
                <a:srgbClr val="FFFF00"/>
              </a:solidFill>
            </a:endParaRPr>
          </a:p>
        </p:txBody>
      </p:sp>
      <p:sp>
        <p:nvSpPr>
          <p:cNvPr id="9" name="Text Box 7"/>
          <p:cNvSpPr txBox="1">
            <a:spLocks noChangeArrowheads="1"/>
          </p:cNvSpPr>
          <p:nvPr/>
        </p:nvSpPr>
        <p:spPr bwMode="auto">
          <a:xfrm>
            <a:off x="6172200" y="6078239"/>
            <a:ext cx="2438400" cy="519113"/>
          </a:xfrm>
          <a:prstGeom prst="rect">
            <a:avLst/>
          </a:prstGeom>
          <a:solidFill>
            <a:schemeClr val="tx1"/>
          </a:solidFill>
          <a:ln w="9525">
            <a:noFill/>
            <a:miter lim="800000"/>
            <a:headEnd/>
            <a:tailEnd/>
          </a:ln>
          <a:effectLst/>
        </p:spPr>
        <p:txBody>
          <a:bodyPr>
            <a:spAutoFit/>
          </a:bodyPr>
          <a:lstStyle/>
          <a:p>
            <a:pPr algn="ctr"/>
            <a:r>
              <a:rPr lang="nb-NO" sz="2800" dirty="0">
                <a:solidFill>
                  <a:srgbClr val="FFFF00"/>
                </a:solidFill>
              </a:rPr>
              <a:t>12 </a:t>
            </a:r>
            <a:r>
              <a:rPr lang="nb-NO" sz="2800" dirty="0" err="1">
                <a:solidFill>
                  <a:srgbClr val="FFFF00"/>
                </a:solidFill>
              </a:rPr>
              <a:t>months</a:t>
            </a:r>
            <a:endParaRPr lang="nb-NO" sz="2800" dirty="0">
              <a:solidFill>
                <a:srgbClr val="FFFF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b-NO" dirty="0" err="1" smtClean="0"/>
              <a:t>Success</a:t>
            </a:r>
            <a:r>
              <a:rPr lang="nb-NO" dirty="0" smtClean="0"/>
              <a:t> rates for </a:t>
            </a:r>
            <a:r>
              <a:rPr lang="nb-NO" dirty="0" err="1" smtClean="0"/>
              <a:t>apical</a:t>
            </a:r>
            <a:r>
              <a:rPr lang="nb-NO" dirty="0" smtClean="0"/>
              <a:t> </a:t>
            </a:r>
            <a:r>
              <a:rPr lang="nb-NO" dirty="0" err="1" smtClean="0"/>
              <a:t>periodontitis</a:t>
            </a:r>
            <a:endParaRPr lang="nb-NO" dirty="0"/>
          </a:p>
        </p:txBody>
      </p:sp>
      <p:sp>
        <p:nvSpPr>
          <p:cNvPr id="9" name="Content Placeholder 8"/>
          <p:cNvSpPr>
            <a:spLocks noGrp="1"/>
          </p:cNvSpPr>
          <p:nvPr>
            <p:ph idx="1"/>
          </p:nvPr>
        </p:nvSpPr>
        <p:spPr/>
        <p:txBody>
          <a:bodyPr>
            <a:normAutofit lnSpcReduction="10000"/>
          </a:bodyPr>
          <a:lstStyle/>
          <a:p>
            <a:pPr>
              <a:spcAft>
                <a:spcPct val="20000"/>
              </a:spcAft>
            </a:pPr>
            <a:r>
              <a:rPr lang="nb-NO" sz="2400" dirty="0" smtClean="0"/>
              <a:t>Strindberg 1956				88</a:t>
            </a:r>
          </a:p>
          <a:p>
            <a:pPr>
              <a:spcAft>
                <a:spcPct val="20000"/>
              </a:spcAft>
            </a:pPr>
            <a:r>
              <a:rPr lang="nb-NO" sz="2400" dirty="0" err="1" smtClean="0"/>
              <a:t>Kerekes</a:t>
            </a:r>
            <a:r>
              <a:rPr lang="nb-NO" sz="2400" dirty="0" smtClean="0"/>
              <a:t> &amp; Tronstad 1979			91</a:t>
            </a:r>
          </a:p>
          <a:p>
            <a:pPr>
              <a:spcAft>
                <a:spcPct val="20000"/>
              </a:spcAft>
            </a:pPr>
            <a:r>
              <a:rPr lang="nb-NO" sz="2400" dirty="0" smtClean="0"/>
              <a:t>Ørstavik et al 1986 (2004)			79</a:t>
            </a:r>
          </a:p>
          <a:p>
            <a:pPr>
              <a:spcAft>
                <a:spcPct val="20000"/>
              </a:spcAft>
            </a:pPr>
            <a:r>
              <a:rPr lang="nb-NO" sz="2400" dirty="0" err="1" smtClean="0"/>
              <a:t>Sjögren</a:t>
            </a:r>
            <a:r>
              <a:rPr lang="nb-NO" sz="2400" dirty="0" smtClean="0"/>
              <a:t> et al 1990				86</a:t>
            </a:r>
          </a:p>
          <a:p>
            <a:pPr>
              <a:spcAft>
                <a:spcPct val="20000"/>
              </a:spcAft>
            </a:pPr>
            <a:r>
              <a:rPr lang="nb-NO" sz="2400" dirty="0" err="1" smtClean="0"/>
              <a:t>Marquis</a:t>
            </a:r>
            <a:r>
              <a:rPr lang="nb-NO" sz="2400" dirty="0" smtClean="0"/>
              <a:t> et al 2006				80</a:t>
            </a:r>
          </a:p>
          <a:p>
            <a:pPr>
              <a:spcAft>
                <a:spcPct val="20000"/>
              </a:spcAft>
            </a:pPr>
            <a:r>
              <a:rPr lang="nb-NO" sz="2400" dirty="0" err="1" smtClean="0"/>
              <a:t>Zmener</a:t>
            </a:r>
            <a:r>
              <a:rPr lang="nb-NO" sz="2400" dirty="0" smtClean="0"/>
              <a:t> &amp; </a:t>
            </a:r>
            <a:r>
              <a:rPr lang="nb-NO" sz="2400" dirty="0" err="1" smtClean="0"/>
              <a:t>Pamejer</a:t>
            </a:r>
            <a:r>
              <a:rPr lang="nb-NO" sz="2400" dirty="0" smtClean="0"/>
              <a:t> 2004			89</a:t>
            </a:r>
          </a:p>
          <a:p>
            <a:pPr>
              <a:buNone/>
            </a:pPr>
            <a:endParaRPr lang="nb-NO" sz="2400" dirty="0" smtClean="0"/>
          </a:p>
          <a:p>
            <a:pPr>
              <a:buNone/>
            </a:pPr>
            <a:r>
              <a:rPr lang="nb-NO" sz="2400" dirty="0" smtClean="0"/>
              <a:t>	Field studies: </a:t>
            </a:r>
            <a:r>
              <a:rPr lang="nb-NO" sz="2400" dirty="0" err="1" smtClean="0"/>
              <a:t>Allways</a:t>
            </a:r>
            <a:r>
              <a:rPr lang="nb-NO" sz="2400" dirty="0" smtClean="0"/>
              <a:t> </a:t>
            </a:r>
            <a:r>
              <a:rPr lang="nb-NO" sz="2400" dirty="0" err="1" smtClean="0"/>
              <a:t>lower</a:t>
            </a:r>
            <a:r>
              <a:rPr lang="nb-NO" sz="2400" dirty="0" smtClean="0"/>
              <a:t> </a:t>
            </a:r>
            <a:r>
              <a:rPr lang="nb-NO" sz="2400" dirty="0" err="1" smtClean="0"/>
              <a:t>than</a:t>
            </a:r>
            <a:r>
              <a:rPr lang="nb-NO" sz="2400" dirty="0" smtClean="0"/>
              <a:t> 67%, </a:t>
            </a:r>
            <a:r>
              <a:rPr lang="nb-NO" sz="2400" dirty="0" err="1" smtClean="0"/>
              <a:t>probably</a:t>
            </a:r>
            <a:r>
              <a:rPr lang="nb-NO" sz="2400" dirty="0" smtClean="0"/>
              <a:t> </a:t>
            </a:r>
            <a:r>
              <a:rPr lang="nb-NO" sz="2400" b="1" dirty="0" err="1" smtClean="0"/>
              <a:t>much</a:t>
            </a:r>
            <a:r>
              <a:rPr lang="nb-NO" sz="2400" dirty="0" smtClean="0"/>
              <a:t> </a:t>
            </a:r>
            <a:r>
              <a:rPr lang="nb-NO" sz="2400" dirty="0" err="1" smtClean="0"/>
              <a:t>lower</a:t>
            </a:r>
            <a:r>
              <a:rPr lang="nb-NO" sz="2400" dirty="0" smtClean="0"/>
              <a:t>. The </a:t>
            </a:r>
            <a:r>
              <a:rPr lang="nb-NO" sz="2400" dirty="0" err="1" smtClean="0"/>
              <a:t>treatment</a:t>
            </a:r>
            <a:r>
              <a:rPr lang="nb-NO" sz="2400" dirty="0" smtClean="0"/>
              <a:t> </a:t>
            </a:r>
            <a:r>
              <a:rPr lang="nb-NO" sz="2400" dirty="0" err="1" smtClean="0"/>
              <a:t>of</a:t>
            </a:r>
            <a:r>
              <a:rPr lang="nb-NO" sz="2400" dirty="0" smtClean="0"/>
              <a:t> AP is </a:t>
            </a:r>
            <a:r>
              <a:rPr lang="nb-NO" sz="2400" dirty="0" err="1" smtClean="0"/>
              <a:t>what</a:t>
            </a:r>
            <a:r>
              <a:rPr lang="nb-NO" sz="2400" dirty="0" smtClean="0"/>
              <a:t> </a:t>
            </a:r>
            <a:r>
              <a:rPr lang="nb-NO" sz="2400" dirty="0" err="1" smtClean="0"/>
              <a:t>should</a:t>
            </a:r>
            <a:r>
              <a:rPr lang="nb-NO" sz="2400" dirty="0" smtClean="0"/>
              <a:t> guide </a:t>
            </a:r>
            <a:r>
              <a:rPr lang="nb-NO" sz="2400" dirty="0" err="1" smtClean="0"/>
              <a:t>the</a:t>
            </a:r>
            <a:r>
              <a:rPr lang="nb-NO" sz="2400" dirty="0" smtClean="0"/>
              <a:t> </a:t>
            </a:r>
            <a:r>
              <a:rPr lang="nb-NO" sz="2400" dirty="0" err="1" smtClean="0"/>
              <a:t>development</a:t>
            </a:r>
            <a:r>
              <a:rPr lang="nb-NO" sz="2400" dirty="0" smtClean="0"/>
              <a:t> </a:t>
            </a:r>
            <a:r>
              <a:rPr lang="nb-NO" sz="2400" dirty="0" err="1" smtClean="0"/>
              <a:t>of</a:t>
            </a:r>
            <a:r>
              <a:rPr lang="nb-NO" sz="2400" dirty="0" smtClean="0"/>
              <a:t> </a:t>
            </a:r>
            <a:r>
              <a:rPr lang="nb-NO" sz="2400" dirty="0" err="1" smtClean="0"/>
              <a:t>new</a:t>
            </a:r>
            <a:r>
              <a:rPr lang="nb-NO" sz="2400" dirty="0" smtClean="0"/>
              <a:t> </a:t>
            </a:r>
            <a:r>
              <a:rPr lang="nb-NO" sz="2400" dirty="0" err="1" smtClean="0"/>
              <a:t>methods</a:t>
            </a:r>
            <a:r>
              <a:rPr lang="nb-NO" sz="2400" dirty="0" smtClean="0"/>
              <a:t>, </a:t>
            </a:r>
            <a:r>
              <a:rPr lang="nb-NO" sz="2400" dirty="0" err="1" smtClean="0"/>
              <a:t>medicaments</a:t>
            </a:r>
            <a:r>
              <a:rPr lang="nb-NO" sz="2400" dirty="0" smtClean="0"/>
              <a:t> and materials.</a:t>
            </a:r>
            <a:endParaRPr lang="nb-NO"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marL="342900" indent="-342900" eaLnBrk="1" hangingPunct="1"/>
            <a:r>
              <a:rPr lang="nb-NO" dirty="0" smtClean="0"/>
              <a:t>Science Base</a:t>
            </a:r>
          </a:p>
        </p:txBody>
      </p:sp>
      <p:sp>
        <p:nvSpPr>
          <p:cNvPr id="58371" name="Content Placeholder 2"/>
          <p:cNvSpPr>
            <a:spLocks noGrp="1"/>
          </p:cNvSpPr>
          <p:nvPr>
            <p:ph idx="1"/>
          </p:nvPr>
        </p:nvSpPr>
        <p:spPr/>
        <p:txBody>
          <a:bodyPr/>
          <a:lstStyle/>
          <a:p>
            <a:pPr eaLnBrk="1" hangingPunct="1"/>
            <a:r>
              <a:rPr lang="nb-NO" dirty="0" smtClean="0"/>
              <a:t>The </a:t>
            </a:r>
            <a:r>
              <a:rPr lang="nb-NO" dirty="0" err="1" smtClean="0"/>
              <a:t>classical</a:t>
            </a:r>
            <a:r>
              <a:rPr lang="nb-NO" dirty="0" smtClean="0"/>
              <a:t> </a:t>
            </a:r>
            <a:r>
              <a:rPr lang="nb-NO" dirty="0" err="1" smtClean="0"/>
              <a:t>pyramid</a:t>
            </a:r>
            <a:r>
              <a:rPr lang="nb-NO" dirty="0" smtClean="0"/>
              <a:t> </a:t>
            </a:r>
            <a:r>
              <a:rPr lang="nb-NO" dirty="0" err="1" smtClean="0"/>
              <a:t>of</a:t>
            </a:r>
            <a:r>
              <a:rPr lang="nb-NO" dirty="0" smtClean="0"/>
              <a:t> </a:t>
            </a:r>
            <a:r>
              <a:rPr lang="nb-NO" dirty="0" err="1" smtClean="0"/>
              <a:t>evidence</a:t>
            </a:r>
            <a:endParaRPr lang="nb-NO" dirty="0" smtClean="0"/>
          </a:p>
        </p:txBody>
      </p:sp>
      <p:sp>
        <p:nvSpPr>
          <p:cNvPr id="4" name="Slide Number Placeholder 3"/>
          <p:cNvSpPr>
            <a:spLocks noGrp="1"/>
          </p:cNvSpPr>
          <p:nvPr>
            <p:ph type="sldNum" sz="quarter" idx="12"/>
          </p:nvPr>
        </p:nvSpPr>
        <p:spPr/>
        <p:txBody>
          <a:bodyPr/>
          <a:lstStyle/>
          <a:p>
            <a:pPr>
              <a:defRPr/>
            </a:pPr>
            <a:fld id="{F07FFD8F-828B-4261-AA8B-6093B03F8BC1}" type="slidenum">
              <a:rPr lang="nb-NO" smtClean="0"/>
              <a:pPr>
                <a:defRPr/>
              </a:pPr>
              <a:t>7</a:t>
            </a:fld>
            <a:endParaRPr lang="nb-NO"/>
          </a:p>
        </p:txBody>
      </p:sp>
      <p:grpSp>
        <p:nvGrpSpPr>
          <p:cNvPr id="2" name="Group 12"/>
          <p:cNvGrpSpPr/>
          <p:nvPr/>
        </p:nvGrpSpPr>
        <p:grpSpPr>
          <a:xfrm>
            <a:off x="1403350" y="2133600"/>
            <a:ext cx="5918200" cy="4405957"/>
            <a:chOff x="1403350" y="2133600"/>
            <a:chExt cx="5918200" cy="4405957"/>
          </a:xfrm>
        </p:grpSpPr>
        <p:sp>
          <p:nvSpPr>
            <p:cNvPr id="58373" name="TextBox 6"/>
            <p:cNvSpPr txBox="1">
              <a:spLocks noChangeArrowheads="1"/>
            </p:cNvSpPr>
            <p:nvPr/>
          </p:nvSpPr>
          <p:spPr bwMode="auto">
            <a:xfrm>
              <a:off x="2555875" y="6308725"/>
              <a:ext cx="3958135" cy="230832"/>
            </a:xfrm>
            <a:prstGeom prst="rect">
              <a:avLst/>
            </a:prstGeom>
            <a:noFill/>
            <a:ln w="9525">
              <a:noFill/>
              <a:miter lim="800000"/>
              <a:headEnd/>
              <a:tailEnd/>
            </a:ln>
          </p:spPr>
          <p:txBody>
            <a:bodyPr wrap="none">
              <a:spAutoFit/>
            </a:bodyPr>
            <a:lstStyle/>
            <a:p>
              <a:r>
                <a:rPr lang="nb-NO" sz="900" dirty="0" smtClean="0"/>
                <a:t>from http</a:t>
              </a:r>
              <a:r>
                <a:rPr lang="nb-NO" sz="900" dirty="0"/>
                <a:t>://www.galter.northwestern.edu/Guides-and-Tutorials/ebm-resources</a:t>
              </a:r>
            </a:p>
          </p:txBody>
        </p:sp>
        <p:grpSp>
          <p:nvGrpSpPr>
            <p:cNvPr id="3" name="Group 7"/>
            <p:cNvGrpSpPr>
              <a:grpSpLocks/>
            </p:cNvGrpSpPr>
            <p:nvPr/>
          </p:nvGrpSpPr>
          <p:grpSpPr bwMode="auto">
            <a:xfrm>
              <a:off x="1403350" y="2133600"/>
              <a:ext cx="5918200" cy="4032250"/>
              <a:chOff x="3059832" y="2132856"/>
              <a:chExt cx="5918593" cy="4032448"/>
            </a:xfrm>
          </p:grpSpPr>
          <p:pic>
            <p:nvPicPr>
              <p:cNvPr id="58375" name="Picture 4" descr="http://www.galter.northwestern.edu/images/cms/ebm/ebm-pyramid.gif"/>
              <p:cNvPicPr>
                <a:picLocks noChangeAspect="1" noChangeArrowheads="1"/>
              </p:cNvPicPr>
              <p:nvPr/>
            </p:nvPicPr>
            <p:blipFill>
              <a:blip r:embed="rId2" cstate="print"/>
              <a:srcRect/>
              <a:stretch>
                <a:fillRect/>
              </a:stretch>
            </p:blipFill>
            <p:spPr bwMode="auto">
              <a:xfrm>
                <a:off x="3059832" y="2132856"/>
                <a:ext cx="5918593" cy="4032448"/>
              </a:xfrm>
              <a:prstGeom prst="rect">
                <a:avLst/>
              </a:prstGeom>
              <a:noFill/>
              <a:ln w="9525">
                <a:noFill/>
                <a:miter lim="800000"/>
                <a:headEnd/>
                <a:tailEnd/>
              </a:ln>
            </p:spPr>
          </p:pic>
          <p:sp>
            <p:nvSpPr>
              <p:cNvPr id="10" name="Rectangle 9"/>
              <p:cNvSpPr/>
              <p:nvPr/>
            </p:nvSpPr>
            <p:spPr>
              <a:xfrm>
                <a:off x="3131275" y="3356879"/>
                <a:ext cx="1224043" cy="647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cxnSp>
            <p:nvCxnSpPr>
              <p:cNvPr id="11" name="Straight Connector 10"/>
              <p:cNvCxnSpPr/>
              <p:nvPr/>
            </p:nvCxnSpPr>
            <p:spPr>
              <a:xfrm rot="5400000">
                <a:off x="2293836" y="3681539"/>
                <a:ext cx="28084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6"/>
            <p:cNvSpPr txBox="1">
              <a:spLocks noChangeArrowheads="1"/>
            </p:cNvSpPr>
            <p:nvPr/>
          </p:nvSpPr>
          <p:spPr bwMode="auto">
            <a:xfrm>
              <a:off x="3998878" y="2510652"/>
              <a:ext cx="744756" cy="461665"/>
            </a:xfrm>
            <a:prstGeom prst="rect">
              <a:avLst/>
            </a:prstGeom>
            <a:noFill/>
            <a:ln w="9525">
              <a:noFill/>
              <a:miter lim="800000"/>
              <a:headEnd/>
              <a:tailEnd/>
            </a:ln>
          </p:spPr>
          <p:txBody>
            <a:bodyPr wrap="none">
              <a:spAutoFit/>
            </a:bodyPr>
            <a:lstStyle/>
            <a:p>
              <a:pPr algn="ctr"/>
              <a:r>
                <a:rPr lang="nb-NO" sz="1200" b="1" dirty="0" smtClean="0"/>
                <a:t>Meta-</a:t>
              </a:r>
              <a:br>
                <a:rPr lang="nb-NO" sz="1200" b="1" dirty="0" smtClean="0"/>
              </a:br>
              <a:r>
                <a:rPr lang="nb-NO" sz="1200" b="1" dirty="0" smtClean="0"/>
                <a:t>Analyses</a:t>
              </a:r>
              <a:endParaRPr lang="nb-NO" sz="1200" b="1" dirty="0"/>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New </a:t>
            </a:r>
            <a:r>
              <a:rPr lang="nb-NO" dirty="0" err="1" smtClean="0"/>
              <a:t>methods</a:t>
            </a:r>
            <a:r>
              <a:rPr lang="nb-NO" dirty="0" smtClean="0"/>
              <a:t> and materials</a:t>
            </a:r>
            <a:endParaRPr lang="nb-NO" dirty="0"/>
          </a:p>
        </p:txBody>
      </p:sp>
      <p:sp>
        <p:nvSpPr>
          <p:cNvPr id="3" name="Content Placeholder 2"/>
          <p:cNvSpPr>
            <a:spLocks noGrp="1"/>
          </p:cNvSpPr>
          <p:nvPr>
            <p:ph idx="1"/>
          </p:nvPr>
        </p:nvSpPr>
        <p:spPr/>
        <p:txBody>
          <a:bodyPr>
            <a:normAutofit lnSpcReduction="10000"/>
          </a:bodyPr>
          <a:lstStyle/>
          <a:p>
            <a:r>
              <a:rPr lang="nb-NO" dirty="0" err="1" smtClean="0"/>
              <a:t>Irrigants</a:t>
            </a:r>
            <a:r>
              <a:rPr lang="nb-NO" dirty="0" smtClean="0"/>
              <a:t>: </a:t>
            </a:r>
            <a:r>
              <a:rPr lang="nb-NO" dirty="0" err="1" smtClean="0"/>
              <a:t>what</a:t>
            </a:r>
            <a:r>
              <a:rPr lang="nb-NO" dirty="0" smtClean="0"/>
              <a:t> do </a:t>
            </a:r>
            <a:r>
              <a:rPr lang="nb-NO" dirty="0" err="1" smtClean="0"/>
              <a:t>we</a:t>
            </a:r>
            <a:r>
              <a:rPr lang="nb-NO" dirty="0" smtClean="0"/>
              <a:t> </a:t>
            </a:r>
            <a:r>
              <a:rPr lang="nb-NO" dirty="0" err="1" smtClean="0"/>
              <a:t>want</a:t>
            </a:r>
            <a:r>
              <a:rPr lang="nb-NO" dirty="0" smtClean="0"/>
              <a:t> to know?</a:t>
            </a:r>
          </a:p>
          <a:p>
            <a:pPr lvl="1"/>
            <a:r>
              <a:rPr lang="nb-NO" dirty="0" smtClean="0"/>
              <a:t>No consensus, </a:t>
            </a:r>
            <a:r>
              <a:rPr lang="nb-NO" dirty="0" err="1" smtClean="0"/>
              <a:t>no</a:t>
            </a:r>
            <a:r>
              <a:rPr lang="nb-NO" dirty="0" smtClean="0"/>
              <a:t> </a:t>
            </a:r>
            <a:r>
              <a:rPr lang="nb-NO" dirty="0" err="1" smtClean="0"/>
              <a:t>large-scale</a:t>
            </a:r>
            <a:r>
              <a:rPr lang="nb-NO" dirty="0" smtClean="0"/>
              <a:t> </a:t>
            </a:r>
            <a:r>
              <a:rPr lang="nb-NO" dirty="0" err="1" smtClean="0"/>
              <a:t>comparisons</a:t>
            </a:r>
            <a:endParaRPr lang="nb-NO" dirty="0" smtClean="0"/>
          </a:p>
          <a:p>
            <a:r>
              <a:rPr lang="nb-NO" dirty="0" smtClean="0"/>
              <a:t>Dressings: </a:t>
            </a:r>
            <a:r>
              <a:rPr lang="nb-NO" dirty="0" err="1" smtClean="0"/>
              <a:t>are</a:t>
            </a:r>
            <a:r>
              <a:rPr lang="nb-NO" dirty="0" smtClean="0"/>
              <a:t> </a:t>
            </a:r>
            <a:r>
              <a:rPr lang="nb-NO" dirty="0" err="1" smtClean="0"/>
              <a:t>they</a:t>
            </a:r>
            <a:r>
              <a:rPr lang="nb-NO" dirty="0" smtClean="0"/>
              <a:t> </a:t>
            </a:r>
            <a:r>
              <a:rPr lang="nb-NO" dirty="0" err="1" smtClean="0"/>
              <a:t>necessary</a:t>
            </a:r>
            <a:endParaRPr lang="nb-NO" dirty="0" smtClean="0"/>
          </a:p>
          <a:p>
            <a:pPr lvl="1"/>
            <a:r>
              <a:rPr lang="nb-NO" dirty="0" err="1" smtClean="0"/>
              <a:t>Commercially</a:t>
            </a:r>
            <a:r>
              <a:rPr lang="nb-NO" dirty="0" smtClean="0"/>
              <a:t> </a:t>
            </a:r>
            <a:r>
              <a:rPr lang="nb-NO" dirty="0" err="1" smtClean="0"/>
              <a:t>interesting</a:t>
            </a:r>
            <a:r>
              <a:rPr lang="nb-NO" dirty="0" smtClean="0"/>
              <a:t>, </a:t>
            </a:r>
            <a:r>
              <a:rPr lang="nb-NO" dirty="0" err="1" smtClean="0"/>
              <a:t>extensively</a:t>
            </a:r>
            <a:r>
              <a:rPr lang="nb-NO" dirty="0" smtClean="0"/>
              <a:t> </a:t>
            </a:r>
            <a:r>
              <a:rPr lang="nb-NO" dirty="0" err="1" smtClean="0"/>
              <a:t>studied</a:t>
            </a:r>
            <a:endParaRPr lang="nb-NO" dirty="0" smtClean="0"/>
          </a:p>
          <a:p>
            <a:r>
              <a:rPr lang="nb-NO" dirty="0" smtClean="0"/>
              <a:t>Instruments and </a:t>
            </a:r>
            <a:r>
              <a:rPr lang="nb-NO" dirty="0" err="1" smtClean="0"/>
              <a:t>machines</a:t>
            </a:r>
            <a:endParaRPr lang="nb-NO" dirty="0" smtClean="0"/>
          </a:p>
          <a:p>
            <a:pPr lvl="1"/>
            <a:r>
              <a:rPr lang="nb-NO" dirty="0" err="1" smtClean="0"/>
              <a:t>Commercially</a:t>
            </a:r>
            <a:r>
              <a:rPr lang="nb-NO" dirty="0" smtClean="0"/>
              <a:t> </a:t>
            </a:r>
            <a:r>
              <a:rPr lang="nb-NO" dirty="0" err="1" smtClean="0"/>
              <a:t>interesting</a:t>
            </a:r>
            <a:r>
              <a:rPr lang="nb-NO" dirty="0" smtClean="0"/>
              <a:t>; </a:t>
            </a:r>
            <a:r>
              <a:rPr lang="nb-NO" dirty="0" err="1" smtClean="0"/>
              <a:t>therefore</a:t>
            </a:r>
            <a:r>
              <a:rPr lang="nb-NO" dirty="0" smtClean="0"/>
              <a:t>, </a:t>
            </a:r>
            <a:r>
              <a:rPr lang="nb-NO" dirty="0" err="1" smtClean="0"/>
              <a:t>the</a:t>
            </a:r>
            <a:r>
              <a:rPr lang="nb-NO" dirty="0" smtClean="0"/>
              <a:t> </a:t>
            </a:r>
            <a:r>
              <a:rPr lang="nb-NO" dirty="0" err="1" smtClean="0"/>
              <a:t>main</a:t>
            </a:r>
            <a:r>
              <a:rPr lang="nb-NO" dirty="0" smtClean="0"/>
              <a:t> </a:t>
            </a:r>
            <a:r>
              <a:rPr lang="nb-NO" dirty="0" err="1" smtClean="0"/>
              <a:t>issue</a:t>
            </a:r>
            <a:r>
              <a:rPr lang="nb-NO" dirty="0" smtClean="0"/>
              <a:t> is </a:t>
            </a:r>
            <a:r>
              <a:rPr lang="nb-NO" dirty="0" err="1" smtClean="0"/>
              <a:t>evaded</a:t>
            </a:r>
            <a:endParaRPr lang="nb-NO" dirty="0" smtClean="0"/>
          </a:p>
          <a:p>
            <a:r>
              <a:rPr lang="nb-NO" dirty="0" err="1" smtClean="0"/>
              <a:t>Root</a:t>
            </a:r>
            <a:r>
              <a:rPr lang="nb-NO" dirty="0" smtClean="0"/>
              <a:t> </a:t>
            </a:r>
            <a:r>
              <a:rPr lang="nb-NO" dirty="0" err="1" smtClean="0"/>
              <a:t>filling</a:t>
            </a:r>
            <a:r>
              <a:rPr lang="nb-NO" dirty="0" smtClean="0"/>
              <a:t> materials</a:t>
            </a:r>
          </a:p>
          <a:p>
            <a:pPr lvl="1"/>
            <a:r>
              <a:rPr lang="nb-NO" dirty="0" err="1" smtClean="0"/>
              <a:t>We</a:t>
            </a:r>
            <a:r>
              <a:rPr lang="nb-NO" dirty="0" smtClean="0"/>
              <a:t> have </a:t>
            </a:r>
            <a:r>
              <a:rPr lang="nb-NO" dirty="0" err="1" smtClean="0"/>
              <a:t>looked</a:t>
            </a:r>
            <a:r>
              <a:rPr lang="nb-NO" dirty="0" smtClean="0"/>
              <a:t> at </a:t>
            </a:r>
            <a:r>
              <a:rPr lang="nb-NO" dirty="0" err="1" smtClean="0"/>
              <a:t>that</a:t>
            </a:r>
            <a:r>
              <a:rPr lang="nb-NO" dirty="0" smtClean="0"/>
              <a:t> in </a:t>
            </a:r>
            <a:r>
              <a:rPr lang="nb-NO" dirty="0" err="1" smtClean="0"/>
              <a:t>the</a:t>
            </a:r>
            <a:r>
              <a:rPr lang="nb-NO" dirty="0" smtClean="0"/>
              <a:t> </a:t>
            </a:r>
            <a:r>
              <a:rPr lang="nb-NO" dirty="0" err="1" smtClean="0"/>
              <a:t>previous</a:t>
            </a:r>
            <a:r>
              <a:rPr lang="nb-NO" dirty="0" smtClean="0"/>
              <a:t> </a:t>
            </a:r>
            <a:r>
              <a:rPr lang="nb-NO" dirty="0" err="1" smtClean="0"/>
              <a:t>lecture</a:t>
            </a:r>
            <a:endParaRPr lang="nb-NO"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smtClean="0"/>
              <a:t>Irrigants</a:t>
            </a:r>
            <a:r>
              <a:rPr lang="nb-NO" dirty="0" smtClean="0"/>
              <a:t>: </a:t>
            </a:r>
            <a:r>
              <a:rPr lang="nb-NO" dirty="0" err="1" smtClean="0"/>
              <a:t>what</a:t>
            </a:r>
            <a:r>
              <a:rPr lang="nb-NO" dirty="0" smtClean="0"/>
              <a:t> do </a:t>
            </a:r>
            <a:r>
              <a:rPr lang="nb-NO" dirty="0" err="1" smtClean="0"/>
              <a:t>we</a:t>
            </a:r>
            <a:r>
              <a:rPr lang="nb-NO" dirty="0" smtClean="0"/>
              <a:t> </a:t>
            </a:r>
            <a:r>
              <a:rPr lang="nb-NO" dirty="0" err="1" smtClean="0"/>
              <a:t>want</a:t>
            </a:r>
            <a:r>
              <a:rPr lang="nb-NO" dirty="0" smtClean="0"/>
              <a:t> to know?</a:t>
            </a:r>
          </a:p>
        </p:txBody>
      </p:sp>
      <p:pic>
        <p:nvPicPr>
          <p:cNvPr id="3074" name="Picture 2" descr="F:\UiO\Commissions\IrrigasjonOdont2011\Fig1.TIF"/>
          <p:cNvPicPr>
            <a:picLocks noGrp="1" noChangeAspect="1" noChangeArrowheads="1"/>
          </p:cNvPicPr>
          <p:nvPr>
            <p:ph sz="half" idx="1"/>
          </p:nvPr>
        </p:nvPicPr>
        <p:blipFill>
          <a:blip r:embed="rId2" cstate="print"/>
          <a:stretch>
            <a:fillRect/>
          </a:stretch>
        </p:blipFill>
        <p:spPr bwMode="auto">
          <a:xfrm>
            <a:off x="539552" y="1412776"/>
            <a:ext cx="3961456" cy="4525963"/>
          </a:xfrm>
          <a:prstGeom prst="rect">
            <a:avLst/>
          </a:prstGeom>
          <a:noFill/>
        </p:spPr>
      </p:pic>
      <p:sp>
        <p:nvSpPr>
          <p:cNvPr id="6" name="Content Placeholder 5"/>
          <p:cNvSpPr>
            <a:spLocks noGrp="1"/>
          </p:cNvSpPr>
          <p:nvPr>
            <p:ph sz="half" idx="2"/>
          </p:nvPr>
        </p:nvSpPr>
        <p:spPr/>
        <p:txBody>
          <a:bodyPr>
            <a:normAutofit fontScale="92500" lnSpcReduction="20000"/>
          </a:bodyPr>
          <a:lstStyle/>
          <a:p>
            <a:r>
              <a:rPr lang="nb-NO" dirty="0" smtClean="0"/>
              <a:t>Is </a:t>
            </a:r>
            <a:r>
              <a:rPr lang="nb-NO" dirty="0" err="1" smtClean="0"/>
              <a:t>debris</a:t>
            </a:r>
            <a:r>
              <a:rPr lang="nb-NO" dirty="0" smtClean="0"/>
              <a:t> </a:t>
            </a:r>
            <a:r>
              <a:rPr lang="nb-NO" dirty="0" err="1" smtClean="0"/>
              <a:t>removal</a:t>
            </a:r>
            <a:r>
              <a:rPr lang="nb-NO" dirty="0" smtClean="0"/>
              <a:t> </a:t>
            </a:r>
            <a:r>
              <a:rPr lang="nb-NO" dirty="0" err="1" smtClean="0"/>
              <a:t>important</a:t>
            </a:r>
            <a:r>
              <a:rPr lang="nb-NO" dirty="0" smtClean="0"/>
              <a:t>? </a:t>
            </a:r>
            <a:r>
              <a:rPr lang="nb-NO" i="1" dirty="0" smtClean="0"/>
              <a:t>In </a:t>
            </a:r>
            <a:r>
              <a:rPr lang="nb-NO" i="1" dirty="0" err="1" smtClean="0"/>
              <a:t>vitro</a:t>
            </a:r>
            <a:endParaRPr lang="nb-NO" i="1" dirty="0" smtClean="0"/>
          </a:p>
          <a:p>
            <a:r>
              <a:rPr lang="nb-NO" dirty="0" smtClean="0"/>
              <a:t>Is </a:t>
            </a:r>
            <a:r>
              <a:rPr lang="nb-NO" dirty="0" err="1" smtClean="0"/>
              <a:t>smear</a:t>
            </a:r>
            <a:r>
              <a:rPr lang="nb-NO" dirty="0" smtClean="0"/>
              <a:t> </a:t>
            </a:r>
            <a:r>
              <a:rPr lang="nb-NO" dirty="0" err="1" smtClean="0"/>
              <a:t>removal</a:t>
            </a:r>
            <a:r>
              <a:rPr lang="nb-NO" dirty="0" smtClean="0"/>
              <a:t> </a:t>
            </a:r>
            <a:r>
              <a:rPr lang="nb-NO" dirty="0" err="1" smtClean="0"/>
              <a:t>important</a:t>
            </a:r>
            <a:r>
              <a:rPr lang="nb-NO" dirty="0" smtClean="0"/>
              <a:t>? </a:t>
            </a:r>
            <a:r>
              <a:rPr lang="nb-NO" i="1" dirty="0" smtClean="0"/>
              <a:t>In </a:t>
            </a:r>
            <a:r>
              <a:rPr lang="nb-NO" i="1" dirty="0" err="1" smtClean="0"/>
              <a:t>vitro</a:t>
            </a:r>
            <a:endParaRPr lang="nb-NO" i="1" dirty="0" smtClean="0"/>
          </a:p>
          <a:p>
            <a:r>
              <a:rPr lang="nb-NO" dirty="0" smtClean="0"/>
              <a:t>Is </a:t>
            </a:r>
            <a:r>
              <a:rPr lang="nb-NO" dirty="0" err="1" smtClean="0"/>
              <a:t>access</a:t>
            </a:r>
            <a:r>
              <a:rPr lang="nb-NO" dirty="0" smtClean="0"/>
              <a:t> to </a:t>
            </a:r>
            <a:r>
              <a:rPr lang="nb-NO" dirty="0" err="1" smtClean="0"/>
              <a:t>tubules</a:t>
            </a:r>
            <a:r>
              <a:rPr lang="nb-NO" dirty="0" smtClean="0"/>
              <a:t> </a:t>
            </a:r>
            <a:r>
              <a:rPr lang="nb-NO" dirty="0" err="1" smtClean="0"/>
              <a:t>important</a:t>
            </a:r>
            <a:r>
              <a:rPr lang="nb-NO" dirty="0" smtClean="0"/>
              <a:t>? </a:t>
            </a:r>
            <a:r>
              <a:rPr lang="nb-NO" i="1" dirty="0" smtClean="0"/>
              <a:t>In </a:t>
            </a:r>
            <a:r>
              <a:rPr lang="nb-NO" i="1" dirty="0" err="1" smtClean="0"/>
              <a:t>vitro</a:t>
            </a:r>
            <a:endParaRPr lang="nb-NO" i="1" dirty="0" smtClean="0"/>
          </a:p>
          <a:p>
            <a:r>
              <a:rPr lang="nb-NO" dirty="0" smtClean="0"/>
              <a:t>Is </a:t>
            </a:r>
            <a:r>
              <a:rPr lang="nb-NO" dirty="0" err="1" smtClean="0"/>
              <a:t>penetration</a:t>
            </a:r>
            <a:r>
              <a:rPr lang="nb-NO" dirty="0" smtClean="0"/>
              <a:t> </a:t>
            </a:r>
            <a:r>
              <a:rPr lang="nb-NO" dirty="0" err="1" smtClean="0"/>
              <a:t>important</a:t>
            </a:r>
            <a:r>
              <a:rPr lang="nb-NO" dirty="0" smtClean="0"/>
              <a:t>? </a:t>
            </a:r>
            <a:r>
              <a:rPr lang="nb-NO" i="1" dirty="0" smtClean="0"/>
              <a:t>In </a:t>
            </a:r>
            <a:r>
              <a:rPr lang="nb-NO" i="1" dirty="0" err="1" smtClean="0"/>
              <a:t>vitro</a:t>
            </a:r>
            <a:endParaRPr lang="nb-NO" i="1" dirty="0" smtClean="0"/>
          </a:p>
          <a:p>
            <a:r>
              <a:rPr lang="nb-NO" dirty="0" smtClean="0"/>
              <a:t>Is soft </a:t>
            </a:r>
            <a:r>
              <a:rPr lang="nb-NO" dirty="0" err="1" smtClean="0"/>
              <a:t>tissue</a:t>
            </a:r>
            <a:r>
              <a:rPr lang="nb-NO" dirty="0" smtClean="0"/>
              <a:t> </a:t>
            </a:r>
            <a:r>
              <a:rPr lang="nb-NO" dirty="0" err="1" smtClean="0"/>
              <a:t>removal</a:t>
            </a:r>
            <a:r>
              <a:rPr lang="nb-NO" dirty="0" smtClean="0"/>
              <a:t> </a:t>
            </a:r>
            <a:r>
              <a:rPr lang="nb-NO" dirty="0" err="1" smtClean="0"/>
              <a:t>important</a:t>
            </a:r>
            <a:r>
              <a:rPr lang="nb-NO" dirty="0" smtClean="0"/>
              <a:t>? </a:t>
            </a:r>
            <a:r>
              <a:rPr lang="nb-NO" i="1" dirty="0" smtClean="0"/>
              <a:t>In </a:t>
            </a:r>
            <a:r>
              <a:rPr lang="nb-NO" i="1" dirty="0" err="1" smtClean="0"/>
              <a:t>vitro</a:t>
            </a:r>
            <a:endParaRPr lang="nb-NO" i="1" dirty="0" smtClean="0"/>
          </a:p>
          <a:p>
            <a:r>
              <a:rPr lang="nb-NO" dirty="0" smtClean="0"/>
              <a:t>Is </a:t>
            </a:r>
            <a:r>
              <a:rPr lang="nb-NO" dirty="0" err="1" smtClean="0"/>
              <a:t>bacterial</a:t>
            </a:r>
            <a:r>
              <a:rPr lang="nb-NO" dirty="0" smtClean="0"/>
              <a:t> killing </a:t>
            </a:r>
            <a:r>
              <a:rPr lang="nb-NO" dirty="0" err="1" smtClean="0"/>
              <a:t>important</a:t>
            </a:r>
            <a:r>
              <a:rPr lang="nb-NO" dirty="0" smtClean="0"/>
              <a:t>? </a:t>
            </a:r>
            <a:r>
              <a:rPr lang="nb-NO" b="1" i="1" dirty="0" smtClean="0"/>
              <a:t>In </a:t>
            </a:r>
            <a:r>
              <a:rPr lang="nb-NO" b="1" i="1" dirty="0" err="1" smtClean="0"/>
              <a:t>vivo</a:t>
            </a:r>
            <a:endParaRPr lang="nb-NO" b="1" i="1" dirty="0"/>
          </a:p>
        </p:txBody>
      </p:sp>
      <p:sp>
        <p:nvSpPr>
          <p:cNvPr id="5" name="TextBox 4"/>
          <p:cNvSpPr txBox="1"/>
          <p:nvPr/>
        </p:nvSpPr>
        <p:spPr>
          <a:xfrm>
            <a:off x="2051720" y="2780928"/>
            <a:ext cx="2880320" cy="2308324"/>
          </a:xfrm>
          <a:prstGeom prst="rect">
            <a:avLst/>
          </a:prstGeom>
          <a:noFill/>
        </p:spPr>
        <p:txBody>
          <a:bodyPr wrap="square" rtlCol="0">
            <a:spAutoFit/>
          </a:bodyPr>
          <a:lstStyle/>
          <a:p>
            <a:pPr marL="342900" indent="-342900">
              <a:buAutoNum type="arabicPeriod"/>
            </a:pPr>
            <a:r>
              <a:rPr lang="nb-NO" dirty="0" err="1" smtClean="0"/>
              <a:t>Debris</a:t>
            </a:r>
            <a:r>
              <a:rPr lang="nb-NO" dirty="0" smtClean="0"/>
              <a:t> </a:t>
            </a:r>
            <a:r>
              <a:rPr lang="nb-NO" dirty="0" err="1" smtClean="0"/>
              <a:t>removal</a:t>
            </a:r>
            <a:endParaRPr lang="nb-NO" dirty="0" smtClean="0"/>
          </a:p>
          <a:p>
            <a:pPr marL="342900" indent="-342900">
              <a:buAutoNum type="arabicPeriod"/>
            </a:pPr>
            <a:r>
              <a:rPr lang="nb-NO" dirty="0" err="1" smtClean="0"/>
              <a:t>Smear</a:t>
            </a:r>
            <a:r>
              <a:rPr lang="nb-NO" dirty="0" smtClean="0"/>
              <a:t> </a:t>
            </a:r>
            <a:r>
              <a:rPr lang="nb-NO" dirty="0" err="1" smtClean="0"/>
              <a:t>removal</a:t>
            </a:r>
            <a:endParaRPr lang="nb-NO" dirty="0" smtClean="0"/>
          </a:p>
          <a:p>
            <a:pPr marL="342900" indent="-342900">
              <a:buAutoNum type="arabicPeriod"/>
            </a:pPr>
            <a:r>
              <a:rPr lang="nb-NO" dirty="0" smtClean="0"/>
              <a:t>Clearing </a:t>
            </a:r>
            <a:r>
              <a:rPr lang="nb-NO" dirty="0" err="1" smtClean="0"/>
              <a:t>of</a:t>
            </a:r>
            <a:r>
              <a:rPr lang="nb-NO" dirty="0" smtClean="0"/>
              <a:t> </a:t>
            </a:r>
            <a:r>
              <a:rPr lang="nb-NO" dirty="0" err="1" smtClean="0"/>
              <a:t>tubules</a:t>
            </a:r>
            <a:endParaRPr lang="nb-NO" dirty="0" smtClean="0"/>
          </a:p>
          <a:p>
            <a:pPr marL="342900" indent="-342900">
              <a:buAutoNum type="arabicPeriod"/>
            </a:pPr>
            <a:r>
              <a:rPr lang="nb-NO" dirty="0" err="1" smtClean="0"/>
              <a:t>Penetrating</a:t>
            </a:r>
            <a:r>
              <a:rPr lang="nb-NO" dirty="0" smtClean="0"/>
              <a:t> to </a:t>
            </a:r>
            <a:r>
              <a:rPr lang="nb-NO" dirty="0" err="1" smtClean="0"/>
              <a:t>surface</a:t>
            </a:r>
            <a:r>
              <a:rPr lang="nb-NO" dirty="0" smtClean="0"/>
              <a:t>?</a:t>
            </a:r>
          </a:p>
          <a:p>
            <a:pPr marL="342900" indent="-342900">
              <a:buAutoNum type="arabicPeriod"/>
            </a:pPr>
            <a:r>
              <a:rPr lang="nb-NO" dirty="0" err="1" smtClean="0"/>
              <a:t>Removing</a:t>
            </a:r>
            <a:r>
              <a:rPr lang="nb-NO" dirty="0" smtClean="0"/>
              <a:t> soft </a:t>
            </a:r>
            <a:r>
              <a:rPr lang="nb-NO" dirty="0" err="1" smtClean="0"/>
              <a:t>tissue</a:t>
            </a:r>
            <a:r>
              <a:rPr lang="nb-NO" dirty="0" smtClean="0"/>
              <a:t> in </a:t>
            </a:r>
            <a:r>
              <a:rPr lang="nb-NO" dirty="0" err="1" smtClean="0"/>
              <a:t>apical</a:t>
            </a:r>
            <a:r>
              <a:rPr lang="nb-NO" dirty="0" smtClean="0"/>
              <a:t> delta and </a:t>
            </a:r>
            <a:r>
              <a:rPr lang="nb-NO" dirty="0" err="1" smtClean="0"/>
              <a:t>accessory</a:t>
            </a:r>
            <a:r>
              <a:rPr lang="nb-NO" dirty="0" smtClean="0"/>
              <a:t> </a:t>
            </a:r>
            <a:r>
              <a:rPr lang="nb-NO" dirty="0" err="1" smtClean="0"/>
              <a:t>canals</a:t>
            </a:r>
            <a:endParaRPr lang="nb-NO" dirty="0" smtClean="0"/>
          </a:p>
          <a:p>
            <a:pPr marL="342900" indent="-342900">
              <a:buAutoNum type="arabicPeriod"/>
            </a:pPr>
            <a:r>
              <a:rPr lang="nb-NO" dirty="0" smtClean="0"/>
              <a:t>Killing </a:t>
            </a:r>
            <a:r>
              <a:rPr lang="nb-NO" dirty="0" err="1" smtClean="0"/>
              <a:t>of</a:t>
            </a:r>
            <a:r>
              <a:rPr lang="nb-NO" dirty="0" smtClean="0"/>
              <a:t> </a:t>
            </a:r>
            <a:r>
              <a:rPr lang="nb-NO" dirty="0" err="1" smtClean="0"/>
              <a:t>microbes</a:t>
            </a:r>
            <a:endParaRPr lang="nb-NO" dirty="0"/>
          </a:p>
        </p:txBody>
      </p:sp>
      <p:sp>
        <p:nvSpPr>
          <p:cNvPr id="7" name="TextBox 6"/>
          <p:cNvSpPr txBox="1"/>
          <p:nvPr/>
        </p:nvSpPr>
        <p:spPr>
          <a:xfrm>
            <a:off x="2627784" y="6165304"/>
            <a:ext cx="3052182" cy="369332"/>
          </a:xfrm>
          <a:prstGeom prst="rect">
            <a:avLst/>
          </a:prstGeom>
          <a:noFill/>
        </p:spPr>
        <p:txBody>
          <a:bodyPr wrap="none" rtlCol="0">
            <a:spAutoFit/>
          </a:bodyPr>
          <a:lstStyle/>
          <a:p>
            <a:r>
              <a:rPr lang="nb-NO" dirty="0" err="1" smtClean="0"/>
              <a:t>Tested</a:t>
            </a:r>
            <a:r>
              <a:rPr lang="nb-NO" dirty="0" smtClean="0"/>
              <a:t> via </a:t>
            </a:r>
            <a:r>
              <a:rPr lang="nb-NO" dirty="0" err="1" smtClean="0"/>
              <a:t>surrogate</a:t>
            </a:r>
            <a:r>
              <a:rPr lang="nb-NO" dirty="0" smtClean="0"/>
              <a:t> </a:t>
            </a:r>
            <a:r>
              <a:rPr lang="nb-NO" dirty="0" err="1" smtClean="0"/>
              <a:t>endpoints</a:t>
            </a:r>
            <a:endParaRPr lang="nb-NO"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smtClean="0"/>
              <a:t>Irrigants</a:t>
            </a:r>
            <a:r>
              <a:rPr lang="nb-NO" dirty="0" smtClean="0"/>
              <a:t>: </a:t>
            </a:r>
            <a:r>
              <a:rPr lang="nb-NO" dirty="0" err="1" smtClean="0"/>
              <a:t>what</a:t>
            </a:r>
            <a:r>
              <a:rPr lang="nb-NO" dirty="0" smtClean="0"/>
              <a:t> do </a:t>
            </a:r>
            <a:r>
              <a:rPr lang="nb-NO" dirty="0" err="1" smtClean="0"/>
              <a:t>we</a:t>
            </a:r>
            <a:r>
              <a:rPr lang="nb-NO" dirty="0" smtClean="0"/>
              <a:t> </a:t>
            </a:r>
            <a:r>
              <a:rPr lang="nb-NO" dirty="0" err="1" smtClean="0"/>
              <a:t>want</a:t>
            </a:r>
            <a:r>
              <a:rPr lang="nb-NO" dirty="0" smtClean="0"/>
              <a:t> to know?</a:t>
            </a:r>
          </a:p>
        </p:txBody>
      </p:sp>
      <p:graphicFrame>
        <p:nvGraphicFramePr>
          <p:cNvPr id="8" name="Content Placeholder 7"/>
          <p:cNvGraphicFramePr>
            <a:graphicFrameLocks noGrp="1"/>
          </p:cNvGraphicFramePr>
          <p:nvPr>
            <p:ph sz="half" idx="2"/>
          </p:nvPr>
        </p:nvGraphicFramePr>
        <p:xfrm>
          <a:off x="755650" y="1600200"/>
          <a:ext cx="7931148" cy="2595880"/>
        </p:xfrm>
        <a:graphic>
          <a:graphicData uri="http://schemas.openxmlformats.org/drawingml/2006/table">
            <a:tbl>
              <a:tblPr firstRow="1" bandRow="1">
                <a:tableStyleId>{5C22544A-7EE6-4342-B048-85BDC9FD1C3A}</a:tableStyleId>
              </a:tblPr>
              <a:tblGrid>
                <a:gridCol w="2880246"/>
                <a:gridCol w="1008112"/>
                <a:gridCol w="1008112"/>
                <a:gridCol w="936104"/>
                <a:gridCol w="1008112"/>
                <a:gridCol w="1090462"/>
              </a:tblGrid>
              <a:tr h="370840">
                <a:tc>
                  <a:txBody>
                    <a:bodyPr/>
                    <a:lstStyle/>
                    <a:p>
                      <a:pPr algn="l" fontAlgn="b"/>
                      <a:endParaRPr lang="nb-NO" sz="1800" b="0" i="0" u="none" strike="noStrike" dirty="0">
                        <a:solidFill>
                          <a:srgbClr val="FFFF00"/>
                        </a:solidFill>
                        <a:latin typeface="Calibri"/>
                      </a:endParaRPr>
                    </a:p>
                  </a:txBody>
                  <a:tcPr marL="9525" marR="9525" marT="9525" marB="0" anchor="b"/>
                </a:tc>
                <a:tc>
                  <a:txBody>
                    <a:bodyPr/>
                    <a:lstStyle/>
                    <a:p>
                      <a:pPr algn="ctr" fontAlgn="b"/>
                      <a:r>
                        <a:rPr lang="nb-NO" sz="1800" b="0" i="0" u="none" strike="noStrike">
                          <a:solidFill>
                            <a:srgbClr val="000000"/>
                          </a:solidFill>
                          <a:latin typeface="Calibri"/>
                        </a:rPr>
                        <a:t>EDTA</a:t>
                      </a:r>
                    </a:p>
                  </a:txBody>
                  <a:tcPr marL="9525" marR="9525" marT="9525" marB="0" anchor="b"/>
                </a:tc>
                <a:tc>
                  <a:txBody>
                    <a:bodyPr/>
                    <a:lstStyle/>
                    <a:p>
                      <a:pPr algn="ctr" fontAlgn="b"/>
                      <a:r>
                        <a:rPr lang="nb-NO" sz="1800" b="0" i="0" u="none" strike="noStrike">
                          <a:solidFill>
                            <a:srgbClr val="000000"/>
                          </a:solidFill>
                          <a:latin typeface="Calibri"/>
                        </a:rPr>
                        <a:t>NaOCl</a:t>
                      </a:r>
                    </a:p>
                  </a:txBody>
                  <a:tcPr marL="9525" marR="9525" marT="9525" marB="0" anchor="b"/>
                </a:tc>
                <a:tc>
                  <a:txBody>
                    <a:bodyPr/>
                    <a:lstStyle/>
                    <a:p>
                      <a:pPr algn="ctr" fontAlgn="b"/>
                      <a:r>
                        <a:rPr lang="nb-NO" sz="1800" b="0" i="0" u="none" strike="noStrike">
                          <a:solidFill>
                            <a:srgbClr val="000000"/>
                          </a:solidFill>
                          <a:latin typeface="Calibri"/>
                        </a:rPr>
                        <a:t>CHX</a:t>
                      </a:r>
                    </a:p>
                  </a:txBody>
                  <a:tcPr marL="9525" marR="9525" marT="9525" marB="0" anchor="b"/>
                </a:tc>
                <a:tc>
                  <a:txBody>
                    <a:bodyPr/>
                    <a:lstStyle/>
                    <a:p>
                      <a:pPr algn="ctr" fontAlgn="b"/>
                      <a:r>
                        <a:rPr lang="nb-NO" sz="1800" b="0" i="0" u="none" strike="noStrike">
                          <a:solidFill>
                            <a:srgbClr val="000000"/>
                          </a:solidFill>
                          <a:latin typeface="Calibri"/>
                        </a:rPr>
                        <a:t>H2O2</a:t>
                      </a:r>
                    </a:p>
                  </a:txBody>
                  <a:tcPr marL="9525" marR="9525" marT="9525" marB="0" anchor="b"/>
                </a:tc>
                <a:tc>
                  <a:txBody>
                    <a:bodyPr/>
                    <a:lstStyle/>
                    <a:p>
                      <a:pPr algn="ctr" fontAlgn="b"/>
                      <a:r>
                        <a:rPr lang="nb-NO" sz="1800" b="0" i="0" u="none" strike="noStrike">
                          <a:solidFill>
                            <a:srgbClr val="000000"/>
                          </a:solidFill>
                          <a:latin typeface="Calibri"/>
                        </a:rPr>
                        <a:t>MTAD</a:t>
                      </a:r>
                    </a:p>
                  </a:txBody>
                  <a:tcPr marL="9525" marR="9525" marT="9525" marB="0" anchor="b"/>
                </a:tc>
              </a:tr>
              <a:tr h="370840">
                <a:tc>
                  <a:txBody>
                    <a:bodyPr/>
                    <a:lstStyle/>
                    <a:p>
                      <a:pPr algn="l" fontAlgn="b"/>
                      <a:r>
                        <a:rPr lang="en-US" sz="1800" b="0" i="0" u="none" strike="noStrike" dirty="0">
                          <a:solidFill>
                            <a:srgbClr val="000000"/>
                          </a:solidFill>
                          <a:latin typeface="Calibri"/>
                        </a:rPr>
                        <a:t>Debris - in vitro</a:t>
                      </a:r>
                    </a:p>
                  </a:txBody>
                  <a:tcPr marL="9525" marR="9525" marT="9525" marB="0" anchor="b"/>
                </a:tc>
                <a:tc>
                  <a:txBody>
                    <a:bodyPr/>
                    <a:lstStyle/>
                    <a:p>
                      <a:pPr algn="ctr" fontAlgn="b"/>
                      <a:r>
                        <a:rPr lang="nb-NO" sz="1800" b="0" i="0" u="none" strike="noStrike" dirty="0">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r>
              <a:tr h="370840">
                <a:tc>
                  <a:txBody>
                    <a:bodyPr/>
                    <a:lstStyle/>
                    <a:p>
                      <a:pPr algn="l" fontAlgn="b"/>
                      <a:r>
                        <a:rPr lang="en-US" sz="1800" b="0" i="0" u="none" strike="noStrike" dirty="0">
                          <a:solidFill>
                            <a:srgbClr val="000000"/>
                          </a:solidFill>
                          <a:latin typeface="Calibri"/>
                        </a:rPr>
                        <a:t>Smear - in vitro</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r>
              <a:tr h="370840">
                <a:tc>
                  <a:txBody>
                    <a:bodyPr/>
                    <a:lstStyle/>
                    <a:p>
                      <a:pPr algn="l" fontAlgn="b"/>
                      <a:r>
                        <a:rPr lang="en-US" sz="1800" b="0" i="0" u="none" strike="noStrike" dirty="0">
                          <a:solidFill>
                            <a:srgbClr val="000000"/>
                          </a:solidFill>
                          <a:latin typeface="Calibri"/>
                        </a:rPr>
                        <a:t>Tubule access - in vitro</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r>
              <a:tr h="370840">
                <a:tc>
                  <a:txBody>
                    <a:bodyPr/>
                    <a:lstStyle/>
                    <a:p>
                      <a:pPr algn="l" fontAlgn="b"/>
                      <a:r>
                        <a:rPr lang="en-US" sz="1800" b="0" i="0" u="none" strike="noStrike">
                          <a:solidFill>
                            <a:srgbClr val="000000"/>
                          </a:solidFill>
                          <a:latin typeface="Calibri"/>
                        </a:rPr>
                        <a:t>Soft tissue removal - in vitro</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r>
              <a:tr h="370840">
                <a:tc>
                  <a:txBody>
                    <a:bodyPr/>
                    <a:lstStyle/>
                    <a:p>
                      <a:pPr algn="l" fontAlgn="b"/>
                      <a:r>
                        <a:rPr lang="en-US" sz="1800" b="0" i="0" u="none" strike="noStrike">
                          <a:solidFill>
                            <a:srgbClr val="000000"/>
                          </a:solidFill>
                          <a:latin typeface="Calibri"/>
                        </a:rPr>
                        <a:t>Antimicrobial - in vivo</a:t>
                      </a:r>
                    </a:p>
                  </a:txBody>
                  <a:tcPr marL="9525" marR="9525" marT="9525" marB="0" anchor="b"/>
                </a:tc>
                <a:tc>
                  <a:txBody>
                    <a:bodyPr/>
                    <a:lstStyle/>
                    <a:p>
                      <a:pPr algn="ctr" fontAlgn="b"/>
                      <a:r>
                        <a:rPr lang="nb-NO" sz="1800" b="0" i="0" u="none" strike="noStrike" dirty="0" smtClean="0">
                          <a:solidFill>
                            <a:srgbClr val="000000"/>
                          </a:solidFill>
                          <a:latin typeface="+mn-lt"/>
                        </a:rPr>
                        <a:t>±</a:t>
                      </a:r>
                      <a:endParaRPr lang="nb-NO" sz="1800" b="0" i="0" u="none" strike="noStrike" dirty="0">
                        <a:solidFill>
                          <a:srgbClr val="000000"/>
                        </a:solidFill>
                        <a:latin typeface="+mn-lt"/>
                      </a:endParaRPr>
                    </a:p>
                  </a:txBody>
                  <a:tcPr marL="9525" marR="9525" marT="9525" marB="0" anchor="b"/>
                </a:tc>
                <a:tc>
                  <a:txBody>
                    <a:bodyPr/>
                    <a:lstStyle/>
                    <a:p>
                      <a:pPr algn="ctr" fontAlgn="b"/>
                      <a:r>
                        <a:rPr lang="nb-NO" sz="1800" b="0" i="0" u="none" strike="noStrike" dirty="0">
                          <a:solidFill>
                            <a:srgbClr val="000000"/>
                          </a:solidFill>
                          <a:latin typeface="Calibri"/>
                        </a:rPr>
                        <a:t>+</a:t>
                      </a:r>
                    </a:p>
                  </a:txBody>
                  <a:tcPr marL="9525" marR="9525" marT="9525" marB="0" anchor="b"/>
                </a:tc>
                <a:tc>
                  <a:txBody>
                    <a:bodyPr/>
                    <a:lstStyle/>
                    <a:p>
                      <a:pPr algn="ctr" fontAlgn="b"/>
                      <a:r>
                        <a:rPr lang="nb-NO" sz="1800" b="0" i="0" u="none" strike="noStrike" dirty="0" smtClean="0">
                          <a:solidFill>
                            <a:srgbClr val="000000"/>
                          </a:solidFill>
                          <a:latin typeface="Calibri"/>
                        </a:rPr>
                        <a:t>++</a:t>
                      </a:r>
                      <a:endParaRPr lang="nb-NO" sz="1800" b="0" i="0" u="none" strike="noStrike" dirty="0">
                        <a:solidFill>
                          <a:srgbClr val="000000"/>
                        </a:solidFill>
                        <a:latin typeface="Calibri"/>
                      </a:endParaRPr>
                    </a:p>
                  </a:txBody>
                  <a:tcPr marL="9525" marR="9525" marT="9525" marB="0" anchor="b"/>
                </a:tc>
                <a:tc>
                  <a:txBody>
                    <a:bodyPr/>
                    <a:lstStyle/>
                    <a:p>
                      <a:pPr algn="ctr" fontAlgn="b"/>
                      <a:r>
                        <a:rPr lang="nb-NO" sz="1800" b="0" i="0" u="none" strike="noStrike">
                          <a:solidFill>
                            <a:srgbClr val="000000"/>
                          </a:solidFill>
                          <a:latin typeface="Calibri"/>
                        </a:rPr>
                        <a:t>+</a:t>
                      </a:r>
                    </a:p>
                  </a:txBody>
                  <a:tcPr marL="9525" marR="9525" marT="9525" marB="0" anchor="b"/>
                </a:tc>
                <a:tc>
                  <a:txBody>
                    <a:bodyPr/>
                    <a:lstStyle/>
                    <a:p>
                      <a:pPr algn="ctr" fontAlgn="b"/>
                      <a:r>
                        <a:rPr lang="nb-NO" sz="1800" b="0" i="0" u="none" strike="noStrike" dirty="0" smtClean="0">
                          <a:solidFill>
                            <a:srgbClr val="000000"/>
                          </a:solidFill>
                          <a:latin typeface="Calibri"/>
                        </a:rPr>
                        <a:t>++</a:t>
                      </a:r>
                      <a:endParaRPr lang="nb-NO" sz="1800" b="0" i="0" u="none" strike="noStrike" dirty="0">
                        <a:solidFill>
                          <a:srgbClr val="000000"/>
                        </a:solidFill>
                        <a:latin typeface="Calibri"/>
                      </a:endParaRPr>
                    </a:p>
                  </a:txBody>
                  <a:tcPr marL="9525" marR="9525" marT="9525" marB="0" anchor="b"/>
                </a:tc>
              </a:tr>
              <a:tr h="370840">
                <a:tc>
                  <a:txBody>
                    <a:bodyPr/>
                    <a:lstStyle/>
                    <a:p>
                      <a:pPr algn="l" fontAlgn="b"/>
                      <a:r>
                        <a:rPr lang="nb-NO" sz="1800" b="0" i="0" u="none" strike="noStrike">
                          <a:solidFill>
                            <a:srgbClr val="000000"/>
                          </a:solidFill>
                          <a:latin typeface="Calibri"/>
                        </a:rPr>
                        <a:t>Substantivity - in vivo</a:t>
                      </a:r>
                    </a:p>
                  </a:txBody>
                  <a:tcPr marL="9525" marR="9525" marT="9525" marB="0" anchor="b"/>
                </a:tc>
                <a:tc>
                  <a:txBody>
                    <a:bodyPr/>
                    <a:lstStyle/>
                    <a:p>
                      <a:pPr algn="ctr" fontAlgn="b"/>
                      <a:r>
                        <a:rPr lang="nb-NO" sz="1800" b="0" i="0" u="none" strike="noStrike" dirty="0">
                          <a:solidFill>
                            <a:srgbClr val="000000"/>
                          </a:solidFill>
                          <a:latin typeface="Calibri"/>
                        </a:rPr>
                        <a:t>-</a:t>
                      </a:r>
                    </a:p>
                  </a:txBody>
                  <a:tcPr marL="9525" marR="9525" marT="9525" marB="0" anchor="b"/>
                </a:tc>
                <a:tc>
                  <a:txBody>
                    <a:bodyPr/>
                    <a:lstStyle/>
                    <a:p>
                      <a:pPr algn="ctr" fontAlgn="b"/>
                      <a:r>
                        <a:rPr lang="nb-NO" sz="1800" b="0" i="0" u="none" strike="noStrike" dirty="0">
                          <a:solidFill>
                            <a:srgbClr val="000000"/>
                          </a:solidFill>
                          <a:latin typeface="Calibri"/>
                        </a:rPr>
                        <a:t>-</a:t>
                      </a:r>
                    </a:p>
                  </a:txBody>
                  <a:tcPr marL="9525" marR="9525" marT="9525" marB="0" anchor="b"/>
                </a:tc>
                <a:tc>
                  <a:txBody>
                    <a:bodyPr/>
                    <a:lstStyle/>
                    <a:p>
                      <a:pPr algn="ctr" fontAlgn="b"/>
                      <a:r>
                        <a:rPr lang="nb-NO" sz="1800" b="0" i="0" u="none" strike="noStrike" dirty="0">
                          <a:solidFill>
                            <a:srgbClr val="000000"/>
                          </a:solidFill>
                          <a:latin typeface="Calibri"/>
                        </a:rPr>
                        <a:t>+</a:t>
                      </a:r>
                    </a:p>
                  </a:txBody>
                  <a:tcPr marL="9525" marR="9525" marT="9525" marB="0" anchor="b"/>
                </a:tc>
                <a:tc>
                  <a:txBody>
                    <a:bodyPr/>
                    <a:lstStyle/>
                    <a:p>
                      <a:pPr algn="ctr" fontAlgn="b"/>
                      <a:r>
                        <a:rPr lang="nb-NO" sz="1800" b="0" i="0" u="none" strike="noStrike" dirty="0">
                          <a:solidFill>
                            <a:srgbClr val="000000"/>
                          </a:solidFill>
                          <a:latin typeface="Calibri"/>
                        </a:rPr>
                        <a:t>-</a:t>
                      </a:r>
                    </a:p>
                  </a:txBody>
                  <a:tcPr marL="9525" marR="9525" marT="9525" marB="0" anchor="b"/>
                </a:tc>
                <a:tc>
                  <a:txBody>
                    <a:bodyPr/>
                    <a:lstStyle/>
                    <a:p>
                      <a:pPr algn="ctr" fontAlgn="b"/>
                      <a:r>
                        <a:rPr lang="nb-NO" sz="1800" b="0" i="0" u="none" strike="noStrike" dirty="0">
                          <a:solidFill>
                            <a:srgbClr val="000000"/>
                          </a:solidFill>
                          <a:latin typeface="Calibri"/>
                        </a:rPr>
                        <a:t>+</a:t>
                      </a:r>
                    </a:p>
                  </a:txBody>
                  <a:tcPr marL="9525" marR="9525" marT="9525" marB="0" anchor="b"/>
                </a:tc>
              </a:tr>
            </a:tbl>
          </a:graphicData>
        </a:graphic>
      </p:graphicFrame>
      <p:sp>
        <p:nvSpPr>
          <p:cNvPr id="9" name="TextBox 8"/>
          <p:cNvSpPr txBox="1"/>
          <p:nvPr/>
        </p:nvSpPr>
        <p:spPr>
          <a:xfrm>
            <a:off x="827584" y="4437112"/>
            <a:ext cx="6444524" cy="1754326"/>
          </a:xfrm>
          <a:prstGeom prst="rect">
            <a:avLst/>
          </a:prstGeom>
          <a:noFill/>
        </p:spPr>
        <p:txBody>
          <a:bodyPr wrap="square" rtlCol="0">
            <a:spAutoFit/>
          </a:bodyPr>
          <a:lstStyle/>
          <a:p>
            <a:r>
              <a:rPr lang="nb-NO" dirty="0" err="1" smtClean="0"/>
              <a:t>What</a:t>
            </a:r>
            <a:r>
              <a:rPr lang="nb-NO" dirty="0" smtClean="0"/>
              <a:t> </a:t>
            </a:r>
            <a:r>
              <a:rPr lang="nb-NO" dirty="0" err="1" smtClean="0"/>
              <a:t>we</a:t>
            </a:r>
            <a:r>
              <a:rPr lang="nb-NO" dirty="0" smtClean="0"/>
              <a:t> </a:t>
            </a:r>
            <a:r>
              <a:rPr lang="nb-NO" dirty="0" err="1" smtClean="0"/>
              <a:t>want</a:t>
            </a:r>
            <a:r>
              <a:rPr lang="nb-NO" dirty="0" smtClean="0"/>
              <a:t>, is a consensus </a:t>
            </a:r>
            <a:r>
              <a:rPr lang="nb-NO" dirty="0" err="1" smtClean="0"/>
              <a:t>on</a:t>
            </a:r>
            <a:r>
              <a:rPr lang="nb-NO" dirty="0" smtClean="0"/>
              <a:t> </a:t>
            </a:r>
            <a:r>
              <a:rPr lang="nb-NO" dirty="0" err="1" smtClean="0"/>
              <a:t>which</a:t>
            </a:r>
            <a:r>
              <a:rPr lang="nb-NO" dirty="0" smtClean="0"/>
              <a:t> ”</a:t>
            </a:r>
            <a:r>
              <a:rPr lang="nb-NO" dirty="0" err="1" smtClean="0"/>
              <a:t>surrogate</a:t>
            </a:r>
            <a:r>
              <a:rPr lang="nb-NO" dirty="0" smtClean="0"/>
              <a:t> </a:t>
            </a:r>
            <a:r>
              <a:rPr lang="nb-NO" dirty="0" err="1" smtClean="0"/>
              <a:t>endpoint</a:t>
            </a:r>
            <a:r>
              <a:rPr lang="nb-NO" dirty="0" smtClean="0"/>
              <a:t>” </a:t>
            </a:r>
            <a:r>
              <a:rPr lang="nb-NO" dirty="0" err="1" smtClean="0"/>
              <a:t>we</a:t>
            </a:r>
            <a:r>
              <a:rPr lang="nb-NO" dirty="0" smtClean="0"/>
              <a:t> </a:t>
            </a:r>
            <a:r>
              <a:rPr lang="nb-NO" dirty="0" err="1" smtClean="0"/>
              <a:t>should</a:t>
            </a:r>
            <a:r>
              <a:rPr lang="nb-NO" dirty="0" smtClean="0"/>
              <a:t> </a:t>
            </a:r>
            <a:r>
              <a:rPr lang="nb-NO" dirty="0" err="1" smtClean="0"/>
              <a:t>accept</a:t>
            </a:r>
            <a:r>
              <a:rPr lang="nb-NO" dirty="0" smtClean="0"/>
              <a:t>.</a:t>
            </a:r>
          </a:p>
          <a:p>
            <a:endParaRPr lang="nb-NO" dirty="0" smtClean="0"/>
          </a:p>
          <a:p>
            <a:r>
              <a:rPr lang="nb-NO" dirty="0" err="1" smtClean="0"/>
              <a:t>Personally</a:t>
            </a:r>
            <a:r>
              <a:rPr lang="nb-NO" dirty="0" smtClean="0"/>
              <a:t>, I </a:t>
            </a:r>
            <a:r>
              <a:rPr lang="nb-NO" dirty="0" err="1" smtClean="0"/>
              <a:t>would</a:t>
            </a:r>
            <a:r>
              <a:rPr lang="nb-NO" dirty="0" smtClean="0"/>
              <a:t> </a:t>
            </a:r>
            <a:r>
              <a:rPr lang="nb-NO" dirty="0" err="1" smtClean="0"/>
              <a:t>accept</a:t>
            </a:r>
            <a:r>
              <a:rPr lang="nb-NO" dirty="0" smtClean="0"/>
              <a:t> </a:t>
            </a:r>
            <a:r>
              <a:rPr lang="nb-NO" dirty="0" err="1" smtClean="0"/>
              <a:t>only</a:t>
            </a:r>
            <a:r>
              <a:rPr lang="nb-NO" dirty="0" smtClean="0"/>
              <a:t> </a:t>
            </a:r>
            <a:r>
              <a:rPr lang="nb-NO" dirty="0" err="1" smtClean="0"/>
              <a:t>the</a:t>
            </a:r>
            <a:r>
              <a:rPr lang="nb-NO" dirty="0" smtClean="0"/>
              <a:t> </a:t>
            </a:r>
            <a:r>
              <a:rPr lang="nb-NO" dirty="0" err="1" smtClean="0"/>
              <a:t>microbiological</a:t>
            </a:r>
            <a:r>
              <a:rPr lang="nb-NO" dirty="0" smtClean="0"/>
              <a:t> </a:t>
            </a:r>
            <a:r>
              <a:rPr lang="nb-NO" dirty="0" err="1" smtClean="0"/>
              <a:t>effect</a:t>
            </a:r>
            <a:r>
              <a:rPr lang="nb-NO" dirty="0" smtClean="0"/>
              <a:t>. </a:t>
            </a:r>
            <a:r>
              <a:rPr lang="nb-NO" dirty="0" err="1" smtClean="0"/>
              <a:t>Until</a:t>
            </a:r>
            <a:r>
              <a:rPr lang="nb-NO" dirty="0" smtClean="0"/>
              <a:t> </a:t>
            </a:r>
            <a:r>
              <a:rPr lang="nb-NO" dirty="0" err="1" smtClean="0"/>
              <a:t>we</a:t>
            </a:r>
            <a:r>
              <a:rPr lang="nb-NO" dirty="0" smtClean="0"/>
              <a:t> </a:t>
            </a:r>
            <a:r>
              <a:rPr lang="nb-NO" dirty="0" err="1" smtClean="0"/>
              <a:t>agree</a:t>
            </a:r>
            <a:r>
              <a:rPr lang="nb-NO" dirty="0" smtClean="0"/>
              <a:t>, </a:t>
            </a:r>
            <a:r>
              <a:rPr lang="nb-NO" dirty="0" err="1" smtClean="0"/>
              <a:t>research</a:t>
            </a:r>
            <a:r>
              <a:rPr lang="nb-NO" dirty="0" smtClean="0"/>
              <a:t> </a:t>
            </a:r>
            <a:r>
              <a:rPr lang="nb-NO" dirty="0" err="1" smtClean="0"/>
              <a:t>can</a:t>
            </a:r>
            <a:r>
              <a:rPr lang="nb-NO" dirty="0" smtClean="0"/>
              <a:t> </a:t>
            </a:r>
            <a:r>
              <a:rPr lang="nb-NO" dirty="0" err="1" smtClean="0"/>
              <a:t>continue</a:t>
            </a:r>
            <a:r>
              <a:rPr lang="nb-NO" dirty="0" smtClean="0"/>
              <a:t> </a:t>
            </a:r>
            <a:r>
              <a:rPr lang="nb-NO" dirty="0" err="1" smtClean="0"/>
              <a:t>indefinitively</a:t>
            </a:r>
            <a:r>
              <a:rPr lang="nb-NO" dirty="0" smtClean="0"/>
              <a:t> </a:t>
            </a:r>
            <a:r>
              <a:rPr lang="nb-NO" dirty="0" err="1" smtClean="0"/>
              <a:t>with</a:t>
            </a:r>
            <a:r>
              <a:rPr lang="nb-NO" dirty="0" smtClean="0"/>
              <a:t> </a:t>
            </a:r>
            <a:r>
              <a:rPr lang="nb-NO" dirty="0" err="1" smtClean="0"/>
              <a:t>any</a:t>
            </a:r>
            <a:r>
              <a:rPr lang="nb-NO" dirty="0" smtClean="0"/>
              <a:t> </a:t>
            </a:r>
            <a:r>
              <a:rPr lang="nb-NO" dirty="0" err="1" smtClean="0"/>
              <a:t>one</a:t>
            </a:r>
            <a:r>
              <a:rPr lang="nb-NO" dirty="0" smtClean="0"/>
              <a:t> </a:t>
            </a:r>
            <a:r>
              <a:rPr lang="nb-NO" dirty="0" err="1" smtClean="0"/>
              <a:t>product</a:t>
            </a:r>
            <a:r>
              <a:rPr lang="nb-NO" dirty="0" smtClean="0"/>
              <a:t> </a:t>
            </a:r>
            <a:r>
              <a:rPr lang="nb-NO" dirty="0" err="1" smtClean="0"/>
              <a:t>showing</a:t>
            </a:r>
            <a:r>
              <a:rPr lang="nb-NO" dirty="0" smtClean="0"/>
              <a:t> superior </a:t>
            </a:r>
            <a:r>
              <a:rPr lang="nb-NO" dirty="0" err="1" smtClean="0"/>
              <a:t>performance</a:t>
            </a:r>
            <a:r>
              <a:rPr lang="nb-NO" dirty="0" smtClean="0"/>
              <a:t> in </a:t>
            </a:r>
            <a:r>
              <a:rPr lang="nb-NO" dirty="0" err="1" smtClean="0"/>
              <a:t>the</a:t>
            </a:r>
            <a:r>
              <a:rPr lang="nb-NO" dirty="0" smtClean="0"/>
              <a:t> test </a:t>
            </a:r>
            <a:r>
              <a:rPr lang="nb-NO" dirty="0" err="1" smtClean="0"/>
              <a:t>selected</a:t>
            </a:r>
            <a:endParaRPr lang="nb-NO"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Dressings</a:t>
            </a:r>
            <a:endParaRPr lang="nb-NO" dirty="0"/>
          </a:p>
        </p:txBody>
      </p:sp>
      <p:sp>
        <p:nvSpPr>
          <p:cNvPr id="3" name="Content Placeholder 2"/>
          <p:cNvSpPr>
            <a:spLocks noGrp="1"/>
          </p:cNvSpPr>
          <p:nvPr>
            <p:ph sz="half" idx="1"/>
          </p:nvPr>
        </p:nvSpPr>
        <p:spPr/>
        <p:txBody>
          <a:bodyPr>
            <a:normAutofit lnSpcReduction="10000"/>
          </a:bodyPr>
          <a:lstStyle/>
          <a:p>
            <a:r>
              <a:rPr lang="nb-NO" dirty="0" err="1" smtClean="0"/>
              <a:t>Which</a:t>
            </a:r>
            <a:r>
              <a:rPr lang="nb-NO" dirty="0" smtClean="0"/>
              <a:t> </a:t>
            </a:r>
            <a:r>
              <a:rPr lang="nb-NO" dirty="0" err="1" smtClean="0"/>
              <a:t>one</a:t>
            </a:r>
            <a:r>
              <a:rPr lang="nb-NO" dirty="0" smtClean="0"/>
              <a:t> is </a:t>
            </a:r>
            <a:r>
              <a:rPr lang="nb-NO" dirty="0" err="1" smtClean="0"/>
              <a:t>better</a:t>
            </a:r>
            <a:r>
              <a:rPr lang="nb-NO" dirty="0" smtClean="0"/>
              <a:t>?</a:t>
            </a:r>
          </a:p>
          <a:p>
            <a:pPr lvl="1"/>
            <a:r>
              <a:rPr lang="nb-NO" dirty="0" smtClean="0"/>
              <a:t>No </a:t>
            </a:r>
            <a:r>
              <a:rPr lang="nb-NO" dirty="0" err="1" smtClean="0"/>
              <a:t>high-level</a:t>
            </a:r>
            <a:r>
              <a:rPr lang="nb-NO" dirty="0" smtClean="0"/>
              <a:t>, </a:t>
            </a:r>
            <a:r>
              <a:rPr lang="nb-NO" dirty="0" err="1" smtClean="0"/>
              <a:t>clinical</a:t>
            </a:r>
            <a:r>
              <a:rPr lang="nb-NO" dirty="0" smtClean="0"/>
              <a:t> </a:t>
            </a:r>
            <a:r>
              <a:rPr lang="nb-NO" dirty="0" err="1" smtClean="0"/>
              <a:t>study</a:t>
            </a:r>
            <a:r>
              <a:rPr lang="nb-NO" dirty="0" smtClean="0"/>
              <a:t> has ever </a:t>
            </a:r>
            <a:r>
              <a:rPr lang="nb-NO" dirty="0" err="1" smtClean="0"/>
              <a:t>challenged</a:t>
            </a:r>
            <a:r>
              <a:rPr lang="nb-NO" dirty="0" smtClean="0"/>
              <a:t> </a:t>
            </a:r>
            <a:r>
              <a:rPr lang="nb-NO" dirty="0" err="1" smtClean="0"/>
              <a:t>calcium</a:t>
            </a:r>
            <a:r>
              <a:rPr lang="nb-NO" dirty="0" smtClean="0"/>
              <a:t> </a:t>
            </a:r>
            <a:r>
              <a:rPr lang="nb-NO" dirty="0" err="1" smtClean="0"/>
              <a:t>hydroxide</a:t>
            </a:r>
            <a:endParaRPr lang="nb-NO" dirty="0" smtClean="0"/>
          </a:p>
          <a:p>
            <a:pPr lvl="1"/>
            <a:r>
              <a:rPr lang="nb-NO" dirty="0" smtClean="0"/>
              <a:t>The original data </a:t>
            </a:r>
            <a:r>
              <a:rPr lang="nb-NO" dirty="0" err="1" smtClean="0"/>
              <a:t>were</a:t>
            </a:r>
            <a:r>
              <a:rPr lang="nb-NO" dirty="0" smtClean="0"/>
              <a:t> </a:t>
            </a:r>
            <a:r>
              <a:rPr lang="nb-NO" dirty="0" err="1" smtClean="0"/>
              <a:t>based</a:t>
            </a:r>
            <a:r>
              <a:rPr lang="nb-NO" dirty="0" smtClean="0"/>
              <a:t> </a:t>
            </a:r>
            <a:r>
              <a:rPr lang="nb-NO" dirty="0" err="1" smtClean="0"/>
              <a:t>on</a:t>
            </a:r>
            <a:r>
              <a:rPr lang="nb-NO" dirty="0" smtClean="0"/>
              <a:t> </a:t>
            </a:r>
            <a:r>
              <a:rPr lang="nb-NO" dirty="0" err="1" smtClean="0"/>
              <a:t>low</a:t>
            </a:r>
            <a:r>
              <a:rPr lang="nb-NO" dirty="0" smtClean="0"/>
              <a:t> </a:t>
            </a:r>
            <a:r>
              <a:rPr lang="nb-NO" dirty="0" err="1" smtClean="0"/>
              <a:t>quality</a:t>
            </a:r>
            <a:r>
              <a:rPr lang="nb-NO" dirty="0" smtClean="0"/>
              <a:t> </a:t>
            </a:r>
            <a:r>
              <a:rPr lang="nb-NO" dirty="0" err="1" smtClean="0"/>
              <a:t>cohort</a:t>
            </a:r>
            <a:r>
              <a:rPr lang="nb-NO" dirty="0" smtClean="0"/>
              <a:t> and case series studies</a:t>
            </a:r>
          </a:p>
          <a:p>
            <a:pPr lvl="1"/>
            <a:r>
              <a:rPr lang="nb-NO" dirty="0" err="1" smtClean="0"/>
              <a:t>Small</a:t>
            </a:r>
            <a:r>
              <a:rPr lang="nb-NO" dirty="0" smtClean="0"/>
              <a:t> </a:t>
            </a:r>
            <a:r>
              <a:rPr lang="nb-NO" dirty="0" err="1" smtClean="0"/>
              <a:t>attempts</a:t>
            </a:r>
            <a:r>
              <a:rPr lang="nb-NO" dirty="0" smtClean="0"/>
              <a:t> </a:t>
            </a:r>
            <a:r>
              <a:rPr lang="nb-NO" dirty="0" err="1" smtClean="0"/>
              <a:t>are</a:t>
            </a:r>
            <a:r>
              <a:rPr lang="nb-NO" dirty="0" smtClean="0"/>
              <a:t> </a:t>
            </a:r>
            <a:r>
              <a:rPr lang="nb-NO" dirty="0" err="1" smtClean="0"/>
              <a:t>made</a:t>
            </a:r>
            <a:r>
              <a:rPr lang="nb-NO" dirty="0" smtClean="0"/>
              <a:t> to </a:t>
            </a:r>
            <a:r>
              <a:rPr lang="nb-NO" dirty="0" err="1" smtClean="0"/>
              <a:t>compare</a:t>
            </a:r>
            <a:r>
              <a:rPr lang="nb-NO" dirty="0" smtClean="0"/>
              <a:t> Ca(OH)2 </a:t>
            </a:r>
            <a:r>
              <a:rPr lang="nb-NO" dirty="0" err="1" smtClean="0"/>
              <a:t>with</a:t>
            </a:r>
            <a:r>
              <a:rPr lang="nb-NO" dirty="0" smtClean="0"/>
              <a:t> CHX </a:t>
            </a:r>
            <a:r>
              <a:rPr lang="nb-NO" dirty="0" err="1" smtClean="0"/>
              <a:t>preparations</a:t>
            </a:r>
            <a:endParaRPr lang="nb-NO" dirty="0"/>
          </a:p>
        </p:txBody>
      </p:sp>
      <p:sp>
        <p:nvSpPr>
          <p:cNvPr id="4" name="Content Placeholder 3"/>
          <p:cNvSpPr>
            <a:spLocks noGrp="1"/>
          </p:cNvSpPr>
          <p:nvPr>
            <p:ph sz="half" idx="2"/>
          </p:nvPr>
        </p:nvSpPr>
        <p:spPr/>
        <p:txBody>
          <a:bodyPr>
            <a:normAutofit lnSpcReduction="10000"/>
          </a:bodyPr>
          <a:lstStyle/>
          <a:p>
            <a:r>
              <a:rPr lang="nb-NO" dirty="0" smtClean="0"/>
              <a:t>Do </a:t>
            </a:r>
            <a:r>
              <a:rPr lang="nb-NO" dirty="0" err="1" smtClean="0"/>
              <a:t>we</a:t>
            </a:r>
            <a:r>
              <a:rPr lang="nb-NO" dirty="0" smtClean="0"/>
              <a:t> </a:t>
            </a:r>
            <a:r>
              <a:rPr lang="nb-NO" dirty="0" err="1" smtClean="0"/>
              <a:t>need</a:t>
            </a:r>
            <a:r>
              <a:rPr lang="nb-NO" dirty="0" smtClean="0"/>
              <a:t> </a:t>
            </a:r>
            <a:r>
              <a:rPr lang="nb-NO" dirty="0" err="1" smtClean="0"/>
              <a:t>one</a:t>
            </a:r>
            <a:r>
              <a:rPr lang="nb-NO" dirty="0" smtClean="0"/>
              <a:t>?</a:t>
            </a:r>
          </a:p>
          <a:p>
            <a:pPr lvl="1"/>
            <a:r>
              <a:rPr lang="nb-NO" dirty="0" err="1" smtClean="0"/>
              <a:t>Several</a:t>
            </a:r>
            <a:r>
              <a:rPr lang="nb-NO" dirty="0" smtClean="0"/>
              <a:t> </a:t>
            </a:r>
            <a:r>
              <a:rPr lang="nb-NO" dirty="0" err="1" smtClean="0"/>
              <a:t>RCTs</a:t>
            </a:r>
            <a:r>
              <a:rPr lang="nb-NO" dirty="0" smtClean="0"/>
              <a:t> have </a:t>
            </a:r>
            <a:r>
              <a:rPr lang="nb-NO" dirty="0" err="1" smtClean="0"/>
              <a:t>been</a:t>
            </a:r>
            <a:r>
              <a:rPr lang="nb-NO" dirty="0" smtClean="0"/>
              <a:t> </a:t>
            </a:r>
            <a:r>
              <a:rPr lang="nb-NO" dirty="0" err="1" smtClean="0"/>
              <a:t>carried</a:t>
            </a:r>
            <a:r>
              <a:rPr lang="nb-NO" dirty="0" smtClean="0"/>
              <a:t> </a:t>
            </a:r>
            <a:r>
              <a:rPr lang="nb-NO" dirty="0" err="1" smtClean="0"/>
              <a:t>out</a:t>
            </a:r>
            <a:endParaRPr lang="nb-NO" dirty="0" smtClean="0"/>
          </a:p>
          <a:p>
            <a:pPr lvl="1"/>
            <a:r>
              <a:rPr lang="nb-NO" dirty="0" err="1" smtClean="0"/>
              <a:t>There</a:t>
            </a:r>
            <a:r>
              <a:rPr lang="nb-NO" dirty="0" smtClean="0"/>
              <a:t> is </a:t>
            </a:r>
            <a:r>
              <a:rPr lang="nb-NO" dirty="0" err="1" smtClean="0"/>
              <a:t>ample</a:t>
            </a:r>
            <a:r>
              <a:rPr lang="nb-NO" dirty="0" smtClean="0"/>
              <a:t> </a:t>
            </a:r>
            <a:r>
              <a:rPr lang="nb-NO" dirty="0" err="1" smtClean="0"/>
              <a:t>evidence</a:t>
            </a:r>
            <a:r>
              <a:rPr lang="nb-NO" dirty="0" smtClean="0"/>
              <a:t> to support </a:t>
            </a:r>
            <a:r>
              <a:rPr lang="nb-NO" dirty="0" err="1" smtClean="0"/>
              <a:t>the</a:t>
            </a:r>
            <a:r>
              <a:rPr lang="nb-NO" dirty="0" smtClean="0"/>
              <a:t> </a:t>
            </a:r>
            <a:r>
              <a:rPr lang="nb-NO" dirty="0" err="1" smtClean="0"/>
              <a:t>contention</a:t>
            </a:r>
            <a:r>
              <a:rPr lang="nb-NO" dirty="0" smtClean="0"/>
              <a:t> </a:t>
            </a:r>
            <a:r>
              <a:rPr lang="nb-NO" dirty="0" err="1" smtClean="0"/>
              <a:t>that</a:t>
            </a:r>
            <a:r>
              <a:rPr lang="nb-NO" dirty="0" smtClean="0"/>
              <a:t> a Ca(OH)2-dressing </a:t>
            </a:r>
            <a:r>
              <a:rPr lang="nb-NO" dirty="0" err="1" smtClean="0"/>
              <a:t>does</a:t>
            </a:r>
            <a:r>
              <a:rPr lang="nb-NO" dirty="0" smtClean="0"/>
              <a:t> not </a:t>
            </a:r>
            <a:r>
              <a:rPr lang="nb-NO" dirty="0" err="1" smtClean="0"/>
              <a:t>provide</a:t>
            </a:r>
            <a:r>
              <a:rPr lang="nb-NO" dirty="0" smtClean="0"/>
              <a:t> a </a:t>
            </a:r>
            <a:r>
              <a:rPr lang="nb-NO" dirty="0" err="1" smtClean="0"/>
              <a:t>necessary</a:t>
            </a:r>
            <a:r>
              <a:rPr lang="nb-NO" dirty="0" smtClean="0"/>
              <a:t>, </a:t>
            </a:r>
            <a:r>
              <a:rPr lang="nb-NO" dirty="0" err="1" smtClean="0"/>
              <a:t>additonal</a:t>
            </a:r>
            <a:r>
              <a:rPr lang="nb-NO" dirty="0" smtClean="0"/>
              <a:t> </a:t>
            </a:r>
            <a:r>
              <a:rPr lang="nb-NO" dirty="0" err="1" smtClean="0"/>
              <a:t>antibacterial</a:t>
            </a:r>
            <a:r>
              <a:rPr lang="nb-NO" dirty="0" smtClean="0"/>
              <a:t> regimen.</a:t>
            </a:r>
          </a:p>
          <a:p>
            <a:pPr lvl="1"/>
            <a:r>
              <a:rPr lang="nb-NO" dirty="0" err="1" smtClean="0"/>
              <a:t>But</a:t>
            </a:r>
            <a:r>
              <a:rPr lang="nb-NO" dirty="0" smtClean="0"/>
              <a:t> </a:t>
            </a:r>
            <a:r>
              <a:rPr lang="nb-NO" dirty="0" err="1" smtClean="0"/>
              <a:t>can</a:t>
            </a:r>
            <a:r>
              <a:rPr lang="nb-NO" dirty="0" smtClean="0"/>
              <a:t> </a:t>
            </a:r>
            <a:r>
              <a:rPr lang="nb-NO" dirty="0" err="1" smtClean="0"/>
              <a:t>we</a:t>
            </a:r>
            <a:r>
              <a:rPr lang="nb-NO" dirty="0" smtClean="0"/>
              <a:t> </a:t>
            </a:r>
            <a:r>
              <a:rPr lang="nb-NO" dirty="0" err="1" smtClean="0"/>
              <a:t>improve</a:t>
            </a:r>
            <a:r>
              <a:rPr lang="nb-NO" dirty="0" smtClean="0"/>
              <a:t> </a:t>
            </a:r>
            <a:r>
              <a:rPr lang="nb-NO" dirty="0" err="1" smtClean="0"/>
              <a:t>the</a:t>
            </a:r>
            <a:r>
              <a:rPr lang="nb-NO" dirty="0" smtClean="0"/>
              <a:t> dressing?</a:t>
            </a:r>
            <a:endParaRPr lang="nb-NO"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1800" dirty="0" err="1" smtClean="0"/>
              <a:t>Evaluation</a:t>
            </a:r>
            <a:r>
              <a:rPr lang="nb-NO" sz="1800" dirty="0" smtClean="0"/>
              <a:t> </a:t>
            </a:r>
            <a:r>
              <a:rPr lang="nb-NO" sz="1800" dirty="0" err="1" smtClean="0"/>
              <a:t>of</a:t>
            </a:r>
            <a:r>
              <a:rPr lang="nb-NO" sz="1800" dirty="0" smtClean="0"/>
              <a:t> </a:t>
            </a:r>
            <a:r>
              <a:rPr lang="nb-NO" sz="1800" dirty="0" err="1" smtClean="0"/>
              <a:t>the</a:t>
            </a:r>
            <a:r>
              <a:rPr lang="nb-NO" sz="1800" dirty="0" smtClean="0"/>
              <a:t> </a:t>
            </a:r>
            <a:r>
              <a:rPr lang="nb-NO" sz="1800" dirty="0" err="1" smtClean="0"/>
              <a:t>antibacterial</a:t>
            </a:r>
            <a:r>
              <a:rPr lang="nb-NO" sz="1800" dirty="0" smtClean="0"/>
              <a:t> </a:t>
            </a:r>
            <a:r>
              <a:rPr lang="nb-NO" sz="1800" dirty="0" err="1" smtClean="0"/>
              <a:t>activities</a:t>
            </a:r>
            <a:r>
              <a:rPr lang="nb-NO" sz="1800" dirty="0" smtClean="0"/>
              <a:t> </a:t>
            </a:r>
            <a:r>
              <a:rPr lang="nb-NO" sz="1800" dirty="0" err="1" smtClean="0"/>
              <a:t>of</a:t>
            </a:r>
            <a:r>
              <a:rPr lang="nb-NO" sz="1800" dirty="0" smtClean="0"/>
              <a:t> </a:t>
            </a:r>
            <a:r>
              <a:rPr lang="nb-NO" sz="1800" dirty="0" err="1" smtClean="0"/>
              <a:t>calcium</a:t>
            </a:r>
            <a:r>
              <a:rPr lang="nb-NO" sz="1800" dirty="0" smtClean="0"/>
              <a:t> </a:t>
            </a:r>
            <a:r>
              <a:rPr lang="nb-NO" sz="1800" dirty="0" err="1" smtClean="0"/>
              <a:t>hydroxide</a:t>
            </a:r>
            <a:r>
              <a:rPr lang="nb-NO" sz="1800" dirty="0" smtClean="0"/>
              <a:t>, </a:t>
            </a:r>
            <a:r>
              <a:rPr lang="nb-NO" sz="1800" dirty="0" err="1" smtClean="0"/>
              <a:t>chlorhexidine</a:t>
            </a:r>
            <a:r>
              <a:rPr lang="nb-NO" sz="1800" dirty="0" smtClean="0"/>
              <a:t>, and </a:t>
            </a:r>
            <a:r>
              <a:rPr lang="nb-NO" sz="1800" dirty="0" err="1" smtClean="0"/>
              <a:t>camphorated</a:t>
            </a:r>
            <a:r>
              <a:rPr lang="nb-NO" sz="1800" dirty="0" smtClean="0"/>
              <a:t> </a:t>
            </a:r>
            <a:r>
              <a:rPr lang="nb-NO" sz="1800" dirty="0" err="1" smtClean="0"/>
              <a:t>paramonochlorophenol</a:t>
            </a:r>
            <a:r>
              <a:rPr lang="nb-NO" sz="1800" dirty="0" smtClean="0"/>
              <a:t> as </a:t>
            </a:r>
            <a:r>
              <a:rPr lang="nb-NO" sz="1800" dirty="0" err="1" smtClean="0"/>
              <a:t>intracanal</a:t>
            </a:r>
            <a:r>
              <a:rPr lang="nb-NO" sz="1800" dirty="0" smtClean="0"/>
              <a:t> </a:t>
            </a:r>
            <a:r>
              <a:rPr lang="nb-NO" sz="1800" dirty="0" err="1" smtClean="0"/>
              <a:t>medicament</a:t>
            </a:r>
            <a:r>
              <a:rPr lang="nb-NO" sz="1800" dirty="0" smtClean="0"/>
              <a:t>. A </a:t>
            </a:r>
            <a:r>
              <a:rPr lang="nb-NO" sz="1800" dirty="0" err="1" smtClean="0"/>
              <a:t>clinical</a:t>
            </a:r>
            <a:r>
              <a:rPr lang="nb-NO" sz="1800" dirty="0" smtClean="0"/>
              <a:t> and </a:t>
            </a:r>
            <a:r>
              <a:rPr lang="nb-NO" sz="1800" dirty="0" err="1" smtClean="0"/>
              <a:t>laboratory</a:t>
            </a:r>
            <a:r>
              <a:rPr lang="nb-NO" sz="1800" dirty="0" smtClean="0"/>
              <a:t> </a:t>
            </a:r>
            <a:r>
              <a:rPr lang="nb-NO" sz="1800" dirty="0" err="1" smtClean="0"/>
              <a:t>study</a:t>
            </a:r>
            <a:r>
              <a:rPr lang="nb-NO" sz="1800" dirty="0" smtClean="0"/>
              <a:t> </a:t>
            </a:r>
            <a:r>
              <a:rPr lang="nb-NO" sz="1400" dirty="0" smtClean="0"/>
              <a:t/>
            </a:r>
            <a:br>
              <a:rPr lang="nb-NO" sz="1400" dirty="0" smtClean="0"/>
            </a:br>
            <a:r>
              <a:rPr lang="nb-NO" sz="1050" b="1" dirty="0" err="1" smtClean="0"/>
              <a:t>Barbosa</a:t>
            </a:r>
            <a:r>
              <a:rPr lang="nb-NO" sz="1050" b="1" dirty="0" smtClean="0"/>
              <a:t> et al., 1997, JOE</a:t>
            </a:r>
            <a:endParaRPr lang="nb-NO" sz="1400" dirty="0"/>
          </a:p>
        </p:txBody>
      </p:sp>
      <p:pic>
        <p:nvPicPr>
          <p:cNvPr id="4098" name="Picture 2"/>
          <p:cNvPicPr>
            <a:picLocks noChangeAspect="1" noChangeArrowheads="1"/>
          </p:cNvPicPr>
          <p:nvPr/>
        </p:nvPicPr>
        <p:blipFill>
          <a:blip r:embed="rId2" cstate="print"/>
          <a:srcRect/>
          <a:stretch>
            <a:fillRect/>
          </a:stretch>
        </p:blipFill>
        <p:spPr bwMode="auto">
          <a:xfrm>
            <a:off x="826424" y="1556792"/>
            <a:ext cx="7556669" cy="4320480"/>
          </a:xfrm>
          <a:prstGeom prst="rect">
            <a:avLst/>
          </a:prstGeom>
          <a:noFill/>
          <a:ln w="9525">
            <a:solidFill>
              <a:schemeClr val="accent1">
                <a:shade val="50000"/>
              </a:schemeClr>
            </a:solidFill>
            <a:miter lim="800000"/>
            <a:headEnd/>
            <a:tailEnd/>
          </a:ln>
        </p:spPr>
      </p:pic>
      <p:sp>
        <p:nvSpPr>
          <p:cNvPr id="4" name="TextBox 3"/>
          <p:cNvSpPr txBox="1"/>
          <p:nvPr/>
        </p:nvSpPr>
        <p:spPr>
          <a:xfrm>
            <a:off x="1907704" y="6165304"/>
            <a:ext cx="5375254" cy="369332"/>
          </a:xfrm>
          <a:prstGeom prst="rect">
            <a:avLst/>
          </a:prstGeom>
          <a:noFill/>
        </p:spPr>
        <p:txBody>
          <a:bodyPr wrap="none" rtlCol="0">
            <a:spAutoFit/>
          </a:bodyPr>
          <a:lstStyle/>
          <a:p>
            <a:r>
              <a:rPr lang="nb-NO" dirty="0" smtClean="0"/>
              <a:t>The ”</a:t>
            </a:r>
            <a:r>
              <a:rPr lang="nb-NO" dirty="0" err="1" smtClean="0"/>
              <a:t>momentum</a:t>
            </a:r>
            <a:r>
              <a:rPr lang="nb-NO" dirty="0" smtClean="0"/>
              <a:t>” </a:t>
            </a:r>
            <a:r>
              <a:rPr lang="nb-NO" dirty="0" err="1" smtClean="0"/>
              <a:t>of</a:t>
            </a:r>
            <a:r>
              <a:rPr lang="nb-NO" dirty="0" smtClean="0"/>
              <a:t> </a:t>
            </a:r>
            <a:r>
              <a:rPr lang="nb-NO" dirty="0" err="1" smtClean="0"/>
              <a:t>calcium</a:t>
            </a:r>
            <a:r>
              <a:rPr lang="nb-NO" dirty="0" smtClean="0"/>
              <a:t> </a:t>
            </a:r>
            <a:r>
              <a:rPr lang="nb-NO" dirty="0" err="1" smtClean="0"/>
              <a:t>hydroxide</a:t>
            </a:r>
            <a:r>
              <a:rPr lang="nb-NO" dirty="0" smtClean="0"/>
              <a:t> in </a:t>
            </a:r>
            <a:r>
              <a:rPr lang="nb-NO" dirty="0" err="1" smtClean="0"/>
              <a:t>decades</a:t>
            </a:r>
            <a:r>
              <a:rPr lang="nb-NO" dirty="0" smtClean="0"/>
              <a:t> </a:t>
            </a:r>
            <a:r>
              <a:rPr lang="nb-NO" dirty="0" err="1" smtClean="0"/>
              <a:t>past</a:t>
            </a:r>
            <a:endParaRPr lang="nb-NO"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V:\BILDER\ENDOGEN\Clinical\WEI1STEP.JPG"/>
          <p:cNvPicPr>
            <a:picLocks noChangeAspect="1" noChangeArrowheads="1"/>
          </p:cNvPicPr>
          <p:nvPr/>
        </p:nvPicPr>
        <p:blipFill>
          <a:blip r:embed="rId2" cstate="print"/>
          <a:srcRect/>
          <a:stretch>
            <a:fillRect/>
          </a:stretch>
        </p:blipFill>
        <p:spPr bwMode="auto">
          <a:xfrm>
            <a:off x="4427984" y="762000"/>
            <a:ext cx="3954016" cy="3348383"/>
          </a:xfrm>
          <a:prstGeom prst="rect">
            <a:avLst/>
          </a:prstGeom>
          <a:noFill/>
          <a:ln w="12700">
            <a:solidFill>
              <a:srgbClr val="000000"/>
            </a:solidFill>
            <a:miter lim="800000"/>
            <a:headEnd/>
            <a:tailEnd/>
          </a:ln>
        </p:spPr>
      </p:pic>
      <p:sp>
        <p:nvSpPr>
          <p:cNvPr id="223235" name="Text Box 3"/>
          <p:cNvSpPr txBox="1">
            <a:spLocks noChangeArrowheads="1"/>
          </p:cNvSpPr>
          <p:nvPr/>
        </p:nvSpPr>
        <p:spPr bwMode="auto">
          <a:xfrm>
            <a:off x="827584" y="3789040"/>
            <a:ext cx="6096000" cy="2031325"/>
          </a:xfrm>
          <a:prstGeom prst="rect">
            <a:avLst/>
          </a:prstGeom>
          <a:noFill/>
          <a:ln w="9525">
            <a:noFill/>
            <a:miter lim="800000"/>
            <a:headEnd/>
            <a:tailEnd/>
          </a:ln>
          <a:effectLst/>
        </p:spPr>
        <p:txBody>
          <a:bodyPr>
            <a:spAutoFit/>
          </a:bodyPr>
          <a:lstStyle/>
          <a:p>
            <a:r>
              <a:rPr lang="nb-NO" dirty="0" err="1">
                <a:latin typeface="Arial" pitchFamily="34" charset="0"/>
              </a:rPr>
              <a:t>Weiger</a:t>
            </a:r>
            <a:r>
              <a:rPr lang="nb-NO" dirty="0">
                <a:latin typeface="Arial" pitchFamily="34" charset="0"/>
              </a:rPr>
              <a:t> et al., </a:t>
            </a:r>
          </a:p>
          <a:p>
            <a:r>
              <a:rPr lang="nb-NO" dirty="0" err="1">
                <a:latin typeface="Arial" pitchFamily="34" charset="0"/>
              </a:rPr>
              <a:t>Calcium</a:t>
            </a:r>
            <a:r>
              <a:rPr lang="nb-NO" dirty="0">
                <a:latin typeface="Arial" pitchFamily="34" charset="0"/>
              </a:rPr>
              <a:t> </a:t>
            </a:r>
            <a:r>
              <a:rPr lang="nb-NO" dirty="0" err="1">
                <a:latin typeface="Arial" pitchFamily="34" charset="0"/>
              </a:rPr>
              <a:t>hydroxide</a:t>
            </a:r>
            <a:r>
              <a:rPr lang="nb-NO" dirty="0">
                <a:latin typeface="Arial" pitchFamily="34" charset="0"/>
              </a:rPr>
              <a:t> and </a:t>
            </a:r>
            <a:r>
              <a:rPr lang="nb-NO" dirty="0" err="1">
                <a:latin typeface="Arial" pitchFamily="34" charset="0"/>
              </a:rPr>
              <a:t>prognosis</a:t>
            </a:r>
            <a:r>
              <a:rPr lang="nb-NO" dirty="0">
                <a:latin typeface="Arial" pitchFamily="34" charset="0"/>
              </a:rPr>
              <a:t> </a:t>
            </a:r>
            <a:r>
              <a:rPr lang="nb-NO" dirty="0" err="1">
                <a:latin typeface="Arial" pitchFamily="34" charset="0"/>
              </a:rPr>
              <a:t>of</a:t>
            </a:r>
            <a:r>
              <a:rPr lang="nb-NO" dirty="0">
                <a:latin typeface="Arial" pitchFamily="34" charset="0"/>
              </a:rPr>
              <a:t> RCT. </a:t>
            </a:r>
          </a:p>
          <a:p>
            <a:r>
              <a:rPr lang="nb-NO" dirty="0">
                <a:latin typeface="Arial" pitchFamily="34" charset="0"/>
              </a:rPr>
              <a:t>IEJ 2000; </a:t>
            </a:r>
            <a:r>
              <a:rPr lang="nb-NO" dirty="0" smtClean="0">
                <a:latin typeface="Arial" pitchFamily="34" charset="0"/>
              </a:rPr>
              <a:t>33:219-226</a:t>
            </a:r>
          </a:p>
          <a:p>
            <a:endParaRPr lang="nb-NO" dirty="0" smtClean="0">
              <a:latin typeface="Arial" pitchFamily="34" charset="0"/>
            </a:endParaRPr>
          </a:p>
          <a:p>
            <a:endParaRPr lang="nb-NO" dirty="0" smtClean="0">
              <a:latin typeface="Arial" pitchFamily="34" charset="0"/>
            </a:endParaRPr>
          </a:p>
          <a:p>
            <a:r>
              <a:rPr lang="nb-NO" dirty="0" smtClean="0">
                <a:latin typeface="Arial" pitchFamily="34" charset="0"/>
              </a:rPr>
              <a:t>The </a:t>
            </a:r>
            <a:r>
              <a:rPr lang="nb-NO" dirty="0" err="1" smtClean="0">
                <a:latin typeface="Arial" pitchFamily="34" charset="0"/>
              </a:rPr>
              <a:t>bottom</a:t>
            </a:r>
            <a:r>
              <a:rPr lang="nb-NO" dirty="0" smtClean="0">
                <a:latin typeface="Arial" pitchFamily="34" charset="0"/>
              </a:rPr>
              <a:t> line </a:t>
            </a:r>
            <a:r>
              <a:rPr lang="nb-NO" dirty="0" smtClean="0">
                <a:latin typeface="Arial" pitchFamily="34" charset="0"/>
              </a:rPr>
              <a:t>from </a:t>
            </a:r>
            <a:r>
              <a:rPr lang="nb-NO" dirty="0" err="1" smtClean="0">
                <a:latin typeface="Arial" pitchFamily="34" charset="0"/>
              </a:rPr>
              <a:t>many</a:t>
            </a:r>
            <a:r>
              <a:rPr lang="nb-NO" dirty="0" smtClean="0">
                <a:latin typeface="Arial" pitchFamily="34" charset="0"/>
              </a:rPr>
              <a:t> </a:t>
            </a:r>
            <a:r>
              <a:rPr lang="nb-NO" dirty="0" err="1" smtClean="0">
                <a:latin typeface="Arial" pitchFamily="34" charset="0"/>
              </a:rPr>
              <a:t>sources</a:t>
            </a:r>
            <a:r>
              <a:rPr lang="nb-NO" dirty="0" smtClean="0">
                <a:latin typeface="Arial" pitchFamily="34" charset="0"/>
              </a:rPr>
              <a:t> </a:t>
            </a:r>
            <a:r>
              <a:rPr lang="nb-NO" dirty="0" err="1" smtClean="0">
                <a:latin typeface="Arial" pitchFamily="34" charset="0"/>
              </a:rPr>
              <a:t>maintains</a:t>
            </a:r>
            <a:r>
              <a:rPr lang="nb-NO" dirty="0" smtClean="0">
                <a:latin typeface="Arial" pitchFamily="34" charset="0"/>
              </a:rPr>
              <a:t> a </a:t>
            </a:r>
            <a:r>
              <a:rPr lang="nb-NO" dirty="0" err="1" smtClean="0">
                <a:latin typeface="Arial" pitchFamily="34" charset="0"/>
              </a:rPr>
              <a:t>success</a:t>
            </a:r>
            <a:r>
              <a:rPr lang="nb-NO" dirty="0" smtClean="0">
                <a:latin typeface="Arial" pitchFamily="34" charset="0"/>
              </a:rPr>
              <a:t> rate in </a:t>
            </a:r>
            <a:r>
              <a:rPr lang="nb-NO" dirty="0" err="1" smtClean="0">
                <a:latin typeface="Arial" pitchFamily="34" charset="0"/>
              </a:rPr>
              <a:t>the</a:t>
            </a:r>
            <a:r>
              <a:rPr lang="nb-NO" dirty="0" smtClean="0">
                <a:latin typeface="Arial" pitchFamily="34" charset="0"/>
              </a:rPr>
              <a:t> range </a:t>
            </a:r>
            <a:r>
              <a:rPr lang="nb-NO" dirty="0" err="1" smtClean="0">
                <a:latin typeface="Arial" pitchFamily="34" charset="0"/>
              </a:rPr>
              <a:t>of</a:t>
            </a:r>
            <a:r>
              <a:rPr lang="nb-NO" dirty="0" smtClean="0">
                <a:latin typeface="Arial" pitchFamily="34" charset="0"/>
              </a:rPr>
              <a:t> 40-80 per cent</a:t>
            </a:r>
            <a:endParaRPr lang="nb-NO" dirty="0">
              <a:latin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Instruments and </a:t>
            </a:r>
            <a:r>
              <a:rPr lang="nb-NO" dirty="0" err="1" smtClean="0"/>
              <a:t>machines</a:t>
            </a:r>
            <a:endParaRPr lang="nb-NO" dirty="0" smtClean="0"/>
          </a:p>
        </p:txBody>
      </p:sp>
      <p:sp>
        <p:nvSpPr>
          <p:cNvPr id="3" name="Content Placeholder 2"/>
          <p:cNvSpPr>
            <a:spLocks noGrp="1"/>
          </p:cNvSpPr>
          <p:nvPr>
            <p:ph idx="1"/>
          </p:nvPr>
        </p:nvSpPr>
        <p:spPr/>
        <p:txBody>
          <a:bodyPr>
            <a:normAutofit/>
          </a:bodyPr>
          <a:lstStyle/>
          <a:p>
            <a:r>
              <a:rPr lang="nb-NO" dirty="0" err="1" smtClean="0"/>
              <a:t>They</a:t>
            </a:r>
            <a:r>
              <a:rPr lang="nb-NO" dirty="0" smtClean="0"/>
              <a:t> </a:t>
            </a:r>
            <a:r>
              <a:rPr lang="nb-NO" dirty="0" err="1" smtClean="0"/>
              <a:t>are</a:t>
            </a:r>
            <a:r>
              <a:rPr lang="nb-NO" dirty="0" smtClean="0"/>
              <a:t> </a:t>
            </a:r>
            <a:r>
              <a:rPr lang="nb-NO" dirty="0" err="1" smtClean="0"/>
              <a:t>the</a:t>
            </a:r>
            <a:r>
              <a:rPr lang="nb-NO" dirty="0" smtClean="0"/>
              <a:t> </a:t>
            </a:r>
            <a:r>
              <a:rPr lang="nb-NO" dirty="0" err="1" smtClean="0"/>
              <a:t>greatest</a:t>
            </a:r>
            <a:r>
              <a:rPr lang="nb-NO" dirty="0" smtClean="0"/>
              <a:t> </a:t>
            </a:r>
            <a:r>
              <a:rPr lang="nb-NO" dirty="0" err="1" smtClean="0"/>
              <a:t>inventions</a:t>
            </a:r>
            <a:r>
              <a:rPr lang="nb-NO" dirty="0" smtClean="0"/>
              <a:t> </a:t>
            </a:r>
            <a:r>
              <a:rPr lang="nb-NO" dirty="0" err="1" smtClean="0"/>
              <a:t>of</a:t>
            </a:r>
            <a:r>
              <a:rPr lang="nb-NO" dirty="0" smtClean="0"/>
              <a:t> </a:t>
            </a:r>
            <a:r>
              <a:rPr lang="nb-NO" dirty="0" err="1" smtClean="0"/>
              <a:t>our</a:t>
            </a:r>
            <a:r>
              <a:rPr lang="nb-NO" dirty="0" smtClean="0"/>
              <a:t> </a:t>
            </a:r>
            <a:r>
              <a:rPr lang="nb-NO" dirty="0" err="1" smtClean="0"/>
              <a:t>specialty</a:t>
            </a:r>
            <a:r>
              <a:rPr lang="nb-NO" dirty="0" smtClean="0"/>
              <a:t>, </a:t>
            </a:r>
            <a:r>
              <a:rPr lang="nb-NO" dirty="0" err="1" smtClean="0"/>
              <a:t>yet</a:t>
            </a:r>
            <a:r>
              <a:rPr lang="nb-NO" dirty="0" smtClean="0"/>
              <a:t> </a:t>
            </a:r>
            <a:r>
              <a:rPr lang="nb-NO" dirty="0" err="1" smtClean="0"/>
              <a:t>they</a:t>
            </a:r>
            <a:r>
              <a:rPr lang="nb-NO" dirty="0" smtClean="0"/>
              <a:t> do not </a:t>
            </a:r>
            <a:r>
              <a:rPr lang="nb-NO" dirty="0" err="1" smtClean="0"/>
              <a:t>warrant</a:t>
            </a:r>
            <a:r>
              <a:rPr lang="nb-NO" dirty="0" smtClean="0"/>
              <a:t> </a:t>
            </a:r>
            <a:r>
              <a:rPr lang="nb-NO" dirty="0" err="1" smtClean="0"/>
              <a:t>extensive</a:t>
            </a:r>
            <a:r>
              <a:rPr lang="nb-NO" dirty="0" smtClean="0"/>
              <a:t> </a:t>
            </a:r>
            <a:r>
              <a:rPr lang="nb-NO" dirty="0" err="1" smtClean="0"/>
              <a:t>clinical</a:t>
            </a:r>
            <a:r>
              <a:rPr lang="nb-NO" dirty="0" smtClean="0"/>
              <a:t> </a:t>
            </a:r>
            <a:r>
              <a:rPr lang="nb-NO" dirty="0" err="1" smtClean="0"/>
              <a:t>study</a:t>
            </a:r>
            <a:endParaRPr lang="nb-NO" dirty="0" smtClean="0"/>
          </a:p>
          <a:p>
            <a:r>
              <a:rPr lang="nb-NO" dirty="0" smtClean="0"/>
              <a:t>Is </a:t>
            </a:r>
            <a:r>
              <a:rPr lang="nb-NO" dirty="0" err="1" smtClean="0"/>
              <a:t>there</a:t>
            </a:r>
            <a:r>
              <a:rPr lang="nb-NO" dirty="0" smtClean="0"/>
              <a:t> a </a:t>
            </a:r>
            <a:r>
              <a:rPr lang="nb-NO" dirty="0" err="1" smtClean="0"/>
              <a:t>clinical</a:t>
            </a:r>
            <a:r>
              <a:rPr lang="nb-NO" dirty="0" smtClean="0"/>
              <a:t> </a:t>
            </a:r>
            <a:r>
              <a:rPr lang="nb-NO" dirty="0" err="1" smtClean="0"/>
              <a:t>benefit</a:t>
            </a:r>
            <a:r>
              <a:rPr lang="nb-NO" dirty="0" smtClean="0"/>
              <a:t>?</a:t>
            </a:r>
          </a:p>
          <a:p>
            <a:pPr lvl="1"/>
            <a:r>
              <a:rPr lang="nb-NO" dirty="0" err="1" smtClean="0"/>
              <a:t>Probably</a:t>
            </a:r>
            <a:r>
              <a:rPr lang="nb-NO" dirty="0" smtClean="0"/>
              <a:t> </a:t>
            </a:r>
            <a:r>
              <a:rPr lang="nb-NO" dirty="0" err="1" smtClean="0"/>
              <a:t>only</a:t>
            </a:r>
            <a:r>
              <a:rPr lang="nb-NO" dirty="0" smtClean="0"/>
              <a:t> </a:t>
            </a:r>
            <a:r>
              <a:rPr lang="nb-NO" dirty="0" err="1" smtClean="0"/>
              <a:t>indirectly</a:t>
            </a:r>
            <a:r>
              <a:rPr lang="nb-NO" dirty="0" smtClean="0"/>
              <a:t> in </a:t>
            </a:r>
            <a:r>
              <a:rPr lang="nb-NO" dirty="0" err="1" smtClean="0"/>
              <a:t>that</a:t>
            </a:r>
            <a:r>
              <a:rPr lang="nb-NO" dirty="0" smtClean="0"/>
              <a:t> more </a:t>
            </a:r>
            <a:r>
              <a:rPr lang="nb-NO" dirty="0" err="1" smtClean="0"/>
              <a:t>teeth</a:t>
            </a:r>
            <a:r>
              <a:rPr lang="nb-NO" dirty="0" smtClean="0"/>
              <a:t> </a:t>
            </a:r>
            <a:r>
              <a:rPr lang="nb-NO" dirty="0" err="1" smtClean="0"/>
              <a:t>may</a:t>
            </a:r>
            <a:r>
              <a:rPr lang="nb-NO" dirty="0" smtClean="0"/>
              <a:t> be </a:t>
            </a:r>
            <a:r>
              <a:rPr lang="nb-NO" dirty="0" err="1" smtClean="0"/>
              <a:t>treated</a:t>
            </a:r>
            <a:r>
              <a:rPr lang="nb-NO" dirty="0" smtClean="0"/>
              <a:t> </a:t>
            </a:r>
            <a:r>
              <a:rPr lang="nb-NO" dirty="0" err="1" smtClean="0"/>
              <a:t>successfully</a:t>
            </a:r>
            <a:r>
              <a:rPr lang="nb-NO" dirty="0" smtClean="0"/>
              <a:t>, and </a:t>
            </a:r>
            <a:r>
              <a:rPr lang="nb-NO" dirty="0" err="1" smtClean="0"/>
              <a:t>even</a:t>
            </a:r>
            <a:r>
              <a:rPr lang="nb-NO" dirty="0" smtClean="0"/>
              <a:t> </a:t>
            </a:r>
            <a:r>
              <a:rPr lang="nb-NO" dirty="0" err="1" smtClean="0"/>
              <a:t>that</a:t>
            </a:r>
            <a:r>
              <a:rPr lang="nb-NO" dirty="0" smtClean="0"/>
              <a:t> is </a:t>
            </a:r>
            <a:r>
              <a:rPr lang="nb-NO" dirty="0" err="1" smtClean="0"/>
              <a:t>difficult</a:t>
            </a:r>
            <a:r>
              <a:rPr lang="nb-NO" dirty="0" smtClean="0"/>
              <a:t> to </a:t>
            </a:r>
            <a:r>
              <a:rPr lang="nb-NO" dirty="0" err="1" smtClean="0"/>
              <a:t>assess</a:t>
            </a:r>
            <a:r>
              <a:rPr lang="nb-NO" dirty="0" smtClean="0"/>
              <a:t>.</a:t>
            </a:r>
          </a:p>
          <a:p>
            <a:pPr lvl="1"/>
            <a:r>
              <a:rPr lang="nb-NO" dirty="0" smtClean="0"/>
              <a:t>One </a:t>
            </a:r>
            <a:r>
              <a:rPr lang="nb-NO" dirty="0" err="1" smtClean="0"/>
              <a:t>study</a:t>
            </a:r>
            <a:r>
              <a:rPr lang="nb-NO" dirty="0" smtClean="0"/>
              <a:t>, </a:t>
            </a:r>
            <a:r>
              <a:rPr lang="nb-NO" dirty="0" err="1" smtClean="0"/>
              <a:t>no</a:t>
            </a:r>
            <a:r>
              <a:rPr lang="nb-NO" dirty="0" smtClean="0"/>
              <a:t> </a:t>
            </a:r>
            <a:r>
              <a:rPr lang="nb-NO" dirty="0" err="1" smtClean="0"/>
              <a:t>measurable</a:t>
            </a:r>
            <a:r>
              <a:rPr lang="nb-NO" dirty="0" smtClean="0"/>
              <a:t> </a:t>
            </a:r>
            <a:r>
              <a:rPr lang="nb-NO" dirty="0" err="1" smtClean="0"/>
              <a:t>benefit</a:t>
            </a:r>
            <a:r>
              <a:rPr lang="nb-NO" dirty="0" smtClean="0"/>
              <a:t> (note </a:t>
            </a:r>
            <a:r>
              <a:rPr lang="nb-NO" dirty="0" err="1" smtClean="0"/>
              <a:t>extremely</a:t>
            </a:r>
            <a:r>
              <a:rPr lang="nb-NO" dirty="0" smtClean="0"/>
              <a:t> </a:t>
            </a:r>
            <a:r>
              <a:rPr lang="nb-NO" dirty="0" err="1" smtClean="0"/>
              <a:t>high</a:t>
            </a:r>
            <a:r>
              <a:rPr lang="nb-NO" dirty="0" smtClean="0"/>
              <a:t> </a:t>
            </a:r>
            <a:r>
              <a:rPr lang="nb-NO" dirty="0" err="1" smtClean="0"/>
              <a:t>success</a:t>
            </a:r>
            <a:r>
              <a:rPr lang="nb-NO" dirty="0" smtClean="0"/>
              <a:t> rate for </a:t>
            </a:r>
            <a:r>
              <a:rPr lang="nb-NO" dirty="0" smtClean="0"/>
              <a:t>baseline)</a:t>
            </a:r>
            <a:endParaRPr lang="nb-NO"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Autofit/>
          </a:bodyPr>
          <a:lstStyle/>
          <a:p>
            <a:r>
              <a:rPr lang="nb-NO" sz="2800" b="1" dirty="0" err="1" smtClean="0"/>
              <a:t>Comparison</a:t>
            </a:r>
            <a:r>
              <a:rPr lang="nb-NO" sz="2800" b="1" dirty="0" smtClean="0"/>
              <a:t> </a:t>
            </a:r>
            <a:r>
              <a:rPr lang="nb-NO" sz="2800" b="1" dirty="0" err="1" smtClean="0"/>
              <a:t>of</a:t>
            </a:r>
            <a:r>
              <a:rPr lang="nb-NO" sz="2800" b="1" dirty="0" smtClean="0"/>
              <a:t> </a:t>
            </a:r>
            <a:r>
              <a:rPr lang="nb-NO" sz="2800" b="1" dirty="0" err="1" smtClean="0"/>
              <a:t>classic</a:t>
            </a:r>
            <a:r>
              <a:rPr lang="nb-NO" sz="2800" b="1" dirty="0" smtClean="0"/>
              <a:t> </a:t>
            </a:r>
            <a:r>
              <a:rPr lang="nb-NO" sz="2800" b="1" dirty="0" err="1" smtClean="0"/>
              <a:t>endodontic</a:t>
            </a:r>
            <a:r>
              <a:rPr lang="nb-NO" sz="2800" b="1" dirty="0" smtClean="0"/>
              <a:t> </a:t>
            </a:r>
            <a:r>
              <a:rPr lang="nb-NO" sz="2800" b="1" dirty="0" err="1" smtClean="0"/>
              <a:t>techniques</a:t>
            </a:r>
            <a:r>
              <a:rPr lang="nb-NO" sz="2800" b="1" dirty="0" smtClean="0"/>
              <a:t> versus </a:t>
            </a:r>
            <a:r>
              <a:rPr lang="nb-NO" sz="2800" b="1" dirty="0" err="1" smtClean="0"/>
              <a:t>contemporary</a:t>
            </a:r>
            <a:r>
              <a:rPr lang="nb-NO" sz="2800" b="1" dirty="0" smtClean="0"/>
              <a:t> </a:t>
            </a:r>
            <a:r>
              <a:rPr lang="nb-NO" sz="2800" b="1" dirty="0" err="1" smtClean="0"/>
              <a:t>techniques</a:t>
            </a:r>
            <a:r>
              <a:rPr lang="nb-NO" sz="2800" b="1" dirty="0" smtClean="0"/>
              <a:t> </a:t>
            </a:r>
            <a:r>
              <a:rPr lang="nb-NO" sz="2800" b="1" dirty="0" err="1" smtClean="0"/>
              <a:t>on</a:t>
            </a:r>
            <a:r>
              <a:rPr lang="nb-NO" sz="2800" b="1" dirty="0" smtClean="0"/>
              <a:t> </a:t>
            </a:r>
            <a:r>
              <a:rPr lang="nb-NO" sz="2800" b="1" dirty="0" err="1" smtClean="0"/>
              <a:t>endodontic</a:t>
            </a:r>
            <a:r>
              <a:rPr lang="nb-NO" sz="2800" b="1" dirty="0" smtClean="0"/>
              <a:t> </a:t>
            </a:r>
            <a:r>
              <a:rPr lang="nb-NO" sz="2800" b="1" dirty="0" err="1" smtClean="0"/>
              <a:t>treatment</a:t>
            </a:r>
            <a:r>
              <a:rPr lang="nb-NO" sz="2800" b="1" dirty="0" smtClean="0"/>
              <a:t> </a:t>
            </a:r>
            <a:r>
              <a:rPr lang="nb-NO" sz="2800" b="1" dirty="0" err="1" smtClean="0"/>
              <a:t>success</a:t>
            </a:r>
            <a:r>
              <a:rPr lang="nb-NO" sz="2800" b="1" dirty="0" smtClean="0"/>
              <a:t>.</a:t>
            </a:r>
            <a:r>
              <a:rPr lang="nb-NO" sz="2400" dirty="0" smtClean="0"/>
              <a:t/>
            </a:r>
            <a:br>
              <a:rPr lang="nb-NO" sz="2400" dirty="0" smtClean="0"/>
            </a:br>
            <a:r>
              <a:rPr lang="nb-NO" sz="1800" dirty="0" smtClean="0"/>
              <a:t>Fleming et al. 2010, JOE</a:t>
            </a:r>
            <a:endParaRPr lang="nb-NO" sz="2400" dirty="0"/>
          </a:p>
        </p:txBody>
      </p:sp>
      <p:graphicFrame>
        <p:nvGraphicFramePr>
          <p:cNvPr id="4" name="Content Placeholder 3"/>
          <p:cNvGraphicFramePr>
            <a:graphicFrameLocks noGrp="1"/>
          </p:cNvGraphicFramePr>
          <p:nvPr>
            <p:ph idx="1"/>
          </p:nvPr>
        </p:nvGraphicFramePr>
        <p:xfrm>
          <a:off x="467544" y="2204864"/>
          <a:ext cx="8229600" cy="3708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b-NO" sz="1600" b="1" i="0" u="none" strike="noStrike" dirty="0" smtClean="0">
                          <a:solidFill>
                            <a:srgbClr val="FFFF00"/>
                          </a:solidFill>
                          <a:latin typeface="Arial"/>
                        </a:rPr>
                        <a:t> </a:t>
                      </a:r>
                      <a:r>
                        <a:rPr lang="nb-NO" sz="1600" b="1" i="0" u="none" strike="noStrike" dirty="0" err="1" smtClean="0">
                          <a:solidFill>
                            <a:srgbClr val="FFFF00"/>
                          </a:solidFill>
                          <a:latin typeface="Arial"/>
                        </a:rPr>
                        <a:t>Characteristics</a:t>
                      </a:r>
                      <a:r>
                        <a:rPr lang="nb-NO" sz="1600" b="1" i="0" u="none" strike="noStrike" dirty="0" smtClean="0">
                          <a:solidFill>
                            <a:srgbClr val="FFFF00"/>
                          </a:solidFill>
                          <a:latin typeface="Arial"/>
                        </a:rPr>
                        <a:t> </a:t>
                      </a:r>
                      <a:r>
                        <a:rPr lang="nb-NO" sz="1600" b="1" i="0" u="none" strike="noStrike" dirty="0" err="1" smtClean="0">
                          <a:solidFill>
                            <a:srgbClr val="FFFF00"/>
                          </a:solidFill>
                          <a:latin typeface="Arial"/>
                        </a:rPr>
                        <a:t>of</a:t>
                      </a:r>
                      <a:r>
                        <a:rPr lang="nb-NO" sz="1600" b="1" i="0" u="none" strike="noStrike" dirty="0" smtClean="0">
                          <a:solidFill>
                            <a:srgbClr val="FFFF00"/>
                          </a:solidFill>
                          <a:latin typeface="Arial"/>
                        </a:rPr>
                        <a:t> </a:t>
                      </a:r>
                      <a:r>
                        <a:rPr lang="nb-NO" sz="1600" b="1" i="0" u="none" strike="noStrike" dirty="0" err="1" smtClean="0">
                          <a:solidFill>
                            <a:srgbClr val="FFFF00"/>
                          </a:solidFill>
                          <a:latin typeface="Arial"/>
                        </a:rPr>
                        <a:t>Failures</a:t>
                      </a:r>
                      <a:endParaRPr lang="nb-NO" sz="1600" b="1" i="0" u="none" strike="noStrike" dirty="0" smtClean="0">
                        <a:solidFill>
                          <a:srgbClr val="FFFF00"/>
                        </a:solidFill>
                        <a:latin typeface="Arial"/>
                      </a:endParaRPr>
                    </a:p>
                  </a:txBody>
                  <a:tcPr marL="9525" marR="9525" marT="9525" marB="0" anchor="b"/>
                </a:tc>
                <a:tc>
                  <a:txBody>
                    <a:bodyPr/>
                    <a:lstStyle/>
                    <a:p>
                      <a:pPr algn="ctr" fontAlgn="b"/>
                      <a:r>
                        <a:rPr lang="nb-NO" sz="1600" b="1" i="0" u="none" strike="noStrike" dirty="0" err="1">
                          <a:solidFill>
                            <a:srgbClr val="FFFF00"/>
                          </a:solidFill>
                          <a:latin typeface="Arial"/>
                        </a:rPr>
                        <a:t>Classic</a:t>
                      </a:r>
                      <a:r>
                        <a:rPr lang="nb-NO" sz="1600" b="1" i="0" u="none" strike="noStrike" dirty="0">
                          <a:solidFill>
                            <a:srgbClr val="FFFF00"/>
                          </a:solidFill>
                          <a:latin typeface="Arial"/>
                        </a:rPr>
                        <a:t> Group (%)</a:t>
                      </a:r>
                    </a:p>
                  </a:txBody>
                  <a:tcPr marL="9525" marR="9525" marT="9525" marB="0" anchor="b"/>
                </a:tc>
                <a:tc>
                  <a:txBody>
                    <a:bodyPr/>
                    <a:lstStyle/>
                    <a:p>
                      <a:pPr algn="ctr" fontAlgn="b"/>
                      <a:r>
                        <a:rPr lang="nb-NO" sz="1600" b="1" i="0" u="none" strike="noStrike" dirty="0" err="1">
                          <a:solidFill>
                            <a:srgbClr val="FFFF00"/>
                          </a:solidFill>
                          <a:latin typeface="Arial"/>
                        </a:rPr>
                        <a:t>Contemporary</a:t>
                      </a:r>
                      <a:r>
                        <a:rPr lang="nb-NO" sz="1600" b="1" i="0" u="none" strike="noStrike" dirty="0">
                          <a:solidFill>
                            <a:srgbClr val="FFFF00"/>
                          </a:solidFill>
                          <a:latin typeface="Arial"/>
                        </a:rPr>
                        <a:t> Group (%)</a:t>
                      </a:r>
                    </a:p>
                  </a:txBody>
                  <a:tcPr marL="9525" marR="9525" marT="9525" marB="0" anchor="b"/>
                </a:tc>
              </a:tr>
              <a:tr h="370840">
                <a:tc>
                  <a:txBody>
                    <a:bodyPr/>
                    <a:lstStyle/>
                    <a:p>
                      <a:pPr algn="l" fontAlgn="b"/>
                      <a:r>
                        <a:rPr lang="nb-NO" sz="1800" b="0" i="0" u="none" strike="noStrike" dirty="0" err="1">
                          <a:solidFill>
                            <a:srgbClr val="000000"/>
                          </a:solidFill>
                          <a:latin typeface="Arial"/>
                        </a:rPr>
                        <a:t>Failures</a:t>
                      </a:r>
                      <a:endParaRPr lang="nb-NO" sz="1800" b="0" i="0" u="none" strike="noStrike" dirty="0">
                        <a:solidFill>
                          <a:srgbClr val="000000"/>
                        </a:solidFill>
                        <a:latin typeface="Arial"/>
                      </a:endParaRPr>
                    </a:p>
                  </a:txBody>
                  <a:tcPr marL="85725" marR="9525" marT="9525" marB="0" anchor="b"/>
                </a:tc>
                <a:tc>
                  <a:txBody>
                    <a:bodyPr/>
                    <a:lstStyle/>
                    <a:p>
                      <a:pPr algn="ctr" fontAlgn="b"/>
                      <a:r>
                        <a:rPr lang="nb-NO" sz="1800" b="0" i="0" u="none" strike="noStrike" dirty="0">
                          <a:solidFill>
                            <a:srgbClr val="000000"/>
                          </a:solidFill>
                          <a:latin typeface="Arial"/>
                        </a:rPr>
                        <a:t>9/459</a:t>
                      </a:r>
                    </a:p>
                  </a:txBody>
                  <a:tcPr marL="85725" marR="9525" marT="9525" marB="0" anchor="b"/>
                </a:tc>
                <a:tc>
                  <a:txBody>
                    <a:bodyPr/>
                    <a:lstStyle/>
                    <a:p>
                      <a:pPr algn="ctr" fontAlgn="b"/>
                      <a:r>
                        <a:rPr lang="nb-NO" sz="1800" b="0" i="0" u="none" strike="noStrike" dirty="0">
                          <a:solidFill>
                            <a:srgbClr val="000000"/>
                          </a:solidFill>
                          <a:latin typeface="Arial"/>
                        </a:rPr>
                        <a:t>21/525</a:t>
                      </a:r>
                    </a:p>
                  </a:txBody>
                  <a:tcPr marL="85725" marR="9525" marT="9525" marB="0" anchor="b"/>
                </a:tc>
              </a:tr>
              <a:tr h="370840">
                <a:tc>
                  <a:txBody>
                    <a:bodyPr/>
                    <a:lstStyle/>
                    <a:p>
                      <a:pPr algn="l" fontAlgn="b"/>
                      <a:r>
                        <a:rPr lang="nb-NO" sz="1800" b="0" i="0" u="none" strike="noStrike" dirty="0" err="1">
                          <a:solidFill>
                            <a:srgbClr val="000000"/>
                          </a:solidFill>
                          <a:latin typeface="Arial"/>
                        </a:rPr>
                        <a:t>Percentage</a:t>
                      </a:r>
                      <a:endParaRPr lang="nb-NO" sz="1800" b="0" i="0" u="none" strike="noStrike" dirty="0">
                        <a:solidFill>
                          <a:srgbClr val="000000"/>
                        </a:solidFill>
                        <a:latin typeface="Arial"/>
                      </a:endParaRPr>
                    </a:p>
                  </a:txBody>
                  <a:tcPr marL="85725" marR="9525" marT="9525" marB="0" anchor="b"/>
                </a:tc>
                <a:tc>
                  <a:txBody>
                    <a:bodyPr/>
                    <a:lstStyle/>
                    <a:p>
                      <a:pPr algn="ctr" fontAlgn="b"/>
                      <a:r>
                        <a:rPr lang="nb-NO" sz="1800" b="0" i="0" u="none" strike="noStrike">
                          <a:solidFill>
                            <a:srgbClr val="000000"/>
                          </a:solidFill>
                          <a:latin typeface="Arial"/>
                        </a:rPr>
                        <a:t>1.96%</a:t>
                      </a:r>
                    </a:p>
                  </a:txBody>
                  <a:tcPr marL="85725" marR="9525" marT="9525" marB="0" anchor="b"/>
                </a:tc>
                <a:tc>
                  <a:txBody>
                    <a:bodyPr/>
                    <a:lstStyle/>
                    <a:p>
                      <a:pPr algn="ctr" fontAlgn="b"/>
                      <a:r>
                        <a:rPr lang="nb-NO" sz="1800" b="0" i="0" u="none" strike="noStrike" dirty="0">
                          <a:solidFill>
                            <a:srgbClr val="000000"/>
                          </a:solidFill>
                          <a:latin typeface="Arial"/>
                        </a:rPr>
                        <a:t>4.00%</a:t>
                      </a:r>
                    </a:p>
                  </a:txBody>
                  <a:tcPr marL="85725" marR="9525" marT="9525" marB="0" anchor="b"/>
                </a:tc>
              </a:tr>
              <a:tr h="370840">
                <a:tc>
                  <a:txBody>
                    <a:bodyPr/>
                    <a:lstStyle/>
                    <a:p>
                      <a:pPr algn="l" fontAlgn="b"/>
                      <a:r>
                        <a:rPr lang="nb-NO" sz="1800" b="0" i="0" u="none" strike="noStrike" dirty="0" err="1">
                          <a:solidFill>
                            <a:srgbClr val="000000"/>
                          </a:solidFill>
                          <a:latin typeface="Arial"/>
                        </a:rPr>
                        <a:t>Anteriors</a:t>
                      </a:r>
                      <a:endParaRPr lang="nb-NO" sz="1800" b="0" i="0" u="none" strike="noStrike" dirty="0">
                        <a:solidFill>
                          <a:srgbClr val="000000"/>
                        </a:solidFill>
                        <a:latin typeface="Arial"/>
                      </a:endParaRPr>
                    </a:p>
                  </a:txBody>
                  <a:tcPr marL="85725" marR="9525" marT="9525" marB="0" anchor="b"/>
                </a:tc>
                <a:tc>
                  <a:txBody>
                    <a:bodyPr/>
                    <a:lstStyle/>
                    <a:p>
                      <a:pPr algn="ctr" fontAlgn="b"/>
                      <a:r>
                        <a:rPr lang="nb-NO" sz="1800" b="0" i="0" u="none" strike="noStrike">
                          <a:solidFill>
                            <a:srgbClr val="000000"/>
                          </a:solidFill>
                          <a:latin typeface="Arial"/>
                        </a:rPr>
                        <a:t>1 (11.1)</a:t>
                      </a:r>
                    </a:p>
                  </a:txBody>
                  <a:tcPr marL="85725" marR="9525" marT="9525" marB="0" anchor="b"/>
                </a:tc>
                <a:tc>
                  <a:txBody>
                    <a:bodyPr/>
                    <a:lstStyle/>
                    <a:p>
                      <a:pPr algn="ctr" fontAlgn="b"/>
                      <a:r>
                        <a:rPr lang="nb-NO" sz="1800" b="0" i="0" u="none" strike="noStrike" dirty="0">
                          <a:solidFill>
                            <a:srgbClr val="000000"/>
                          </a:solidFill>
                          <a:latin typeface="Arial"/>
                        </a:rPr>
                        <a:t>0 (0.0)</a:t>
                      </a:r>
                    </a:p>
                  </a:txBody>
                  <a:tcPr marL="85725" marR="9525" marT="9525" marB="0" anchor="b"/>
                </a:tc>
              </a:tr>
              <a:tr h="370840">
                <a:tc>
                  <a:txBody>
                    <a:bodyPr/>
                    <a:lstStyle/>
                    <a:p>
                      <a:pPr algn="l" fontAlgn="b"/>
                      <a:r>
                        <a:rPr lang="nb-NO" sz="1800" b="0" i="0" u="none" strike="noStrike">
                          <a:solidFill>
                            <a:srgbClr val="000000"/>
                          </a:solidFill>
                          <a:latin typeface="Arial"/>
                        </a:rPr>
                        <a:t>Premolars</a:t>
                      </a:r>
                    </a:p>
                  </a:txBody>
                  <a:tcPr marL="85725" marR="9525" marT="9525" marB="0" anchor="b"/>
                </a:tc>
                <a:tc>
                  <a:txBody>
                    <a:bodyPr/>
                    <a:lstStyle/>
                    <a:p>
                      <a:pPr algn="ctr" fontAlgn="b"/>
                      <a:r>
                        <a:rPr lang="nb-NO" sz="1800" b="0" i="0" u="none" strike="noStrike" dirty="0">
                          <a:solidFill>
                            <a:srgbClr val="000000"/>
                          </a:solidFill>
                          <a:latin typeface="Arial"/>
                        </a:rPr>
                        <a:t>1 (11.1)</a:t>
                      </a:r>
                    </a:p>
                  </a:txBody>
                  <a:tcPr marL="85725" marR="9525" marT="9525" marB="0" anchor="b"/>
                </a:tc>
                <a:tc>
                  <a:txBody>
                    <a:bodyPr/>
                    <a:lstStyle/>
                    <a:p>
                      <a:pPr algn="ctr" fontAlgn="b"/>
                      <a:r>
                        <a:rPr lang="nb-NO" sz="1800" b="0" i="0" u="none" strike="noStrike" dirty="0">
                          <a:solidFill>
                            <a:srgbClr val="000000"/>
                          </a:solidFill>
                          <a:latin typeface="Arial"/>
                        </a:rPr>
                        <a:t>13 (61.9)</a:t>
                      </a:r>
                    </a:p>
                  </a:txBody>
                  <a:tcPr marL="85725" marR="9525" marT="9525" marB="0" anchor="b"/>
                </a:tc>
              </a:tr>
              <a:tr h="370840">
                <a:tc>
                  <a:txBody>
                    <a:bodyPr/>
                    <a:lstStyle/>
                    <a:p>
                      <a:pPr algn="l" fontAlgn="b"/>
                      <a:r>
                        <a:rPr lang="nb-NO" sz="1800" b="0" i="0" u="none" strike="noStrike">
                          <a:solidFill>
                            <a:srgbClr val="000000"/>
                          </a:solidFill>
                          <a:latin typeface="Arial"/>
                        </a:rPr>
                        <a:t>Molars</a:t>
                      </a:r>
                    </a:p>
                  </a:txBody>
                  <a:tcPr marL="85725" marR="9525" marT="9525" marB="0" anchor="b"/>
                </a:tc>
                <a:tc>
                  <a:txBody>
                    <a:bodyPr/>
                    <a:lstStyle/>
                    <a:p>
                      <a:pPr algn="ctr" fontAlgn="b"/>
                      <a:r>
                        <a:rPr lang="nb-NO" sz="1800" b="0" i="0" u="none" strike="noStrike" dirty="0">
                          <a:solidFill>
                            <a:srgbClr val="000000"/>
                          </a:solidFill>
                          <a:latin typeface="Arial"/>
                        </a:rPr>
                        <a:t>7 (77.8)</a:t>
                      </a:r>
                    </a:p>
                  </a:txBody>
                  <a:tcPr marL="85725" marR="9525" marT="9525" marB="0" anchor="b"/>
                </a:tc>
                <a:tc>
                  <a:txBody>
                    <a:bodyPr/>
                    <a:lstStyle/>
                    <a:p>
                      <a:pPr algn="ctr" fontAlgn="b"/>
                      <a:r>
                        <a:rPr lang="nb-NO" sz="1800" b="0" i="0" u="none" strike="noStrike" dirty="0">
                          <a:solidFill>
                            <a:srgbClr val="000000"/>
                          </a:solidFill>
                          <a:latin typeface="Arial"/>
                        </a:rPr>
                        <a:t>8 (38.1)</a:t>
                      </a:r>
                    </a:p>
                  </a:txBody>
                  <a:tcPr marL="85725" marR="9525" marT="9525" marB="0" anchor="b"/>
                </a:tc>
              </a:tr>
              <a:tr h="370840">
                <a:tc>
                  <a:txBody>
                    <a:bodyPr/>
                    <a:lstStyle/>
                    <a:p>
                      <a:pPr algn="l" fontAlgn="b"/>
                      <a:r>
                        <a:rPr lang="nb-NO" sz="1800" b="0" i="0" u="none" strike="noStrike" dirty="0" err="1">
                          <a:solidFill>
                            <a:srgbClr val="000000"/>
                          </a:solidFill>
                          <a:latin typeface="Arial"/>
                        </a:rPr>
                        <a:t>Overfills/flush</a:t>
                      </a:r>
                      <a:r>
                        <a:rPr lang="nb-NO" sz="1800" b="0" i="0" u="none" strike="noStrike" dirty="0">
                          <a:solidFill>
                            <a:srgbClr val="000000"/>
                          </a:solidFill>
                          <a:latin typeface="Arial"/>
                        </a:rPr>
                        <a:t> fills</a:t>
                      </a:r>
                    </a:p>
                  </a:txBody>
                  <a:tcPr marL="85725" marR="9525" marT="9525" marB="0" anchor="b"/>
                </a:tc>
                <a:tc>
                  <a:txBody>
                    <a:bodyPr/>
                    <a:lstStyle/>
                    <a:p>
                      <a:pPr algn="ctr" fontAlgn="b"/>
                      <a:r>
                        <a:rPr lang="nb-NO" sz="1800" b="0" i="0" u="none" strike="noStrike">
                          <a:solidFill>
                            <a:srgbClr val="000000"/>
                          </a:solidFill>
                          <a:latin typeface="Arial"/>
                        </a:rPr>
                        <a:t>0 (0.0)</a:t>
                      </a:r>
                    </a:p>
                  </a:txBody>
                  <a:tcPr marL="85725" marR="9525" marT="9525" marB="0" anchor="b"/>
                </a:tc>
                <a:tc>
                  <a:txBody>
                    <a:bodyPr/>
                    <a:lstStyle/>
                    <a:p>
                      <a:pPr algn="ctr" fontAlgn="b"/>
                      <a:r>
                        <a:rPr lang="nb-NO" sz="1800" b="0" i="0" u="none" strike="noStrike" dirty="0">
                          <a:solidFill>
                            <a:srgbClr val="000000"/>
                          </a:solidFill>
                          <a:latin typeface="Arial"/>
                        </a:rPr>
                        <a:t>9 (42.9)</a:t>
                      </a:r>
                    </a:p>
                  </a:txBody>
                  <a:tcPr marL="85725" marR="9525" marT="9525" marB="0" anchor="b"/>
                </a:tc>
              </a:tr>
              <a:tr h="370840">
                <a:tc>
                  <a:txBody>
                    <a:bodyPr/>
                    <a:lstStyle/>
                    <a:p>
                      <a:pPr algn="l" fontAlgn="b"/>
                      <a:r>
                        <a:rPr lang="nb-NO" sz="1800" b="0" i="0" u="none" strike="noStrike">
                          <a:solidFill>
                            <a:srgbClr val="000000"/>
                          </a:solidFill>
                          <a:latin typeface="Arial"/>
                        </a:rPr>
                        <a:t>Post present</a:t>
                      </a:r>
                    </a:p>
                  </a:txBody>
                  <a:tcPr marL="85725" marR="9525" marT="9525" marB="0" anchor="b"/>
                </a:tc>
                <a:tc>
                  <a:txBody>
                    <a:bodyPr/>
                    <a:lstStyle/>
                    <a:p>
                      <a:pPr algn="ctr" fontAlgn="b"/>
                      <a:r>
                        <a:rPr lang="nb-NO" sz="1800" b="0" i="0" u="none" strike="noStrike">
                          <a:solidFill>
                            <a:srgbClr val="000000"/>
                          </a:solidFill>
                          <a:latin typeface="Arial"/>
                        </a:rPr>
                        <a:t>0 (0.0)</a:t>
                      </a:r>
                    </a:p>
                  </a:txBody>
                  <a:tcPr marL="85725" marR="9525" marT="9525" marB="0" anchor="b"/>
                </a:tc>
                <a:tc>
                  <a:txBody>
                    <a:bodyPr/>
                    <a:lstStyle/>
                    <a:p>
                      <a:pPr algn="ctr" fontAlgn="b"/>
                      <a:r>
                        <a:rPr lang="nb-NO" sz="1800" b="0" i="0" u="none" strike="noStrike" dirty="0">
                          <a:solidFill>
                            <a:srgbClr val="000000"/>
                          </a:solidFill>
                          <a:latin typeface="Arial"/>
                        </a:rPr>
                        <a:t>8 (38.1)</a:t>
                      </a:r>
                    </a:p>
                  </a:txBody>
                  <a:tcPr marL="85725" marR="9525" marT="9525" marB="0" anchor="b"/>
                </a:tc>
              </a:tr>
              <a:tr h="370840">
                <a:tc>
                  <a:txBody>
                    <a:bodyPr/>
                    <a:lstStyle/>
                    <a:p>
                      <a:pPr algn="l" fontAlgn="b"/>
                      <a:r>
                        <a:rPr lang="nb-NO" sz="1800" b="0" i="0" u="none" strike="noStrike">
                          <a:solidFill>
                            <a:srgbClr val="000000"/>
                          </a:solidFill>
                          <a:latin typeface="Arial"/>
                        </a:rPr>
                        <a:t>Preoperative area</a:t>
                      </a:r>
                    </a:p>
                  </a:txBody>
                  <a:tcPr marL="85725" marR="9525" marT="9525" marB="0" anchor="b"/>
                </a:tc>
                <a:tc>
                  <a:txBody>
                    <a:bodyPr/>
                    <a:lstStyle/>
                    <a:p>
                      <a:pPr algn="ctr" fontAlgn="b"/>
                      <a:r>
                        <a:rPr lang="nb-NO" sz="1800" b="0" i="0" u="none" strike="noStrike">
                          <a:solidFill>
                            <a:srgbClr val="000000"/>
                          </a:solidFill>
                          <a:latin typeface="Arial"/>
                        </a:rPr>
                        <a:t>4 (44.4)</a:t>
                      </a:r>
                    </a:p>
                  </a:txBody>
                  <a:tcPr marL="85725" marR="9525" marT="9525" marB="0" anchor="b"/>
                </a:tc>
                <a:tc>
                  <a:txBody>
                    <a:bodyPr/>
                    <a:lstStyle/>
                    <a:p>
                      <a:pPr algn="ctr" fontAlgn="b"/>
                      <a:r>
                        <a:rPr lang="nb-NO" sz="1800" b="0" i="0" u="none" strike="noStrike" dirty="0">
                          <a:solidFill>
                            <a:srgbClr val="000000"/>
                          </a:solidFill>
                          <a:latin typeface="Arial"/>
                        </a:rPr>
                        <a:t>10 (47.6)</a:t>
                      </a:r>
                    </a:p>
                  </a:txBody>
                  <a:tcPr marL="85725" marR="9525" marT="9525" marB="0" anchor="b"/>
                </a:tc>
              </a:tr>
              <a:tr h="370840">
                <a:tc>
                  <a:txBody>
                    <a:bodyPr/>
                    <a:lstStyle/>
                    <a:p>
                      <a:pPr algn="l" fontAlgn="b"/>
                      <a:r>
                        <a:rPr lang="nb-NO" sz="1800" b="0" i="0" u="none" strike="noStrike">
                          <a:solidFill>
                            <a:srgbClr val="000000"/>
                          </a:solidFill>
                          <a:latin typeface="Arial"/>
                        </a:rPr>
                        <a:t>Post Tx intervention</a:t>
                      </a:r>
                    </a:p>
                  </a:txBody>
                  <a:tcPr marL="85725" marR="9525" marT="9525" marB="0" anchor="b"/>
                </a:tc>
                <a:tc>
                  <a:txBody>
                    <a:bodyPr/>
                    <a:lstStyle/>
                    <a:p>
                      <a:pPr algn="ctr" fontAlgn="b"/>
                      <a:r>
                        <a:rPr lang="nb-NO" sz="1800" b="0" i="0" u="none" strike="noStrike">
                          <a:solidFill>
                            <a:srgbClr val="000000"/>
                          </a:solidFill>
                          <a:latin typeface="Arial"/>
                        </a:rPr>
                        <a:t>1 (11.1)</a:t>
                      </a:r>
                    </a:p>
                  </a:txBody>
                  <a:tcPr marL="85725" marR="9525" marT="9525" marB="0" anchor="b"/>
                </a:tc>
                <a:tc>
                  <a:txBody>
                    <a:bodyPr/>
                    <a:lstStyle/>
                    <a:p>
                      <a:pPr algn="ctr" fontAlgn="b"/>
                      <a:r>
                        <a:rPr lang="nb-NO" sz="1800" b="0" i="0" u="none" strike="noStrike" dirty="0">
                          <a:solidFill>
                            <a:srgbClr val="000000"/>
                          </a:solidFill>
                          <a:latin typeface="Arial"/>
                        </a:rPr>
                        <a:t>0 (0.0) </a:t>
                      </a:r>
                    </a:p>
                  </a:txBody>
                  <a:tcPr marL="85725" marR="9525" marT="9525" marB="0" anchor="b"/>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2200" dirty="0" err="1" smtClean="0"/>
              <a:t>Improved</a:t>
            </a:r>
            <a:r>
              <a:rPr lang="nb-NO" sz="2200" dirty="0" smtClean="0"/>
              <a:t> </a:t>
            </a:r>
            <a:r>
              <a:rPr lang="nb-NO" sz="2200" dirty="0" err="1" smtClean="0"/>
              <a:t>quality</a:t>
            </a:r>
            <a:r>
              <a:rPr lang="nb-NO" sz="2200" dirty="0" smtClean="0"/>
              <a:t> </a:t>
            </a:r>
            <a:r>
              <a:rPr lang="nb-NO" sz="2200" dirty="0" err="1" smtClean="0"/>
              <a:t>of</a:t>
            </a:r>
            <a:r>
              <a:rPr lang="nb-NO" sz="2200" dirty="0" smtClean="0"/>
              <a:t> </a:t>
            </a:r>
            <a:r>
              <a:rPr lang="nb-NO" sz="2200" dirty="0" err="1" smtClean="0"/>
              <a:t>root</a:t>
            </a:r>
            <a:r>
              <a:rPr lang="nb-NO" sz="2200" dirty="0" smtClean="0"/>
              <a:t> </a:t>
            </a:r>
            <a:r>
              <a:rPr lang="nb-NO" sz="2200" dirty="0" err="1" smtClean="0"/>
              <a:t>fillings</a:t>
            </a:r>
            <a:r>
              <a:rPr lang="nb-NO" sz="2200" dirty="0" smtClean="0"/>
              <a:t> </a:t>
            </a:r>
            <a:r>
              <a:rPr lang="nb-NO" sz="2200" dirty="0" err="1" smtClean="0"/>
              <a:t>provided</a:t>
            </a:r>
            <a:r>
              <a:rPr lang="nb-NO" sz="2200" dirty="0" smtClean="0"/>
              <a:t> by general dental </a:t>
            </a:r>
            <a:r>
              <a:rPr lang="nb-NO" sz="2200" dirty="0" err="1" smtClean="0"/>
              <a:t>practitioners</a:t>
            </a:r>
            <a:r>
              <a:rPr lang="nb-NO" sz="2200" dirty="0" smtClean="0"/>
              <a:t> </a:t>
            </a:r>
            <a:r>
              <a:rPr lang="nb-NO" sz="2200" dirty="0" err="1" smtClean="0"/>
              <a:t>educated</a:t>
            </a:r>
            <a:r>
              <a:rPr lang="nb-NO" sz="2200" dirty="0" smtClean="0"/>
              <a:t> in </a:t>
            </a:r>
            <a:r>
              <a:rPr lang="nb-NO" sz="2200" dirty="0" err="1" smtClean="0"/>
              <a:t>nickel-titanium</a:t>
            </a:r>
            <a:r>
              <a:rPr lang="nb-NO" sz="2200" dirty="0" smtClean="0"/>
              <a:t> </a:t>
            </a:r>
            <a:r>
              <a:rPr lang="nb-NO" sz="2200" dirty="0" err="1" smtClean="0"/>
              <a:t>rotary</a:t>
            </a:r>
            <a:r>
              <a:rPr lang="nb-NO" sz="2200" dirty="0" smtClean="0"/>
              <a:t> </a:t>
            </a:r>
            <a:r>
              <a:rPr lang="nb-NO" sz="2200" dirty="0" err="1" smtClean="0"/>
              <a:t>instrumentation</a:t>
            </a:r>
            <a:r>
              <a:rPr lang="nb-NO" sz="2200" dirty="0" smtClean="0"/>
              <a:t>.</a:t>
            </a:r>
            <a:r>
              <a:rPr lang="nb-NO" dirty="0" smtClean="0"/>
              <a:t/>
            </a:r>
            <a:br>
              <a:rPr lang="nb-NO" dirty="0" smtClean="0"/>
            </a:br>
            <a:r>
              <a:rPr lang="nb-NO" sz="1600" dirty="0" smtClean="0"/>
              <a:t>Molander A, </a:t>
            </a:r>
            <a:r>
              <a:rPr lang="nb-NO" sz="1600" dirty="0" err="1" smtClean="0"/>
              <a:t>Caplan</a:t>
            </a:r>
            <a:r>
              <a:rPr lang="nb-NO" sz="1600" dirty="0" smtClean="0"/>
              <a:t> D, </a:t>
            </a:r>
            <a:r>
              <a:rPr lang="nb-NO" sz="1600" dirty="0" err="1" smtClean="0"/>
              <a:t>Bergenholtz</a:t>
            </a:r>
            <a:r>
              <a:rPr lang="nb-NO" sz="1600" dirty="0" smtClean="0"/>
              <a:t> G, Reit C. </a:t>
            </a:r>
            <a:r>
              <a:rPr lang="nb-NO" sz="1600" dirty="0" err="1" smtClean="0"/>
              <a:t>Int</a:t>
            </a:r>
            <a:r>
              <a:rPr lang="nb-NO" sz="1600" dirty="0" smtClean="0"/>
              <a:t> </a:t>
            </a:r>
            <a:r>
              <a:rPr lang="nb-NO" sz="1600" dirty="0" err="1" smtClean="0"/>
              <a:t>Endod</a:t>
            </a:r>
            <a:r>
              <a:rPr lang="nb-NO" sz="1600" dirty="0" smtClean="0"/>
              <a:t> J. 2007 Apr;40(4):254-60. </a:t>
            </a:r>
            <a:endParaRPr lang="nb-NO"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143000" y="2001044"/>
            <a:ext cx="6858000" cy="3724275"/>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2200" dirty="0" err="1" smtClean="0"/>
              <a:t>Improved</a:t>
            </a:r>
            <a:r>
              <a:rPr lang="nb-NO" sz="2200" dirty="0" smtClean="0"/>
              <a:t> </a:t>
            </a:r>
            <a:r>
              <a:rPr lang="nb-NO" sz="2200" dirty="0" err="1" smtClean="0"/>
              <a:t>quality</a:t>
            </a:r>
            <a:r>
              <a:rPr lang="nb-NO" sz="2200" dirty="0" smtClean="0"/>
              <a:t> </a:t>
            </a:r>
            <a:r>
              <a:rPr lang="nb-NO" sz="2200" dirty="0" err="1" smtClean="0"/>
              <a:t>of</a:t>
            </a:r>
            <a:r>
              <a:rPr lang="nb-NO" sz="2200" dirty="0" smtClean="0"/>
              <a:t> </a:t>
            </a:r>
            <a:r>
              <a:rPr lang="nb-NO" sz="2200" dirty="0" err="1" smtClean="0"/>
              <a:t>root</a:t>
            </a:r>
            <a:r>
              <a:rPr lang="nb-NO" sz="2200" dirty="0" smtClean="0"/>
              <a:t> </a:t>
            </a:r>
            <a:r>
              <a:rPr lang="nb-NO" sz="2200" dirty="0" err="1" smtClean="0"/>
              <a:t>fillings</a:t>
            </a:r>
            <a:r>
              <a:rPr lang="nb-NO" sz="2200" dirty="0" smtClean="0"/>
              <a:t> </a:t>
            </a:r>
            <a:r>
              <a:rPr lang="nb-NO" sz="2200" dirty="0" err="1" smtClean="0"/>
              <a:t>provided</a:t>
            </a:r>
            <a:r>
              <a:rPr lang="nb-NO" sz="2200" dirty="0" smtClean="0"/>
              <a:t> by general dental </a:t>
            </a:r>
            <a:r>
              <a:rPr lang="nb-NO" sz="2200" dirty="0" err="1" smtClean="0"/>
              <a:t>practitioners</a:t>
            </a:r>
            <a:r>
              <a:rPr lang="nb-NO" sz="2200" dirty="0" smtClean="0"/>
              <a:t> </a:t>
            </a:r>
            <a:r>
              <a:rPr lang="nb-NO" sz="2200" dirty="0" err="1" smtClean="0"/>
              <a:t>educated</a:t>
            </a:r>
            <a:r>
              <a:rPr lang="nb-NO" sz="2200" dirty="0" smtClean="0"/>
              <a:t> in </a:t>
            </a:r>
            <a:r>
              <a:rPr lang="nb-NO" sz="2200" dirty="0" err="1" smtClean="0"/>
              <a:t>nickel-titanium</a:t>
            </a:r>
            <a:r>
              <a:rPr lang="nb-NO" sz="2200" dirty="0" smtClean="0"/>
              <a:t> </a:t>
            </a:r>
            <a:r>
              <a:rPr lang="nb-NO" sz="2200" dirty="0" err="1" smtClean="0"/>
              <a:t>rotary</a:t>
            </a:r>
            <a:r>
              <a:rPr lang="nb-NO" sz="2200" dirty="0" smtClean="0"/>
              <a:t> </a:t>
            </a:r>
            <a:r>
              <a:rPr lang="nb-NO" sz="2200" dirty="0" err="1" smtClean="0"/>
              <a:t>instrumentation</a:t>
            </a:r>
            <a:r>
              <a:rPr lang="nb-NO" sz="2200" dirty="0" smtClean="0"/>
              <a:t>.</a:t>
            </a:r>
            <a:r>
              <a:rPr lang="nb-NO" dirty="0" smtClean="0"/>
              <a:t/>
            </a:r>
            <a:br>
              <a:rPr lang="nb-NO" dirty="0" smtClean="0"/>
            </a:br>
            <a:r>
              <a:rPr lang="nb-NO" sz="1600" dirty="0" smtClean="0"/>
              <a:t>Molander A, </a:t>
            </a:r>
            <a:r>
              <a:rPr lang="nb-NO" sz="1600" dirty="0" err="1" smtClean="0"/>
              <a:t>Caplan</a:t>
            </a:r>
            <a:r>
              <a:rPr lang="nb-NO" sz="1600" dirty="0" smtClean="0"/>
              <a:t> D, </a:t>
            </a:r>
            <a:r>
              <a:rPr lang="nb-NO" sz="1600" dirty="0" err="1" smtClean="0"/>
              <a:t>Bergenholtz</a:t>
            </a:r>
            <a:r>
              <a:rPr lang="nb-NO" sz="1600" dirty="0" smtClean="0"/>
              <a:t> G, Reit C. </a:t>
            </a:r>
            <a:r>
              <a:rPr lang="nb-NO" sz="1600" dirty="0" err="1" smtClean="0"/>
              <a:t>Int</a:t>
            </a:r>
            <a:r>
              <a:rPr lang="nb-NO" sz="1600" dirty="0" smtClean="0"/>
              <a:t> </a:t>
            </a:r>
            <a:r>
              <a:rPr lang="nb-NO" sz="1600" dirty="0" err="1" smtClean="0"/>
              <a:t>Endod</a:t>
            </a:r>
            <a:r>
              <a:rPr lang="nb-NO" sz="1600" dirty="0" smtClean="0"/>
              <a:t> J. 2007 Apr;40(4):254-60. </a:t>
            </a:r>
            <a:endParaRPr lang="nb-NO" dirty="0"/>
          </a:p>
        </p:txBody>
      </p:sp>
      <p:sp>
        <p:nvSpPr>
          <p:cNvPr id="4" name="Content Placeholder 3"/>
          <p:cNvSpPr>
            <a:spLocks noGrp="1"/>
          </p:cNvSpPr>
          <p:nvPr>
            <p:ph idx="1"/>
          </p:nvPr>
        </p:nvSpPr>
        <p:spPr/>
        <p:txBody>
          <a:bodyPr>
            <a:normAutofit fontScale="92500" lnSpcReduction="20000"/>
          </a:bodyPr>
          <a:lstStyle/>
          <a:p>
            <a:r>
              <a:rPr lang="en-US" dirty="0" smtClean="0"/>
              <a:t>Score 1:  Correct length, adequate seal, tapered preparation, no transport.</a:t>
            </a:r>
          </a:p>
          <a:p>
            <a:r>
              <a:rPr lang="en-US" dirty="0" smtClean="0"/>
              <a:t>Score 2:  Correct length, adequate seal, lack of taper and/or transport.</a:t>
            </a:r>
          </a:p>
          <a:p>
            <a:r>
              <a:rPr lang="en-US" dirty="0" smtClean="0"/>
              <a:t>Score 3:  Incorrect length, adequate seal, (taper and transport not evaluated).</a:t>
            </a:r>
          </a:p>
          <a:p>
            <a:r>
              <a:rPr lang="en-US" dirty="0" smtClean="0"/>
              <a:t>Score 4:  Correct length, defective seal, (taper and transport not evaluated).</a:t>
            </a:r>
          </a:p>
          <a:p>
            <a:r>
              <a:rPr lang="en-US" dirty="0" smtClean="0"/>
              <a:t>Score 5:  Incorrect length, defective seal, (taper and transport not evaluated).</a:t>
            </a:r>
          </a:p>
          <a:p>
            <a:endParaRPr lang="nb-N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nb-NO" dirty="0" err="1" smtClean="0"/>
              <a:t>What</a:t>
            </a:r>
            <a:r>
              <a:rPr lang="nb-NO" dirty="0" smtClean="0"/>
              <a:t> is an RCT?</a:t>
            </a:r>
          </a:p>
        </p:txBody>
      </p:sp>
      <p:sp>
        <p:nvSpPr>
          <p:cNvPr id="59395" name="Content Placeholder 2"/>
          <p:cNvSpPr>
            <a:spLocks noGrp="1"/>
          </p:cNvSpPr>
          <p:nvPr>
            <p:ph idx="1"/>
          </p:nvPr>
        </p:nvSpPr>
        <p:spPr/>
        <p:txBody>
          <a:bodyPr>
            <a:normAutofit fontScale="92500" lnSpcReduction="20000"/>
          </a:bodyPr>
          <a:lstStyle/>
          <a:p>
            <a:pPr eaLnBrk="1" hangingPunct="1"/>
            <a:r>
              <a:rPr lang="nb-NO" dirty="0" err="1" smtClean="0"/>
              <a:t>Randomisation</a:t>
            </a:r>
            <a:r>
              <a:rPr lang="nb-NO" dirty="0" smtClean="0"/>
              <a:t>: </a:t>
            </a:r>
            <a:r>
              <a:rPr lang="nb-NO" dirty="0" err="1" smtClean="0"/>
              <a:t>any</a:t>
            </a:r>
            <a:r>
              <a:rPr lang="nb-NO" dirty="0" smtClean="0"/>
              <a:t> element in </a:t>
            </a:r>
            <a:r>
              <a:rPr lang="nb-NO" dirty="0" err="1" smtClean="0"/>
              <a:t>the</a:t>
            </a:r>
            <a:r>
              <a:rPr lang="nb-NO" dirty="0" smtClean="0"/>
              <a:t> </a:t>
            </a:r>
            <a:r>
              <a:rPr lang="nb-NO" dirty="0" err="1" smtClean="0"/>
              <a:t>study</a:t>
            </a:r>
            <a:r>
              <a:rPr lang="nb-NO" dirty="0" smtClean="0"/>
              <a:t> has an </a:t>
            </a:r>
            <a:r>
              <a:rPr lang="nb-NO" dirty="0" err="1" smtClean="0"/>
              <a:t>equal</a:t>
            </a:r>
            <a:r>
              <a:rPr lang="nb-NO" dirty="0" smtClean="0"/>
              <a:t> </a:t>
            </a:r>
            <a:r>
              <a:rPr lang="nb-NO" dirty="0" err="1" smtClean="0"/>
              <a:t>chance</a:t>
            </a:r>
            <a:r>
              <a:rPr lang="nb-NO" dirty="0" smtClean="0"/>
              <a:t> </a:t>
            </a:r>
            <a:r>
              <a:rPr lang="nb-NO" dirty="0" err="1" smtClean="0"/>
              <a:t>of</a:t>
            </a:r>
            <a:r>
              <a:rPr lang="nb-NO" dirty="0" smtClean="0"/>
              <a:t> </a:t>
            </a:r>
            <a:r>
              <a:rPr lang="nb-NO" dirty="0" err="1" smtClean="0"/>
              <a:t>exposure</a:t>
            </a:r>
            <a:r>
              <a:rPr lang="nb-NO" dirty="0" smtClean="0"/>
              <a:t> to </a:t>
            </a:r>
            <a:r>
              <a:rPr lang="nb-NO" dirty="0" err="1" smtClean="0"/>
              <a:t>the</a:t>
            </a:r>
            <a:r>
              <a:rPr lang="nb-NO" dirty="0" smtClean="0"/>
              <a:t> </a:t>
            </a:r>
            <a:r>
              <a:rPr lang="nb-NO" dirty="0" err="1" smtClean="0"/>
              <a:t>treatment</a:t>
            </a:r>
            <a:r>
              <a:rPr lang="nb-NO" dirty="0" smtClean="0"/>
              <a:t> element </a:t>
            </a:r>
            <a:r>
              <a:rPr lang="nb-NO" dirty="0" err="1" smtClean="0"/>
              <a:t>being</a:t>
            </a:r>
            <a:r>
              <a:rPr lang="nb-NO" dirty="0" smtClean="0"/>
              <a:t> </a:t>
            </a:r>
            <a:r>
              <a:rPr lang="nb-NO" dirty="0" err="1" smtClean="0"/>
              <a:t>studied</a:t>
            </a:r>
            <a:endParaRPr lang="nb-NO" dirty="0" smtClean="0"/>
          </a:p>
          <a:p>
            <a:r>
              <a:rPr lang="nb-NO" dirty="0" err="1" smtClean="0"/>
              <a:t>Randomized</a:t>
            </a:r>
            <a:r>
              <a:rPr lang="nb-NO" dirty="0" smtClean="0"/>
              <a:t> </a:t>
            </a:r>
            <a:r>
              <a:rPr lang="nb-NO" dirty="0" err="1" smtClean="0"/>
              <a:t>Clinical</a:t>
            </a:r>
            <a:r>
              <a:rPr lang="nb-NO" dirty="0" smtClean="0"/>
              <a:t> Trial – </a:t>
            </a:r>
            <a:r>
              <a:rPr lang="nb-NO" dirty="0" err="1" smtClean="0"/>
              <a:t>extremely</a:t>
            </a:r>
            <a:r>
              <a:rPr lang="nb-NO" dirty="0" smtClean="0"/>
              <a:t> </a:t>
            </a:r>
            <a:r>
              <a:rPr lang="nb-NO" dirty="0" err="1" smtClean="0"/>
              <a:t>successful</a:t>
            </a:r>
            <a:r>
              <a:rPr lang="nb-NO" dirty="0" smtClean="0"/>
              <a:t> for </a:t>
            </a:r>
            <a:r>
              <a:rPr lang="nb-NO" dirty="0" err="1" smtClean="0"/>
              <a:t>development</a:t>
            </a:r>
            <a:r>
              <a:rPr lang="nb-NO" dirty="0" smtClean="0"/>
              <a:t> </a:t>
            </a:r>
            <a:r>
              <a:rPr lang="nb-NO" dirty="0" err="1" smtClean="0"/>
              <a:t>of</a:t>
            </a:r>
            <a:r>
              <a:rPr lang="nb-NO" dirty="0" smtClean="0"/>
              <a:t> </a:t>
            </a:r>
            <a:r>
              <a:rPr lang="nb-NO" dirty="0" err="1" smtClean="0"/>
              <a:t>pharmaceutical</a:t>
            </a:r>
            <a:r>
              <a:rPr lang="nb-NO" dirty="0" smtClean="0"/>
              <a:t> </a:t>
            </a:r>
            <a:r>
              <a:rPr lang="nb-NO" dirty="0" err="1" smtClean="0"/>
              <a:t>products</a:t>
            </a:r>
            <a:endParaRPr lang="nb-NO" dirty="0" smtClean="0"/>
          </a:p>
          <a:p>
            <a:r>
              <a:rPr lang="nb-NO" dirty="0" smtClean="0"/>
              <a:t>A </a:t>
            </a:r>
            <a:r>
              <a:rPr lang="nb-NO" dirty="0" err="1" smtClean="0"/>
              <a:t>new</a:t>
            </a:r>
            <a:r>
              <a:rPr lang="nb-NO" dirty="0" smtClean="0"/>
              <a:t> </a:t>
            </a:r>
            <a:r>
              <a:rPr lang="nb-NO" dirty="0" err="1" smtClean="0"/>
              <a:t>method/new</a:t>
            </a:r>
            <a:r>
              <a:rPr lang="nb-NO" dirty="0" smtClean="0"/>
              <a:t> </a:t>
            </a:r>
            <a:r>
              <a:rPr lang="nb-NO" dirty="0" err="1" smtClean="0"/>
              <a:t>material/new</a:t>
            </a:r>
            <a:r>
              <a:rPr lang="nb-NO" dirty="0" smtClean="0"/>
              <a:t> drug </a:t>
            </a:r>
            <a:r>
              <a:rPr lang="nb-NO" dirty="0" err="1" smtClean="0"/>
              <a:t>tested</a:t>
            </a:r>
            <a:r>
              <a:rPr lang="nb-NO" dirty="0" smtClean="0"/>
              <a:t> </a:t>
            </a:r>
            <a:r>
              <a:rPr lang="nb-NO" dirty="0" err="1" smtClean="0"/>
              <a:t>against</a:t>
            </a:r>
            <a:r>
              <a:rPr lang="nb-NO" dirty="0" smtClean="0"/>
              <a:t> a standard </a:t>
            </a:r>
            <a:r>
              <a:rPr lang="nb-NO" dirty="0" err="1" smtClean="0"/>
              <a:t>control</a:t>
            </a:r>
            <a:r>
              <a:rPr lang="nb-NO" dirty="0" smtClean="0"/>
              <a:t> – </a:t>
            </a:r>
            <a:r>
              <a:rPr lang="nb-NO" dirty="0" err="1" smtClean="0"/>
              <a:t>few</a:t>
            </a:r>
            <a:r>
              <a:rPr lang="nb-NO" dirty="0" smtClean="0"/>
              <a:t> </a:t>
            </a:r>
            <a:r>
              <a:rPr lang="nb-NO" dirty="0" err="1" smtClean="0"/>
              <a:t>questions</a:t>
            </a:r>
            <a:r>
              <a:rPr lang="nb-NO" dirty="0" smtClean="0"/>
              <a:t> </a:t>
            </a:r>
            <a:r>
              <a:rPr lang="nb-NO" dirty="0" err="1" smtClean="0"/>
              <a:t>are</a:t>
            </a:r>
            <a:r>
              <a:rPr lang="nb-NO" dirty="0" smtClean="0"/>
              <a:t> </a:t>
            </a:r>
            <a:r>
              <a:rPr lang="nb-NO" dirty="0" err="1" smtClean="0"/>
              <a:t>asked</a:t>
            </a:r>
            <a:r>
              <a:rPr lang="nb-NO" dirty="0" smtClean="0"/>
              <a:t>!</a:t>
            </a:r>
          </a:p>
          <a:p>
            <a:r>
              <a:rPr lang="nb-NO" dirty="0" err="1" smtClean="0"/>
              <a:t>Hypothesis</a:t>
            </a:r>
            <a:r>
              <a:rPr lang="nb-NO" dirty="0" smtClean="0"/>
              <a:t> testing</a:t>
            </a:r>
            <a:endParaRPr lang="nb-NO" dirty="0" smtClean="0"/>
          </a:p>
          <a:p>
            <a:pPr eaLnBrk="1" hangingPunct="1"/>
            <a:r>
              <a:rPr lang="nb-NO" dirty="0" smtClean="0"/>
              <a:t>ALWAYS </a:t>
            </a:r>
            <a:r>
              <a:rPr lang="nb-NO" dirty="0" err="1" smtClean="0"/>
              <a:t>prospective</a:t>
            </a:r>
            <a:endParaRPr lang="nb-NO" dirty="0" smtClean="0"/>
          </a:p>
          <a:p>
            <a:pPr eaLnBrk="1" hangingPunct="1">
              <a:buFont typeface="Arial" charset="0"/>
              <a:buNone/>
            </a:pPr>
            <a:endParaRPr lang="nb-NO" dirty="0" smtClean="0"/>
          </a:p>
        </p:txBody>
      </p:sp>
      <p:sp>
        <p:nvSpPr>
          <p:cNvPr id="4" name="Slide Number Placeholder 3"/>
          <p:cNvSpPr>
            <a:spLocks noGrp="1"/>
          </p:cNvSpPr>
          <p:nvPr>
            <p:ph type="sldNum" sz="quarter" idx="12"/>
          </p:nvPr>
        </p:nvSpPr>
        <p:spPr/>
        <p:txBody>
          <a:bodyPr/>
          <a:lstStyle/>
          <a:p>
            <a:pPr>
              <a:defRPr/>
            </a:pPr>
            <a:fld id="{20E0529C-2897-4E12-833D-13C9D2884A1C}" type="slidenum">
              <a:rPr lang="nb-NO" smtClean="0"/>
              <a:pPr>
                <a:defRPr/>
              </a:pPr>
              <a:t>8</a:t>
            </a:fld>
            <a:endParaRPr lang="nb-NO"/>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2200" dirty="0" err="1" smtClean="0"/>
              <a:t>Improved</a:t>
            </a:r>
            <a:r>
              <a:rPr lang="nb-NO" sz="2200" dirty="0" smtClean="0"/>
              <a:t> </a:t>
            </a:r>
            <a:r>
              <a:rPr lang="nb-NO" sz="2200" dirty="0" err="1" smtClean="0"/>
              <a:t>quality</a:t>
            </a:r>
            <a:r>
              <a:rPr lang="nb-NO" sz="2200" dirty="0" smtClean="0"/>
              <a:t> </a:t>
            </a:r>
            <a:r>
              <a:rPr lang="nb-NO" sz="2200" dirty="0" err="1" smtClean="0"/>
              <a:t>of</a:t>
            </a:r>
            <a:r>
              <a:rPr lang="nb-NO" sz="2200" dirty="0" smtClean="0"/>
              <a:t> </a:t>
            </a:r>
            <a:r>
              <a:rPr lang="nb-NO" sz="2200" dirty="0" err="1" smtClean="0"/>
              <a:t>root</a:t>
            </a:r>
            <a:r>
              <a:rPr lang="nb-NO" sz="2200" dirty="0" smtClean="0"/>
              <a:t> </a:t>
            </a:r>
            <a:r>
              <a:rPr lang="nb-NO" sz="2200" dirty="0" err="1" smtClean="0"/>
              <a:t>fillings</a:t>
            </a:r>
            <a:r>
              <a:rPr lang="nb-NO" sz="2200" dirty="0" smtClean="0"/>
              <a:t> </a:t>
            </a:r>
            <a:r>
              <a:rPr lang="nb-NO" sz="2200" dirty="0" err="1" smtClean="0"/>
              <a:t>provided</a:t>
            </a:r>
            <a:r>
              <a:rPr lang="nb-NO" sz="2200" dirty="0" smtClean="0"/>
              <a:t> by general dental </a:t>
            </a:r>
            <a:r>
              <a:rPr lang="nb-NO" sz="2200" dirty="0" err="1" smtClean="0"/>
              <a:t>practitioners</a:t>
            </a:r>
            <a:r>
              <a:rPr lang="nb-NO" sz="2200" dirty="0" smtClean="0"/>
              <a:t> </a:t>
            </a:r>
            <a:r>
              <a:rPr lang="nb-NO" sz="2200" dirty="0" err="1" smtClean="0"/>
              <a:t>educated</a:t>
            </a:r>
            <a:r>
              <a:rPr lang="nb-NO" sz="2200" dirty="0" smtClean="0"/>
              <a:t> in </a:t>
            </a:r>
            <a:r>
              <a:rPr lang="nb-NO" sz="2200" dirty="0" err="1" smtClean="0"/>
              <a:t>nickel-titanium</a:t>
            </a:r>
            <a:r>
              <a:rPr lang="nb-NO" sz="2200" dirty="0" smtClean="0"/>
              <a:t> </a:t>
            </a:r>
            <a:r>
              <a:rPr lang="nb-NO" sz="2200" dirty="0" err="1" smtClean="0"/>
              <a:t>rotary</a:t>
            </a:r>
            <a:r>
              <a:rPr lang="nb-NO" sz="2200" dirty="0" smtClean="0"/>
              <a:t> </a:t>
            </a:r>
            <a:r>
              <a:rPr lang="nb-NO" sz="2200" dirty="0" err="1" smtClean="0"/>
              <a:t>instrumentation</a:t>
            </a:r>
            <a:r>
              <a:rPr lang="nb-NO" sz="2200" dirty="0" smtClean="0"/>
              <a:t>.</a:t>
            </a:r>
            <a:r>
              <a:rPr lang="nb-NO" dirty="0" smtClean="0"/>
              <a:t/>
            </a:r>
            <a:br>
              <a:rPr lang="nb-NO" dirty="0" smtClean="0"/>
            </a:br>
            <a:r>
              <a:rPr lang="nb-NO" sz="1600" dirty="0" smtClean="0"/>
              <a:t>Molander A, </a:t>
            </a:r>
            <a:r>
              <a:rPr lang="nb-NO" sz="1600" dirty="0" err="1" smtClean="0"/>
              <a:t>Caplan</a:t>
            </a:r>
            <a:r>
              <a:rPr lang="nb-NO" sz="1600" dirty="0" smtClean="0"/>
              <a:t> D, </a:t>
            </a:r>
            <a:r>
              <a:rPr lang="nb-NO" sz="1600" dirty="0" err="1" smtClean="0"/>
              <a:t>Bergenholtz</a:t>
            </a:r>
            <a:r>
              <a:rPr lang="nb-NO" sz="1600" dirty="0" smtClean="0"/>
              <a:t> G, Reit C. </a:t>
            </a:r>
            <a:r>
              <a:rPr lang="nb-NO" sz="1600" dirty="0" err="1" smtClean="0"/>
              <a:t>Int</a:t>
            </a:r>
            <a:r>
              <a:rPr lang="nb-NO" sz="1600" dirty="0" smtClean="0"/>
              <a:t> </a:t>
            </a:r>
            <a:r>
              <a:rPr lang="nb-NO" sz="1600" dirty="0" err="1" smtClean="0"/>
              <a:t>Endod</a:t>
            </a:r>
            <a:r>
              <a:rPr lang="nb-NO" sz="1600" dirty="0" smtClean="0"/>
              <a:t> J. 2007 Apr;40(4):254-60. </a:t>
            </a:r>
            <a:endParaRPr lang="nb-NO" dirty="0"/>
          </a:p>
        </p:txBody>
      </p:sp>
      <p:graphicFrame>
        <p:nvGraphicFramePr>
          <p:cNvPr id="5" name="Content Placeholder 4"/>
          <p:cNvGraphicFramePr>
            <a:graphicFrameLocks noGrp="1"/>
          </p:cNvGraphicFramePr>
          <p:nvPr>
            <p:ph idx="1"/>
          </p:nvPr>
        </p:nvGraphicFramePr>
        <p:xfrm>
          <a:off x="971600" y="1700808"/>
          <a:ext cx="7355160" cy="3134360"/>
        </p:xfrm>
        <a:graphic>
          <a:graphicData uri="http://schemas.openxmlformats.org/drawingml/2006/table">
            <a:tbl>
              <a:tblPr firstRow="1" bandRow="1">
                <a:tableStyleId>{5C22544A-7EE6-4342-B048-85BDC9FD1C3A}</a:tableStyleId>
              </a:tblPr>
              <a:tblGrid>
                <a:gridCol w="2451720"/>
                <a:gridCol w="2451720"/>
                <a:gridCol w="2451720"/>
              </a:tblGrid>
              <a:tr h="370840">
                <a:tc gridSpan="3">
                  <a:txBody>
                    <a:bodyPr/>
                    <a:lstStyle/>
                    <a:p>
                      <a:r>
                        <a:rPr lang="en-US" dirty="0"/>
                        <a:t>Table 1.   Ratios for quality scores 1 and 5 for each experimental group at baseline and post-intervention </a:t>
                      </a:r>
                    </a:p>
                  </a:txBody>
                  <a:tcPr anchor="ctr"/>
                </a:tc>
                <a:tc hMerge="1">
                  <a:txBody>
                    <a:bodyPr/>
                    <a:lstStyle/>
                    <a:p>
                      <a:endParaRPr lang="nb-NO"/>
                    </a:p>
                  </a:txBody>
                  <a:tcPr/>
                </a:tc>
                <a:tc hMerge="1">
                  <a:txBody>
                    <a:bodyPr/>
                    <a:lstStyle/>
                    <a:p>
                      <a:endParaRPr lang="nb-NO"/>
                    </a:p>
                  </a:txBody>
                  <a:tcPr/>
                </a:tc>
              </a:tr>
              <a:tr h="370840">
                <a:tc>
                  <a:txBody>
                    <a:bodyPr/>
                    <a:lstStyle/>
                    <a:p>
                      <a:r>
                        <a:rPr lang="nb-NO"/>
                        <a:t>Group</a:t>
                      </a:r>
                    </a:p>
                  </a:txBody>
                  <a:tcPr anchor="ctr"/>
                </a:tc>
                <a:tc>
                  <a:txBody>
                    <a:bodyPr/>
                    <a:lstStyle/>
                    <a:p>
                      <a:pPr algn="ctr"/>
                      <a:r>
                        <a:rPr lang="nb-NO" dirty="0"/>
                        <a:t>Baseline </a:t>
                      </a:r>
                      <a:r>
                        <a:rPr lang="nb-NO" dirty="0" err="1"/>
                        <a:t>quality</a:t>
                      </a:r>
                      <a:r>
                        <a:rPr lang="nb-NO" dirty="0"/>
                        <a:t> score 1/5 ratio</a:t>
                      </a:r>
                    </a:p>
                  </a:txBody>
                  <a:tcPr anchor="ctr"/>
                </a:tc>
                <a:tc>
                  <a:txBody>
                    <a:bodyPr/>
                    <a:lstStyle/>
                    <a:p>
                      <a:pPr algn="ctr"/>
                      <a:r>
                        <a:rPr lang="nb-NO" dirty="0" err="1"/>
                        <a:t>Post-intervention</a:t>
                      </a:r>
                      <a:r>
                        <a:rPr lang="nb-NO" dirty="0"/>
                        <a:t> </a:t>
                      </a:r>
                      <a:r>
                        <a:rPr lang="nb-NO" dirty="0" err="1"/>
                        <a:t>quality</a:t>
                      </a:r>
                      <a:r>
                        <a:rPr lang="nb-NO" dirty="0"/>
                        <a:t> score 1/5 ratio</a:t>
                      </a:r>
                    </a:p>
                  </a:txBody>
                  <a:tcPr anchor="ctr"/>
                </a:tc>
              </a:tr>
              <a:tr h="370840">
                <a:tc>
                  <a:txBody>
                    <a:bodyPr/>
                    <a:lstStyle/>
                    <a:p>
                      <a:r>
                        <a:rPr lang="nb-NO"/>
                        <a:t>L</a:t>
                      </a:r>
                    </a:p>
                  </a:txBody>
                  <a:tcPr anchor="ctr"/>
                </a:tc>
                <a:tc>
                  <a:txBody>
                    <a:bodyPr/>
                    <a:lstStyle/>
                    <a:p>
                      <a:pPr algn="ctr"/>
                      <a:r>
                        <a:rPr lang="nb-NO" dirty="0"/>
                        <a:t>32/22 = 1.45</a:t>
                      </a:r>
                    </a:p>
                  </a:txBody>
                  <a:tcPr anchor="ctr"/>
                </a:tc>
                <a:tc>
                  <a:txBody>
                    <a:bodyPr/>
                    <a:lstStyle/>
                    <a:p>
                      <a:pPr algn="ctr"/>
                      <a:r>
                        <a:rPr lang="nb-NO" dirty="0"/>
                        <a:t>51/16 = 3.19</a:t>
                      </a:r>
                    </a:p>
                  </a:txBody>
                  <a:tcPr anchor="ctr"/>
                </a:tc>
              </a:tr>
              <a:tr h="370840">
                <a:tc>
                  <a:txBody>
                    <a:bodyPr/>
                    <a:lstStyle/>
                    <a:p>
                      <a:r>
                        <a:rPr lang="nb-NO"/>
                        <a:t>LH</a:t>
                      </a:r>
                    </a:p>
                  </a:txBody>
                  <a:tcPr anchor="ctr"/>
                </a:tc>
                <a:tc>
                  <a:txBody>
                    <a:bodyPr/>
                    <a:lstStyle/>
                    <a:p>
                      <a:pPr algn="ctr"/>
                      <a:r>
                        <a:rPr lang="nb-NO" dirty="0"/>
                        <a:t>19/9 = 2.11</a:t>
                      </a:r>
                    </a:p>
                  </a:txBody>
                  <a:tcPr anchor="ctr"/>
                </a:tc>
                <a:tc>
                  <a:txBody>
                    <a:bodyPr/>
                    <a:lstStyle/>
                    <a:p>
                      <a:pPr algn="ctr"/>
                      <a:r>
                        <a:rPr lang="nb-NO" b="1" dirty="0"/>
                        <a:t>32/6 = 5.33</a:t>
                      </a:r>
                    </a:p>
                  </a:txBody>
                  <a:tcPr anchor="ctr"/>
                </a:tc>
              </a:tr>
              <a:tr h="370840">
                <a:tc>
                  <a:txBody>
                    <a:bodyPr/>
                    <a:lstStyle/>
                    <a:p>
                      <a:r>
                        <a:rPr lang="nb-NO"/>
                        <a:t>C</a:t>
                      </a:r>
                    </a:p>
                  </a:txBody>
                  <a:tcPr anchor="ctr"/>
                </a:tc>
                <a:tc>
                  <a:txBody>
                    <a:bodyPr/>
                    <a:lstStyle/>
                    <a:p>
                      <a:pPr algn="ctr"/>
                      <a:r>
                        <a:rPr lang="nb-NO"/>
                        <a:t>52/28 = 1.86</a:t>
                      </a:r>
                    </a:p>
                  </a:txBody>
                  <a:tcPr anchor="ctr"/>
                </a:tc>
                <a:tc>
                  <a:txBody>
                    <a:bodyPr/>
                    <a:lstStyle/>
                    <a:p>
                      <a:pPr algn="ctr"/>
                      <a:r>
                        <a:rPr lang="nb-NO" dirty="0"/>
                        <a:t>58/32 = 1.81</a:t>
                      </a:r>
                    </a:p>
                  </a:txBody>
                  <a:tcPr anchor="ctr"/>
                </a:tc>
              </a:tr>
              <a:tr h="370840">
                <a:tc>
                  <a:txBody>
                    <a:bodyPr/>
                    <a:lstStyle/>
                    <a:p>
                      <a:r>
                        <a:rPr lang="nb-NO"/>
                        <a:t>CL</a:t>
                      </a:r>
                    </a:p>
                  </a:txBody>
                  <a:tcPr anchor="ctr"/>
                </a:tc>
                <a:tc>
                  <a:txBody>
                    <a:bodyPr/>
                    <a:lstStyle/>
                    <a:p>
                      <a:pPr algn="ctr"/>
                      <a:r>
                        <a:rPr lang="nb-NO"/>
                        <a:t>13/15 = 0.87</a:t>
                      </a:r>
                    </a:p>
                  </a:txBody>
                  <a:tcPr anchor="ctr"/>
                </a:tc>
                <a:tc>
                  <a:txBody>
                    <a:bodyPr/>
                    <a:lstStyle/>
                    <a:p>
                      <a:pPr algn="ctr"/>
                      <a:r>
                        <a:rPr lang="nb-NO" dirty="0"/>
                        <a:t>30/10 = 3.0</a:t>
                      </a:r>
                    </a:p>
                  </a:txBody>
                  <a:tcPr anchor="ctr"/>
                </a:tc>
              </a:tr>
              <a:tr h="370840">
                <a:tc>
                  <a:txBody>
                    <a:bodyPr/>
                    <a:lstStyle/>
                    <a:p>
                      <a:r>
                        <a:rPr lang="nb-NO"/>
                        <a:t>CLH</a:t>
                      </a:r>
                    </a:p>
                  </a:txBody>
                  <a:tcPr anchor="ctr"/>
                </a:tc>
                <a:tc>
                  <a:txBody>
                    <a:bodyPr/>
                    <a:lstStyle/>
                    <a:p>
                      <a:pPr algn="ctr"/>
                      <a:r>
                        <a:rPr lang="nb-NO"/>
                        <a:t>45/14 = 3.21</a:t>
                      </a:r>
                    </a:p>
                  </a:txBody>
                  <a:tcPr anchor="ctr"/>
                </a:tc>
                <a:tc>
                  <a:txBody>
                    <a:bodyPr/>
                    <a:lstStyle/>
                    <a:p>
                      <a:pPr algn="ctr"/>
                      <a:r>
                        <a:rPr lang="nb-NO" b="1" dirty="0"/>
                        <a:t>36/4 = 9.0</a:t>
                      </a:r>
                    </a:p>
                  </a:txBody>
                  <a:tcPr anchor="ctr"/>
                </a:tc>
              </a:tr>
            </a:tbl>
          </a:graphicData>
        </a:graphic>
      </p:graphicFrame>
      <p:sp>
        <p:nvSpPr>
          <p:cNvPr id="4" name="Rectangle 3"/>
          <p:cNvSpPr/>
          <p:nvPr/>
        </p:nvSpPr>
        <p:spPr>
          <a:xfrm>
            <a:off x="971600" y="4941168"/>
            <a:ext cx="7344816" cy="1200329"/>
          </a:xfrm>
          <a:prstGeom prst="rect">
            <a:avLst/>
          </a:prstGeom>
        </p:spPr>
        <p:txBody>
          <a:bodyPr wrap="square">
            <a:spAutoFit/>
          </a:bodyPr>
          <a:lstStyle/>
          <a:p>
            <a:r>
              <a:rPr lang="en-US" dirty="0" smtClean="0"/>
              <a:t>“In </a:t>
            </a:r>
            <a:r>
              <a:rPr lang="en-US" dirty="0" smtClean="0"/>
              <a:t>conclusion, data from the present study supported the proposed hypothesis that if NTRI technology replaces the manual stainless steel technique the rate of good quality root fillings will increase. A significant drop in the rate of low quality root fillings was not found</a:t>
            </a:r>
            <a:r>
              <a:rPr lang="en-US" dirty="0" smtClean="0"/>
              <a:t>.”</a:t>
            </a:r>
            <a:endParaRPr lang="nb-NO"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marL="342900" indent="-342900" eaLnBrk="1" hangingPunct="1"/>
            <a:r>
              <a:rPr lang="nb-NO" dirty="0" smtClean="0"/>
              <a:t>Science Base</a:t>
            </a:r>
          </a:p>
        </p:txBody>
      </p:sp>
      <p:sp>
        <p:nvSpPr>
          <p:cNvPr id="58371" name="Content Placeholder 2"/>
          <p:cNvSpPr>
            <a:spLocks noGrp="1"/>
          </p:cNvSpPr>
          <p:nvPr>
            <p:ph idx="1"/>
          </p:nvPr>
        </p:nvSpPr>
        <p:spPr/>
        <p:txBody>
          <a:bodyPr/>
          <a:lstStyle/>
          <a:p>
            <a:pPr eaLnBrk="1" hangingPunct="1"/>
            <a:r>
              <a:rPr lang="nb-NO" dirty="0" smtClean="0"/>
              <a:t>The </a:t>
            </a:r>
            <a:r>
              <a:rPr lang="nb-NO" dirty="0" err="1" smtClean="0"/>
              <a:t>classical</a:t>
            </a:r>
            <a:r>
              <a:rPr lang="nb-NO" dirty="0" smtClean="0"/>
              <a:t> </a:t>
            </a:r>
            <a:r>
              <a:rPr lang="nb-NO" dirty="0" err="1" smtClean="0"/>
              <a:t>pyramid</a:t>
            </a:r>
            <a:r>
              <a:rPr lang="nb-NO" dirty="0" smtClean="0"/>
              <a:t> </a:t>
            </a:r>
            <a:r>
              <a:rPr lang="nb-NO" dirty="0" err="1" smtClean="0"/>
              <a:t>of</a:t>
            </a:r>
            <a:r>
              <a:rPr lang="nb-NO" dirty="0" smtClean="0"/>
              <a:t> </a:t>
            </a:r>
            <a:r>
              <a:rPr lang="nb-NO" dirty="0" err="1" smtClean="0"/>
              <a:t>evidence</a:t>
            </a:r>
            <a:endParaRPr lang="nb-NO" dirty="0" smtClean="0"/>
          </a:p>
        </p:txBody>
      </p:sp>
      <p:sp>
        <p:nvSpPr>
          <p:cNvPr id="4" name="Slide Number Placeholder 3"/>
          <p:cNvSpPr>
            <a:spLocks noGrp="1"/>
          </p:cNvSpPr>
          <p:nvPr>
            <p:ph type="sldNum" sz="quarter" idx="12"/>
          </p:nvPr>
        </p:nvSpPr>
        <p:spPr/>
        <p:txBody>
          <a:bodyPr/>
          <a:lstStyle/>
          <a:p>
            <a:pPr>
              <a:defRPr/>
            </a:pPr>
            <a:fld id="{F07FFD8F-828B-4261-AA8B-6093B03F8BC1}" type="slidenum">
              <a:rPr lang="nb-NO" smtClean="0"/>
              <a:pPr>
                <a:defRPr/>
              </a:pPr>
              <a:t>81</a:t>
            </a:fld>
            <a:endParaRPr lang="nb-NO"/>
          </a:p>
        </p:txBody>
      </p:sp>
      <p:sp>
        <p:nvSpPr>
          <p:cNvPr id="14" name="Isosceles Triangle 13"/>
          <p:cNvSpPr/>
          <p:nvPr/>
        </p:nvSpPr>
        <p:spPr>
          <a:xfrm>
            <a:off x="3419872" y="2204864"/>
            <a:ext cx="4464496" cy="4032448"/>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6" name="Straight Connector 15"/>
          <p:cNvCxnSpPr/>
          <p:nvPr/>
        </p:nvCxnSpPr>
        <p:spPr>
          <a:xfrm>
            <a:off x="2699792" y="4797152"/>
            <a:ext cx="59766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44008" y="4077072"/>
            <a:ext cx="20162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04048" y="3356992"/>
            <a:ext cx="12961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51920" y="5517232"/>
            <a:ext cx="3600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81871" y="2780928"/>
            <a:ext cx="2540504" cy="369332"/>
          </a:xfrm>
          <a:prstGeom prst="rect">
            <a:avLst/>
          </a:prstGeom>
          <a:noFill/>
        </p:spPr>
        <p:txBody>
          <a:bodyPr wrap="none" rtlCol="0">
            <a:spAutoFit/>
          </a:bodyPr>
          <a:lstStyle/>
          <a:p>
            <a:pPr algn="ctr"/>
            <a:r>
              <a:rPr lang="nb-NO" dirty="0" err="1" smtClean="0"/>
              <a:t>RCTs</a:t>
            </a:r>
            <a:r>
              <a:rPr lang="nb-NO" dirty="0" smtClean="0"/>
              <a:t>: </a:t>
            </a:r>
            <a:r>
              <a:rPr lang="nb-NO" dirty="0" err="1" smtClean="0"/>
              <a:t>one-step</a:t>
            </a:r>
            <a:r>
              <a:rPr lang="nb-NO" dirty="0" smtClean="0"/>
              <a:t>, materials</a:t>
            </a:r>
            <a:endParaRPr lang="nb-NO" dirty="0"/>
          </a:p>
        </p:txBody>
      </p:sp>
      <p:sp>
        <p:nvSpPr>
          <p:cNvPr id="28" name="TextBox 27"/>
          <p:cNvSpPr txBox="1"/>
          <p:nvPr/>
        </p:nvSpPr>
        <p:spPr>
          <a:xfrm>
            <a:off x="3120833" y="3501008"/>
            <a:ext cx="5062604" cy="369332"/>
          </a:xfrm>
          <a:prstGeom prst="rect">
            <a:avLst/>
          </a:prstGeom>
          <a:noFill/>
        </p:spPr>
        <p:txBody>
          <a:bodyPr wrap="none" rtlCol="0">
            <a:spAutoFit/>
          </a:bodyPr>
          <a:lstStyle/>
          <a:p>
            <a:pPr algn="ctr"/>
            <a:r>
              <a:rPr lang="nb-NO" dirty="0" err="1" smtClean="0"/>
              <a:t>Cohort</a:t>
            </a:r>
            <a:r>
              <a:rPr lang="nb-NO" dirty="0" smtClean="0"/>
              <a:t>: materials &amp; </a:t>
            </a:r>
            <a:r>
              <a:rPr lang="nb-NO" dirty="0" err="1" smtClean="0"/>
              <a:t>medicaments</a:t>
            </a:r>
            <a:r>
              <a:rPr lang="nb-NO" dirty="0" smtClean="0"/>
              <a:t>, </a:t>
            </a:r>
            <a:r>
              <a:rPr lang="nb-NO" dirty="0" err="1" smtClean="0"/>
              <a:t>some</a:t>
            </a:r>
            <a:r>
              <a:rPr lang="nb-NO" dirty="0" smtClean="0"/>
              <a:t> </a:t>
            </a:r>
            <a:r>
              <a:rPr lang="nb-NO" dirty="0" err="1" smtClean="0"/>
              <a:t>diagnostics</a:t>
            </a:r>
            <a:endParaRPr lang="nb-NO" dirty="0"/>
          </a:p>
        </p:txBody>
      </p:sp>
      <p:sp>
        <p:nvSpPr>
          <p:cNvPr id="29" name="TextBox 28"/>
          <p:cNvSpPr txBox="1"/>
          <p:nvPr/>
        </p:nvSpPr>
        <p:spPr>
          <a:xfrm>
            <a:off x="4026292" y="4221088"/>
            <a:ext cx="3251659" cy="369332"/>
          </a:xfrm>
          <a:prstGeom prst="rect">
            <a:avLst/>
          </a:prstGeom>
          <a:noFill/>
        </p:spPr>
        <p:txBody>
          <a:bodyPr wrap="none" rtlCol="0">
            <a:spAutoFit/>
          </a:bodyPr>
          <a:lstStyle/>
          <a:p>
            <a:pPr algn="ctr"/>
            <a:r>
              <a:rPr lang="nb-NO" dirty="0" smtClean="0"/>
              <a:t>Case-Control: </a:t>
            </a:r>
            <a:r>
              <a:rPr lang="nb-NO" dirty="0" err="1" smtClean="0"/>
              <a:t>systemic</a:t>
            </a:r>
            <a:r>
              <a:rPr lang="nb-NO" dirty="0" smtClean="0"/>
              <a:t> </a:t>
            </a:r>
            <a:r>
              <a:rPr lang="nb-NO" dirty="0" err="1" smtClean="0"/>
              <a:t>diseases</a:t>
            </a:r>
            <a:endParaRPr lang="nb-NO" dirty="0"/>
          </a:p>
        </p:txBody>
      </p:sp>
      <p:sp>
        <p:nvSpPr>
          <p:cNvPr id="30" name="TextBox 29"/>
          <p:cNvSpPr txBox="1"/>
          <p:nvPr/>
        </p:nvSpPr>
        <p:spPr>
          <a:xfrm>
            <a:off x="3895811" y="4941168"/>
            <a:ext cx="3512628" cy="369332"/>
          </a:xfrm>
          <a:prstGeom prst="rect">
            <a:avLst/>
          </a:prstGeom>
          <a:noFill/>
        </p:spPr>
        <p:txBody>
          <a:bodyPr wrap="none" rtlCol="0">
            <a:spAutoFit/>
          </a:bodyPr>
          <a:lstStyle/>
          <a:p>
            <a:pPr algn="ctr"/>
            <a:r>
              <a:rPr lang="nb-NO" dirty="0" err="1" smtClean="0"/>
              <a:t>Case-Series</a:t>
            </a:r>
            <a:r>
              <a:rPr lang="nb-NO" dirty="0" smtClean="0"/>
              <a:t>: a lot for </a:t>
            </a:r>
            <a:r>
              <a:rPr lang="nb-NO" dirty="0" err="1" smtClean="0"/>
              <a:t>any</a:t>
            </a:r>
            <a:r>
              <a:rPr lang="nb-NO" dirty="0" smtClean="0"/>
              <a:t> </a:t>
            </a:r>
            <a:r>
              <a:rPr lang="nb-NO" dirty="0" err="1" smtClean="0"/>
              <a:t>procedure</a:t>
            </a:r>
            <a:endParaRPr lang="nb-NO" dirty="0"/>
          </a:p>
        </p:txBody>
      </p:sp>
      <p:sp>
        <p:nvSpPr>
          <p:cNvPr id="31" name="TextBox 30"/>
          <p:cNvSpPr txBox="1"/>
          <p:nvPr/>
        </p:nvSpPr>
        <p:spPr>
          <a:xfrm>
            <a:off x="3832145" y="5589240"/>
            <a:ext cx="3639971" cy="646331"/>
          </a:xfrm>
          <a:prstGeom prst="rect">
            <a:avLst/>
          </a:prstGeom>
          <a:noFill/>
        </p:spPr>
        <p:txBody>
          <a:bodyPr wrap="none" rtlCol="0">
            <a:spAutoFit/>
          </a:bodyPr>
          <a:lstStyle/>
          <a:p>
            <a:pPr algn="ctr"/>
            <a:r>
              <a:rPr lang="nb-NO" dirty="0" smtClean="0"/>
              <a:t>Animal and Lab Studies,</a:t>
            </a:r>
            <a:br>
              <a:rPr lang="nb-NO" dirty="0" smtClean="0"/>
            </a:br>
            <a:r>
              <a:rPr lang="nb-NO" dirty="0" err="1" smtClean="0"/>
              <a:t>Biological</a:t>
            </a:r>
            <a:r>
              <a:rPr lang="nb-NO" dirty="0" smtClean="0"/>
              <a:t> </a:t>
            </a:r>
            <a:r>
              <a:rPr lang="nb-NO" dirty="0" err="1" smtClean="0"/>
              <a:t>Plausibility</a:t>
            </a:r>
            <a:r>
              <a:rPr lang="nb-NO" dirty="0" smtClean="0"/>
              <a:t>, </a:t>
            </a:r>
            <a:r>
              <a:rPr lang="nb-NO" dirty="0" err="1" smtClean="0"/>
              <a:t>Expert</a:t>
            </a:r>
            <a:r>
              <a:rPr lang="nb-NO" dirty="0" smtClean="0"/>
              <a:t> Opinion</a:t>
            </a:r>
            <a:endParaRPr lang="nb-NO" dirty="0"/>
          </a:p>
        </p:txBody>
      </p:sp>
      <p:sp>
        <p:nvSpPr>
          <p:cNvPr id="32" name="Left Brace 31"/>
          <p:cNvSpPr/>
          <p:nvPr/>
        </p:nvSpPr>
        <p:spPr>
          <a:xfrm>
            <a:off x="2771800" y="2348880"/>
            <a:ext cx="792088" cy="2304256"/>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33" name="Left Brace 32"/>
          <p:cNvSpPr/>
          <p:nvPr/>
        </p:nvSpPr>
        <p:spPr>
          <a:xfrm>
            <a:off x="2771800" y="4869160"/>
            <a:ext cx="792088" cy="136815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34" name="TextBox 33"/>
          <p:cNvSpPr txBox="1"/>
          <p:nvPr/>
        </p:nvSpPr>
        <p:spPr>
          <a:xfrm>
            <a:off x="683568" y="2636912"/>
            <a:ext cx="2088232" cy="1200329"/>
          </a:xfrm>
          <a:prstGeom prst="rect">
            <a:avLst/>
          </a:prstGeom>
          <a:noFill/>
        </p:spPr>
        <p:txBody>
          <a:bodyPr wrap="square" rtlCol="0">
            <a:spAutoFit/>
          </a:bodyPr>
          <a:lstStyle/>
          <a:p>
            <a:pPr algn="ctr"/>
            <a:r>
              <a:rPr lang="nb-NO" dirty="0" err="1" smtClean="0"/>
              <a:t>High-Level</a:t>
            </a:r>
            <a:r>
              <a:rPr lang="nb-NO" dirty="0" smtClean="0"/>
              <a:t> </a:t>
            </a:r>
            <a:r>
              <a:rPr lang="nb-NO" dirty="0" err="1" smtClean="0"/>
              <a:t>Evidence</a:t>
            </a:r>
            <a:endParaRPr lang="nb-NO" dirty="0" smtClean="0"/>
          </a:p>
          <a:p>
            <a:pPr algn="ctr"/>
            <a:endParaRPr lang="nb-NO" dirty="0" smtClean="0"/>
          </a:p>
          <a:p>
            <a:pPr algn="ctr"/>
            <a:r>
              <a:rPr lang="nb-NO" dirty="0" err="1" smtClean="0"/>
              <a:t>Systematic</a:t>
            </a:r>
            <a:r>
              <a:rPr lang="nb-NO" dirty="0" smtClean="0"/>
              <a:t> </a:t>
            </a:r>
            <a:r>
              <a:rPr lang="nb-NO" dirty="0" err="1" smtClean="0"/>
              <a:t>Clinical</a:t>
            </a:r>
            <a:r>
              <a:rPr lang="nb-NO" dirty="0" smtClean="0"/>
              <a:t/>
            </a:r>
            <a:br>
              <a:rPr lang="nb-NO" dirty="0" smtClean="0"/>
            </a:br>
            <a:r>
              <a:rPr lang="nb-NO" dirty="0" err="1" smtClean="0"/>
              <a:t>Experiments</a:t>
            </a:r>
            <a:endParaRPr lang="nb-NO" dirty="0"/>
          </a:p>
        </p:txBody>
      </p:sp>
      <p:sp>
        <p:nvSpPr>
          <p:cNvPr id="35" name="TextBox 34"/>
          <p:cNvSpPr txBox="1"/>
          <p:nvPr/>
        </p:nvSpPr>
        <p:spPr>
          <a:xfrm>
            <a:off x="683568" y="5363924"/>
            <a:ext cx="2088232" cy="369332"/>
          </a:xfrm>
          <a:prstGeom prst="rect">
            <a:avLst/>
          </a:prstGeom>
          <a:noFill/>
        </p:spPr>
        <p:txBody>
          <a:bodyPr wrap="square" rtlCol="0">
            <a:spAutoFit/>
          </a:bodyPr>
          <a:lstStyle/>
          <a:p>
            <a:pPr algn="ctr"/>
            <a:r>
              <a:rPr lang="nb-NO" dirty="0" err="1" smtClean="0"/>
              <a:t>Low-Level</a:t>
            </a:r>
            <a:r>
              <a:rPr lang="nb-NO" dirty="0" smtClean="0"/>
              <a:t> </a:t>
            </a:r>
            <a:r>
              <a:rPr lang="nb-NO" dirty="0" err="1" smtClean="0"/>
              <a:t>Evidence</a:t>
            </a:r>
            <a:endParaRPr lang="nb-NO" dirty="0" smtClean="0"/>
          </a:p>
        </p:txBody>
      </p:sp>
      <p:sp>
        <p:nvSpPr>
          <p:cNvPr id="36" name="TextBox 35"/>
          <p:cNvSpPr txBox="1"/>
          <p:nvPr/>
        </p:nvSpPr>
        <p:spPr>
          <a:xfrm>
            <a:off x="539552" y="6237312"/>
            <a:ext cx="2736304" cy="261610"/>
          </a:xfrm>
          <a:prstGeom prst="rect">
            <a:avLst/>
          </a:prstGeom>
          <a:noFill/>
        </p:spPr>
        <p:txBody>
          <a:bodyPr wrap="square" rtlCol="0">
            <a:spAutoFit/>
          </a:bodyPr>
          <a:lstStyle/>
          <a:p>
            <a:pPr algn="ctr"/>
            <a:r>
              <a:rPr lang="nb-NO" sz="1050" dirty="0" smtClean="0"/>
              <a:t>From </a:t>
            </a:r>
            <a:r>
              <a:rPr lang="nb-NO" sz="1050" dirty="0" err="1" smtClean="0"/>
              <a:t>Lesaffre</a:t>
            </a:r>
            <a:r>
              <a:rPr lang="nb-NO" sz="1050" dirty="0" smtClean="0"/>
              <a:t> et al 2009</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Conclusions</a:t>
            </a:r>
            <a:endParaRPr lang="nb-NO" dirty="0"/>
          </a:p>
        </p:txBody>
      </p:sp>
      <p:sp>
        <p:nvSpPr>
          <p:cNvPr id="3" name="Content Placeholder 2"/>
          <p:cNvSpPr>
            <a:spLocks noGrp="1"/>
          </p:cNvSpPr>
          <p:nvPr>
            <p:ph idx="1"/>
          </p:nvPr>
        </p:nvSpPr>
        <p:spPr/>
        <p:txBody>
          <a:bodyPr>
            <a:normAutofit fontScale="92500" lnSpcReduction="20000"/>
          </a:bodyPr>
          <a:lstStyle/>
          <a:p>
            <a:r>
              <a:rPr lang="nb-NO" dirty="0" err="1" smtClean="0"/>
              <a:t>High-level</a:t>
            </a:r>
            <a:r>
              <a:rPr lang="nb-NO" dirty="0" smtClean="0"/>
              <a:t>, </a:t>
            </a:r>
            <a:r>
              <a:rPr lang="nb-NO" b="1" dirty="0" err="1" smtClean="0"/>
              <a:t>comparative</a:t>
            </a:r>
            <a:r>
              <a:rPr lang="nb-NO" dirty="0" smtClean="0"/>
              <a:t> </a:t>
            </a:r>
            <a:r>
              <a:rPr lang="nb-NO" dirty="0" err="1" smtClean="0"/>
              <a:t>evidence</a:t>
            </a:r>
            <a:r>
              <a:rPr lang="nb-NO" dirty="0" smtClean="0"/>
              <a:t> is </a:t>
            </a:r>
            <a:r>
              <a:rPr lang="nb-NO" dirty="0" err="1" smtClean="0"/>
              <a:t>lacking</a:t>
            </a:r>
            <a:r>
              <a:rPr lang="nb-NO" dirty="0" smtClean="0"/>
              <a:t> for </a:t>
            </a:r>
            <a:r>
              <a:rPr lang="nb-NO" dirty="0" err="1" smtClean="0"/>
              <a:t>practically</a:t>
            </a:r>
            <a:r>
              <a:rPr lang="nb-NO" dirty="0" smtClean="0"/>
              <a:t> all </a:t>
            </a:r>
            <a:r>
              <a:rPr lang="nb-NO" dirty="0" err="1" smtClean="0"/>
              <a:t>procedures</a:t>
            </a:r>
            <a:r>
              <a:rPr lang="nb-NO" dirty="0" smtClean="0"/>
              <a:t> in </a:t>
            </a:r>
            <a:r>
              <a:rPr lang="nb-NO" dirty="0" err="1" smtClean="0"/>
              <a:t>endodontic</a:t>
            </a:r>
            <a:r>
              <a:rPr lang="nb-NO" dirty="0" smtClean="0"/>
              <a:t> </a:t>
            </a:r>
            <a:r>
              <a:rPr lang="nb-NO" dirty="0" err="1" smtClean="0"/>
              <a:t>treatment</a:t>
            </a:r>
            <a:endParaRPr lang="nb-NO" dirty="0" smtClean="0"/>
          </a:p>
          <a:p>
            <a:r>
              <a:rPr lang="nb-NO" dirty="0" smtClean="0"/>
              <a:t>Commercial </a:t>
            </a:r>
            <a:r>
              <a:rPr lang="nb-NO" dirty="0" err="1" smtClean="0"/>
              <a:t>products</a:t>
            </a:r>
            <a:r>
              <a:rPr lang="nb-NO" dirty="0" smtClean="0"/>
              <a:t> </a:t>
            </a:r>
            <a:r>
              <a:rPr lang="nb-NO" dirty="0" err="1" smtClean="0"/>
              <a:t>claiming</a:t>
            </a:r>
            <a:r>
              <a:rPr lang="nb-NO" dirty="0" smtClean="0"/>
              <a:t> </a:t>
            </a:r>
            <a:r>
              <a:rPr lang="nb-NO" dirty="0" err="1" smtClean="0"/>
              <a:t>superiority</a:t>
            </a:r>
            <a:r>
              <a:rPr lang="nb-NO" dirty="0" smtClean="0"/>
              <a:t> </a:t>
            </a:r>
            <a:r>
              <a:rPr lang="nb-NO" dirty="0" err="1" smtClean="0"/>
              <a:t>should</a:t>
            </a:r>
            <a:r>
              <a:rPr lang="nb-NO" dirty="0" smtClean="0"/>
              <a:t> show </a:t>
            </a:r>
            <a:r>
              <a:rPr lang="nb-NO" dirty="0" err="1" smtClean="0"/>
              <a:t>randomised</a:t>
            </a:r>
            <a:r>
              <a:rPr lang="nb-NO" dirty="0" smtClean="0"/>
              <a:t> test </a:t>
            </a:r>
            <a:r>
              <a:rPr lang="nb-NO" dirty="0" err="1" smtClean="0"/>
              <a:t>comparisons</a:t>
            </a:r>
            <a:r>
              <a:rPr lang="nb-NO" dirty="0" smtClean="0"/>
              <a:t> </a:t>
            </a:r>
            <a:r>
              <a:rPr lang="nb-NO" dirty="0" err="1" smtClean="0"/>
              <a:t>with</a:t>
            </a:r>
            <a:r>
              <a:rPr lang="nb-NO" dirty="0" smtClean="0"/>
              <a:t> standard </a:t>
            </a:r>
            <a:r>
              <a:rPr lang="nb-NO" dirty="0" err="1" smtClean="0"/>
              <a:t>materials/medicaments</a:t>
            </a:r>
            <a:endParaRPr lang="nb-NO" dirty="0" smtClean="0"/>
          </a:p>
          <a:p>
            <a:r>
              <a:rPr lang="nb-NO" dirty="0" smtClean="0"/>
              <a:t>The </a:t>
            </a:r>
            <a:r>
              <a:rPr lang="nb-NO" dirty="0" err="1" smtClean="0"/>
              <a:t>very</a:t>
            </a:r>
            <a:r>
              <a:rPr lang="nb-NO" dirty="0" smtClean="0"/>
              <a:t> </a:t>
            </a:r>
            <a:r>
              <a:rPr lang="nb-NO" dirty="0" err="1" smtClean="0"/>
              <a:t>high</a:t>
            </a:r>
            <a:r>
              <a:rPr lang="nb-NO" dirty="0" smtClean="0"/>
              <a:t> </a:t>
            </a:r>
            <a:r>
              <a:rPr lang="nb-NO" dirty="0" err="1" smtClean="0"/>
              <a:t>success</a:t>
            </a:r>
            <a:r>
              <a:rPr lang="nb-NO" dirty="0" smtClean="0"/>
              <a:t> rates </a:t>
            </a:r>
            <a:r>
              <a:rPr lang="nb-NO" dirty="0" err="1" smtClean="0"/>
              <a:t>of</a:t>
            </a:r>
            <a:r>
              <a:rPr lang="nb-NO" dirty="0" smtClean="0"/>
              <a:t> most dental and </a:t>
            </a:r>
            <a:r>
              <a:rPr lang="nb-NO" dirty="0" err="1" smtClean="0"/>
              <a:t>endodontic</a:t>
            </a:r>
            <a:r>
              <a:rPr lang="nb-NO" dirty="0" smtClean="0"/>
              <a:t> </a:t>
            </a:r>
            <a:r>
              <a:rPr lang="nb-NO" dirty="0" err="1" smtClean="0"/>
              <a:t>procedures</a:t>
            </a:r>
            <a:r>
              <a:rPr lang="nb-NO" dirty="0" smtClean="0"/>
              <a:t> makes testing </a:t>
            </a:r>
            <a:r>
              <a:rPr lang="nb-NO" dirty="0" err="1" smtClean="0"/>
              <a:t>complicated</a:t>
            </a:r>
            <a:r>
              <a:rPr lang="nb-NO" dirty="0" smtClean="0"/>
              <a:t>, </a:t>
            </a:r>
            <a:r>
              <a:rPr lang="nb-NO" dirty="0" err="1" smtClean="0"/>
              <a:t>but</a:t>
            </a:r>
            <a:r>
              <a:rPr lang="nb-NO" dirty="0" smtClean="0"/>
              <a:t> </a:t>
            </a:r>
            <a:r>
              <a:rPr lang="nb-NO" dirty="0" err="1" smtClean="0"/>
              <a:t>also</a:t>
            </a:r>
            <a:r>
              <a:rPr lang="nb-NO" dirty="0" smtClean="0"/>
              <a:t> less pressing</a:t>
            </a:r>
          </a:p>
          <a:p>
            <a:r>
              <a:rPr lang="nb-NO" dirty="0" err="1" smtClean="0"/>
              <a:t>High-level</a:t>
            </a:r>
            <a:r>
              <a:rPr lang="nb-NO" dirty="0" smtClean="0"/>
              <a:t> testing </a:t>
            </a:r>
            <a:r>
              <a:rPr lang="nb-NO" dirty="0" err="1" smtClean="0"/>
              <a:t>should</a:t>
            </a:r>
            <a:r>
              <a:rPr lang="nb-NO" dirty="0" smtClean="0"/>
              <a:t> be </a:t>
            </a:r>
            <a:r>
              <a:rPr lang="nb-NO" dirty="0" err="1" smtClean="0"/>
              <a:t>planned</a:t>
            </a:r>
            <a:r>
              <a:rPr lang="nb-NO" dirty="0" smtClean="0"/>
              <a:t> for </a:t>
            </a:r>
            <a:r>
              <a:rPr lang="nb-NO" dirty="0" err="1" smtClean="0"/>
              <a:t>products</a:t>
            </a:r>
            <a:r>
              <a:rPr lang="nb-NO" dirty="0" smtClean="0"/>
              <a:t> </a:t>
            </a:r>
            <a:r>
              <a:rPr lang="nb-NO" dirty="0" err="1" smtClean="0"/>
              <a:t>that</a:t>
            </a:r>
            <a:r>
              <a:rPr lang="nb-NO" dirty="0" smtClean="0"/>
              <a:t> </a:t>
            </a:r>
            <a:r>
              <a:rPr lang="nb-NO" dirty="0" err="1" smtClean="0"/>
              <a:t>realistically</a:t>
            </a:r>
            <a:r>
              <a:rPr lang="nb-NO" dirty="0" smtClean="0"/>
              <a:t> </a:t>
            </a:r>
            <a:r>
              <a:rPr lang="nb-NO" dirty="0" err="1" smtClean="0"/>
              <a:t>may</a:t>
            </a:r>
            <a:r>
              <a:rPr lang="nb-NO" dirty="0" smtClean="0"/>
              <a:t> </a:t>
            </a:r>
            <a:r>
              <a:rPr lang="nb-NO" dirty="0" err="1" smtClean="0"/>
              <a:t>improve</a:t>
            </a:r>
            <a:r>
              <a:rPr lang="nb-NO" dirty="0" smtClean="0"/>
              <a:t> </a:t>
            </a:r>
            <a:r>
              <a:rPr lang="nb-NO" dirty="0" err="1" smtClean="0"/>
              <a:t>results</a:t>
            </a:r>
            <a:endParaRPr lang="nb-NO" dirty="0" smtClean="0"/>
          </a:p>
          <a:p>
            <a:endParaRPr lang="nb-NO"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nb-NO" dirty="0" smtClean="0"/>
              <a:t>RCT: An Old </a:t>
            </a:r>
            <a:r>
              <a:rPr lang="nb-NO" dirty="0" err="1" smtClean="0"/>
              <a:t>Example</a:t>
            </a:r>
            <a:endParaRPr lang="nb-NO" dirty="0" smtClean="0"/>
          </a:p>
        </p:txBody>
      </p:sp>
      <p:sp>
        <p:nvSpPr>
          <p:cNvPr id="6" name="Content Placeholder 5"/>
          <p:cNvSpPr>
            <a:spLocks noGrp="1"/>
          </p:cNvSpPr>
          <p:nvPr>
            <p:ph sz="half" idx="1"/>
          </p:nvPr>
        </p:nvSpPr>
        <p:spPr/>
        <p:txBody>
          <a:bodyPr>
            <a:normAutofit lnSpcReduction="10000"/>
          </a:bodyPr>
          <a:lstStyle/>
          <a:p>
            <a:r>
              <a:rPr lang="nb-NO" dirty="0" smtClean="0"/>
              <a:t>Two ”</a:t>
            </a:r>
            <a:r>
              <a:rPr lang="nb-NO" dirty="0" err="1" smtClean="0"/>
              <a:t>new</a:t>
            </a:r>
            <a:r>
              <a:rPr lang="nb-NO" dirty="0" smtClean="0"/>
              <a:t>” </a:t>
            </a:r>
            <a:r>
              <a:rPr lang="nb-NO" dirty="0" err="1" smtClean="0"/>
              <a:t>root</a:t>
            </a:r>
            <a:r>
              <a:rPr lang="nb-NO" dirty="0" smtClean="0"/>
              <a:t> </a:t>
            </a:r>
            <a:r>
              <a:rPr lang="nb-NO" dirty="0" err="1" smtClean="0"/>
              <a:t>filling</a:t>
            </a:r>
            <a:r>
              <a:rPr lang="nb-NO" dirty="0" smtClean="0"/>
              <a:t> materials </a:t>
            </a:r>
            <a:r>
              <a:rPr lang="nb-NO" dirty="0" err="1" smtClean="0"/>
              <a:t>against</a:t>
            </a:r>
            <a:r>
              <a:rPr lang="nb-NO" dirty="0" smtClean="0"/>
              <a:t> </a:t>
            </a:r>
            <a:r>
              <a:rPr lang="nb-NO" dirty="0" err="1" smtClean="0"/>
              <a:t>the</a:t>
            </a:r>
            <a:r>
              <a:rPr lang="nb-NO" dirty="0" smtClean="0"/>
              <a:t> </a:t>
            </a:r>
            <a:r>
              <a:rPr lang="nb-NO" dirty="0" err="1" smtClean="0"/>
              <a:t>traditional</a:t>
            </a:r>
            <a:endParaRPr lang="nb-NO" dirty="0" smtClean="0"/>
          </a:p>
          <a:p>
            <a:r>
              <a:rPr lang="nb-NO" dirty="0" err="1" smtClean="0"/>
              <a:t>Enrolment</a:t>
            </a:r>
            <a:r>
              <a:rPr lang="nb-NO" dirty="0" smtClean="0"/>
              <a:t> and </a:t>
            </a:r>
            <a:r>
              <a:rPr lang="nb-NO" dirty="0" err="1" smtClean="0"/>
              <a:t>treatment</a:t>
            </a:r>
            <a:r>
              <a:rPr lang="nb-NO" dirty="0" smtClean="0"/>
              <a:t> </a:t>
            </a:r>
            <a:r>
              <a:rPr lang="nb-NO" dirty="0" err="1" smtClean="0"/>
              <a:t>identical</a:t>
            </a:r>
            <a:r>
              <a:rPr lang="nb-NO" dirty="0" smtClean="0"/>
              <a:t> for all </a:t>
            </a:r>
            <a:r>
              <a:rPr lang="nb-NO" dirty="0" err="1" smtClean="0"/>
              <a:t>three</a:t>
            </a:r>
            <a:endParaRPr lang="nb-NO" dirty="0" smtClean="0"/>
          </a:p>
          <a:p>
            <a:r>
              <a:rPr lang="nb-NO" dirty="0" smtClean="0"/>
              <a:t>Material </a:t>
            </a:r>
            <a:r>
              <a:rPr lang="nb-NO" dirty="0" err="1" smtClean="0"/>
              <a:t>assigned</a:t>
            </a:r>
            <a:r>
              <a:rPr lang="nb-NO" dirty="0" smtClean="0"/>
              <a:t> at </a:t>
            </a:r>
            <a:r>
              <a:rPr lang="nb-NO" dirty="0" err="1" smtClean="0"/>
              <a:t>random</a:t>
            </a:r>
            <a:r>
              <a:rPr lang="nb-NO" dirty="0" smtClean="0"/>
              <a:t> just </a:t>
            </a:r>
            <a:r>
              <a:rPr lang="nb-NO" dirty="0" err="1" smtClean="0"/>
              <a:t>before</a:t>
            </a:r>
            <a:r>
              <a:rPr lang="nb-NO" dirty="0" smtClean="0"/>
              <a:t> </a:t>
            </a:r>
            <a:r>
              <a:rPr lang="nb-NO" dirty="0" err="1" smtClean="0"/>
              <a:t>filling</a:t>
            </a:r>
            <a:endParaRPr lang="nb-NO" dirty="0" smtClean="0"/>
          </a:p>
          <a:p>
            <a:r>
              <a:rPr lang="nb-NO" dirty="0" smtClean="0"/>
              <a:t>Control up to 4 </a:t>
            </a:r>
            <a:r>
              <a:rPr lang="nb-NO" dirty="0" err="1" smtClean="0"/>
              <a:t>years</a:t>
            </a:r>
            <a:endParaRPr lang="nb-NO" dirty="0"/>
          </a:p>
        </p:txBody>
      </p:sp>
      <p:sp>
        <p:nvSpPr>
          <p:cNvPr id="7" name="Content Placeholder 6"/>
          <p:cNvSpPr>
            <a:spLocks noGrp="1"/>
          </p:cNvSpPr>
          <p:nvPr>
            <p:ph sz="half" idx="2"/>
          </p:nvPr>
        </p:nvSpPr>
        <p:spPr/>
        <p:txBody>
          <a:bodyPr>
            <a:normAutofit lnSpcReduction="10000"/>
          </a:bodyPr>
          <a:lstStyle/>
          <a:p>
            <a:r>
              <a:rPr lang="nb-NO" dirty="0" err="1" smtClean="0"/>
              <a:t>Patient</a:t>
            </a:r>
            <a:r>
              <a:rPr lang="nb-NO" dirty="0" smtClean="0"/>
              <a:t> </a:t>
            </a:r>
            <a:r>
              <a:rPr lang="nb-NO" dirty="0" err="1" smtClean="0"/>
              <a:t>was</a:t>
            </a:r>
            <a:r>
              <a:rPr lang="nb-NO" dirty="0" smtClean="0"/>
              <a:t> </a:t>
            </a:r>
            <a:r>
              <a:rPr lang="nb-NO" dirty="0" err="1" smtClean="0"/>
              <a:t>unaware</a:t>
            </a:r>
            <a:r>
              <a:rPr lang="nb-NO" dirty="0" smtClean="0"/>
              <a:t> </a:t>
            </a:r>
            <a:r>
              <a:rPr lang="nb-NO" dirty="0" err="1" smtClean="0"/>
              <a:t>of</a:t>
            </a:r>
            <a:r>
              <a:rPr lang="nb-NO" dirty="0" smtClean="0"/>
              <a:t> </a:t>
            </a:r>
            <a:r>
              <a:rPr lang="nb-NO" dirty="0" err="1" smtClean="0"/>
              <a:t>selection</a:t>
            </a:r>
            <a:endParaRPr lang="nb-NO" dirty="0" smtClean="0"/>
          </a:p>
          <a:p>
            <a:r>
              <a:rPr lang="nb-NO" dirty="0" smtClean="0"/>
              <a:t>Scorer </a:t>
            </a:r>
            <a:r>
              <a:rPr lang="nb-NO" dirty="0" err="1" smtClean="0"/>
              <a:t>did</a:t>
            </a:r>
            <a:r>
              <a:rPr lang="nb-NO" dirty="0" smtClean="0"/>
              <a:t> not know </a:t>
            </a:r>
            <a:r>
              <a:rPr lang="nb-NO" dirty="0" err="1" smtClean="0"/>
              <a:t>which</a:t>
            </a:r>
            <a:r>
              <a:rPr lang="nb-NO" dirty="0" smtClean="0"/>
              <a:t> material </a:t>
            </a:r>
            <a:r>
              <a:rPr lang="nb-NO" dirty="0" err="1" smtClean="0"/>
              <a:t>had</a:t>
            </a:r>
            <a:r>
              <a:rPr lang="nb-NO" dirty="0" smtClean="0"/>
              <a:t> </a:t>
            </a:r>
            <a:r>
              <a:rPr lang="nb-NO" dirty="0" err="1" smtClean="0"/>
              <a:t>been</a:t>
            </a:r>
            <a:r>
              <a:rPr lang="nb-NO" dirty="0" smtClean="0"/>
              <a:t> used</a:t>
            </a:r>
            <a:endParaRPr lang="nb-NO" dirty="0"/>
          </a:p>
        </p:txBody>
      </p:sp>
      <p:sp>
        <p:nvSpPr>
          <p:cNvPr id="4" name="Slide Number Placeholder 3"/>
          <p:cNvSpPr>
            <a:spLocks noGrp="1"/>
          </p:cNvSpPr>
          <p:nvPr>
            <p:ph type="sldNum" sz="quarter" idx="12"/>
          </p:nvPr>
        </p:nvSpPr>
        <p:spPr/>
        <p:txBody>
          <a:bodyPr/>
          <a:lstStyle/>
          <a:p>
            <a:pPr>
              <a:defRPr/>
            </a:pPr>
            <a:fld id="{20E0529C-2897-4E12-833D-13C9D2884A1C}" type="slidenum">
              <a:rPr lang="nb-NO" smtClean="0"/>
              <a:pPr>
                <a:defRPr/>
              </a:pPr>
              <a:t>9</a:t>
            </a:fld>
            <a:endParaRPr lang="nb-NO"/>
          </a:p>
        </p:txBody>
      </p:sp>
      <p:pic>
        <p:nvPicPr>
          <p:cNvPr id="11" name="Picture 4" descr="http://www.aktivfotball.com/ute08/bilder/terning4.jpg"/>
          <p:cNvPicPr>
            <a:picLocks noChangeAspect="1" noChangeArrowheads="1"/>
          </p:cNvPicPr>
          <p:nvPr/>
        </p:nvPicPr>
        <p:blipFill>
          <a:blip r:embed="rId2" cstate="print"/>
          <a:srcRect/>
          <a:stretch>
            <a:fillRect/>
          </a:stretch>
        </p:blipFill>
        <p:spPr bwMode="auto">
          <a:xfrm>
            <a:off x="3059832" y="4869160"/>
            <a:ext cx="440491" cy="43145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1655</TotalTime>
  <Words>5009</Words>
  <Application>Microsoft Office PowerPoint</Application>
  <PresentationFormat>On-screen Show (4:3)</PresentationFormat>
  <Paragraphs>606</Paragraphs>
  <Slides>82</Slides>
  <Notes>3</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The evidence base for endodontic procedures</vt:lpstr>
      <vt:lpstr>Slide 2</vt:lpstr>
      <vt:lpstr>Slide 3</vt:lpstr>
      <vt:lpstr>What is evidence-based dental practice?</vt:lpstr>
      <vt:lpstr>Science Base</vt:lpstr>
      <vt:lpstr>Levels of evidence</vt:lpstr>
      <vt:lpstr>Science Base</vt:lpstr>
      <vt:lpstr>What is an RCT?</vt:lpstr>
      <vt:lpstr>RCT: An Old Example</vt:lpstr>
      <vt:lpstr>RCT: An Old Example</vt:lpstr>
      <vt:lpstr>What is a cohort study?</vt:lpstr>
      <vt:lpstr>The prognosis of root canal therapy: a 10-year retrospective cohort study on 411 patients with 1175 endodontically treated teeth. Fonzar F, Fonzar A, Buttolo P, Worthington HV, Esposito M.   Eur J Oral Implantol. 2009 Autumn;2(3):201-8.  </vt:lpstr>
      <vt:lpstr>The prognosis of root canal therapy: a 10-year retrospective cohort study on 411 patients with 1175 endodontically treated teeth. Fonzar F, Fonzar A, Buttolo P, Worthington HV, Esposito M.</vt:lpstr>
      <vt:lpstr>The prognosis of root canal therapy: a 10-year retrospective cohort study on 411 patients with 1175 endodontically treated teeth. Fonzar F, Fonzar A, Buttolo P, Worthington HV, Esposito M.</vt:lpstr>
      <vt:lpstr>The prognosis of root canal therapy: a 10-year retrospective cohort study on 411 patients with 1175 endodontically treated teeth. Fonzar F, Fonzar A, Buttolo P, Worthington HV, Esposito M.</vt:lpstr>
      <vt:lpstr>What is a case-control study?</vt:lpstr>
      <vt:lpstr>Maxillary fungal ball: Sinus mucosal infection with fungi - Aspergillus  http://personal.fimnet.fi/laakari/hannu.tapiovaara/allerginen_sienisinuiitti.htm</vt:lpstr>
      <vt:lpstr>Endodontic treatment: a significant risk factor for the development of maxillary fungal ball. Park GY, Kim HY, Min JY, Dhong HJ, Chung SK. Clin Exp Otorhinolaryngol. 2010 Sep;3(3):136-40.</vt:lpstr>
      <vt:lpstr>Endodontic treatment: a significant risk factor for the development of maxillary fungal ball. Park GY, Kim HY, Min JY, Dhong HJ, Chung SK. Clin Exp Otorhinolaryngol. 2010 Sep;3(3):136-40.</vt:lpstr>
      <vt:lpstr>Endodontic treatment: a significant risk factor for the development of maxillary fungal ball. Park GY, Kim HY, Min JY, Dhong HJ, Chung SK. Clin Exp Otorhinolaryngol. 2010 Sep;3(3):136-40.</vt:lpstr>
      <vt:lpstr>What is a case series?</vt:lpstr>
      <vt:lpstr>What is a case series?</vt:lpstr>
      <vt:lpstr>Challenges in regenerative endodontics: a case series. Petrino JA, Boda KK, Shambarger S, Bowles WR, McClanahan SB. J Endod. 2010 Mar;36(3):536-41</vt:lpstr>
      <vt:lpstr>Challenges in regenerative endodontics: a case series. Petrino JA, Boda KK, Shambarger S, Bowles WR, McClanahan SB. J Endod. 2010 Mar;36(3):536-41</vt:lpstr>
      <vt:lpstr>Direct pulp capping with mineral trioxide aggregate: an observational study. Bogen G, Kim JS, Bakland LK. J Am Dent Assoc. 2008 Mar;139(3):305-15</vt:lpstr>
      <vt:lpstr>Direct pulp capping with mineral trioxide aggregate: an observational study. Bogen G, Kim JS, Bakland LK. J Am Dent Assoc. 2008 Mar;139(3):305-15</vt:lpstr>
      <vt:lpstr>Science Base</vt:lpstr>
      <vt:lpstr>Definition of endpoint – notably: surrogate measures</vt:lpstr>
      <vt:lpstr>A breather slide</vt:lpstr>
      <vt:lpstr>Randomization</vt:lpstr>
      <vt:lpstr>”Blind” and ”double-blind”</vt:lpstr>
      <vt:lpstr>CONSORT</vt:lpstr>
      <vt:lpstr>Slide 33</vt:lpstr>
      <vt:lpstr>Slide 34</vt:lpstr>
      <vt:lpstr>Top of the pyramid. Filtered information: Systematic Reviews and Meta-Analyses</vt:lpstr>
      <vt:lpstr>What is a systemativ review?  </vt:lpstr>
      <vt:lpstr>Slide 37</vt:lpstr>
      <vt:lpstr>PubMed Search</vt:lpstr>
      <vt:lpstr>Cochrane Handbook: seven steps for preparing and maintaining a systematic review</vt:lpstr>
      <vt:lpstr>Slide 40</vt:lpstr>
      <vt:lpstr>Slide 41</vt:lpstr>
      <vt:lpstr>Slide 42</vt:lpstr>
      <vt:lpstr>Structure of a Cochrane Review</vt:lpstr>
      <vt:lpstr>Meta-analyses</vt:lpstr>
      <vt:lpstr>endodontic "meta analysis" "systematic review"</vt:lpstr>
      <vt:lpstr>Themes studied</vt:lpstr>
      <vt:lpstr>Impact of a retained instrument on treatment outcome: a systematic review and meta-analysis. Panitvisai P, Parunnit P, Sathorn C, Messer HH.  J Endod. 2010 May;36(5):775-80</vt:lpstr>
      <vt:lpstr>Impact of a retained instrument on treatment outcome: a systematic review and meta-analysis. Panitvisai P, Parunnit P, Sathorn C, Messer HH.</vt:lpstr>
      <vt:lpstr>Impact of a retained instrument on treatment outcome: a systematic review and meta-analysis. Panitvisai P, Parunnit P, Sathorn C, Messer HH.</vt:lpstr>
      <vt:lpstr>Impact of a retained instrument on treatment outcome: a systematic review and meta-analysis. Panitvisai P, Parunnit P, Sathorn C, Messer HH.</vt:lpstr>
      <vt:lpstr>Impact of a retained instrument on treatment outcome: a systematic review and meta-analysis. Panitvisai P, Parunnit P, Sathorn C, Messer HH.</vt:lpstr>
      <vt:lpstr>What has NOT been assessed in clinical studies to the level of systematic reviews or meta-analyses?</vt:lpstr>
      <vt:lpstr>Diagnostic Procedures</vt:lpstr>
      <vt:lpstr>Pulpal diagnosis</vt:lpstr>
      <vt:lpstr>Slide 55</vt:lpstr>
      <vt:lpstr>Pulpal diagnosis</vt:lpstr>
      <vt:lpstr>The Endo-Perio Issue</vt:lpstr>
      <vt:lpstr>Slide 58</vt:lpstr>
      <vt:lpstr>Slide 59</vt:lpstr>
      <vt:lpstr>Endo-Perio Diagnosis</vt:lpstr>
      <vt:lpstr>Treatment Procedures</vt:lpstr>
      <vt:lpstr>Slide 62</vt:lpstr>
      <vt:lpstr>Slide 63</vt:lpstr>
      <vt:lpstr>Slide 64</vt:lpstr>
      <vt:lpstr>Slide 65</vt:lpstr>
      <vt:lpstr>Questions unanswered</vt:lpstr>
      <vt:lpstr>Pulpectomy</vt:lpstr>
      <vt:lpstr>Challenge: apical periodontitis</vt:lpstr>
      <vt:lpstr>Success rates for apical periodontitis</vt:lpstr>
      <vt:lpstr>New methods and materials</vt:lpstr>
      <vt:lpstr>Irrigants: what do we want to know?</vt:lpstr>
      <vt:lpstr>Irrigants: what do we want to know?</vt:lpstr>
      <vt:lpstr>Dressings</vt:lpstr>
      <vt:lpstr>Evaluation of the antibacterial activities of calcium hydroxide, chlorhexidine, and camphorated paramonochlorophenol as intracanal medicament. A clinical and laboratory study  Barbosa et al., 1997, JOE</vt:lpstr>
      <vt:lpstr>Slide 75</vt:lpstr>
      <vt:lpstr>Instruments and machines</vt:lpstr>
      <vt:lpstr>Comparison of classic endodontic techniques versus contemporary techniques on endodontic treatment success. Fleming et al. 2010, JOE</vt:lpstr>
      <vt:lpstr>Improved quality of root fillings provided by general dental practitioners educated in nickel-titanium rotary instrumentation. Molander A, Caplan D, Bergenholtz G, Reit C. Int Endod J. 2007 Apr;40(4):254-60. </vt:lpstr>
      <vt:lpstr>Improved quality of root fillings provided by general dental practitioners educated in nickel-titanium rotary instrumentation. Molander A, Caplan D, Bergenholtz G, Reit C. Int Endod J. 2007 Apr;40(4):254-60. </vt:lpstr>
      <vt:lpstr>Improved quality of root fillings provided by general dental practitioners educated in nickel-titanium rotary instrumentation. Molander A, Caplan D, Bergenholtz G, Reit C. Int Endod J. 2007 Apr;40(4):254-60. </vt:lpstr>
      <vt:lpstr>Science Base</vt:lpstr>
      <vt:lpstr>Conclusions</vt:lpstr>
    </vt:vector>
  </TitlesOfParts>
  <Company>Universitetet i Oslo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evidence base for endodontic procedures</dc:title>
  <dc:creator>Dag Ørstavik</dc:creator>
  <cp:lastModifiedBy>Dag Ørstavik</cp:lastModifiedBy>
  <cp:revision>106</cp:revision>
  <dcterms:created xsi:type="dcterms:W3CDTF">2010-10-06T07:18:20Z</dcterms:created>
  <dcterms:modified xsi:type="dcterms:W3CDTF">2010-10-22T04:02:55Z</dcterms:modified>
</cp:coreProperties>
</file>