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394" r:id="rId2"/>
    <p:sldId id="256" r:id="rId3"/>
    <p:sldId id="292" r:id="rId4"/>
    <p:sldId id="293" r:id="rId5"/>
    <p:sldId id="334" r:id="rId6"/>
    <p:sldId id="333" r:id="rId7"/>
    <p:sldId id="288" r:id="rId8"/>
    <p:sldId id="294" r:id="rId9"/>
    <p:sldId id="328" r:id="rId10"/>
    <p:sldId id="327" r:id="rId11"/>
    <p:sldId id="330" r:id="rId12"/>
    <p:sldId id="298" r:id="rId13"/>
    <p:sldId id="299" r:id="rId14"/>
    <p:sldId id="300" r:id="rId15"/>
    <p:sldId id="337" r:id="rId16"/>
    <p:sldId id="369" r:id="rId17"/>
    <p:sldId id="347" r:id="rId18"/>
    <p:sldId id="348" r:id="rId19"/>
    <p:sldId id="379" r:id="rId20"/>
    <p:sldId id="302" r:id="rId21"/>
    <p:sldId id="304" r:id="rId22"/>
    <p:sldId id="303" r:id="rId23"/>
    <p:sldId id="306" r:id="rId24"/>
    <p:sldId id="307" r:id="rId25"/>
    <p:sldId id="308" r:id="rId26"/>
    <p:sldId id="309" r:id="rId27"/>
    <p:sldId id="338" r:id="rId28"/>
    <p:sldId id="310" r:id="rId29"/>
    <p:sldId id="311" r:id="rId30"/>
    <p:sldId id="371" r:id="rId31"/>
    <p:sldId id="315" r:id="rId32"/>
    <p:sldId id="316" r:id="rId33"/>
    <p:sldId id="365" r:id="rId34"/>
    <p:sldId id="314" r:id="rId35"/>
    <p:sldId id="313" r:id="rId36"/>
    <p:sldId id="312" r:id="rId37"/>
    <p:sldId id="399" r:id="rId38"/>
    <p:sldId id="400" r:id="rId39"/>
    <p:sldId id="401" r:id="rId40"/>
    <p:sldId id="355" r:id="rId41"/>
    <p:sldId id="372" r:id="rId42"/>
    <p:sldId id="374" r:id="rId43"/>
    <p:sldId id="375" r:id="rId44"/>
    <p:sldId id="356" r:id="rId45"/>
    <p:sldId id="373" r:id="rId46"/>
    <p:sldId id="357" r:id="rId47"/>
    <p:sldId id="358" r:id="rId48"/>
    <p:sldId id="360" r:id="rId49"/>
    <p:sldId id="359" r:id="rId50"/>
    <p:sldId id="366" r:id="rId51"/>
    <p:sldId id="367" r:id="rId52"/>
    <p:sldId id="376" r:id="rId53"/>
    <p:sldId id="361" r:id="rId54"/>
    <p:sldId id="362" r:id="rId55"/>
    <p:sldId id="350" r:id="rId56"/>
    <p:sldId id="368" r:id="rId57"/>
    <p:sldId id="264" r:id="rId58"/>
    <p:sldId id="258" r:id="rId59"/>
    <p:sldId id="263" r:id="rId60"/>
    <p:sldId id="383" r:id="rId61"/>
    <p:sldId id="268" r:id="rId62"/>
    <p:sldId id="351" r:id="rId63"/>
    <p:sldId id="269" r:id="rId64"/>
    <p:sldId id="353" r:id="rId65"/>
    <p:sldId id="270" r:id="rId66"/>
    <p:sldId id="352" r:id="rId67"/>
    <p:sldId id="271" r:id="rId68"/>
    <p:sldId id="272" r:id="rId69"/>
    <p:sldId id="363" r:id="rId70"/>
    <p:sldId id="273" r:id="rId71"/>
    <p:sldId id="364" r:id="rId72"/>
    <p:sldId id="291" r:id="rId73"/>
    <p:sldId id="274" r:id="rId74"/>
    <p:sldId id="377" r:id="rId75"/>
    <p:sldId id="354" r:id="rId76"/>
    <p:sldId id="267" r:id="rId77"/>
    <p:sldId id="266" r:id="rId78"/>
    <p:sldId id="390" r:id="rId79"/>
    <p:sldId id="389" r:id="rId80"/>
    <p:sldId id="386" r:id="rId81"/>
    <p:sldId id="387" r:id="rId82"/>
    <p:sldId id="388" r:id="rId83"/>
    <p:sldId id="391" r:id="rId84"/>
    <p:sldId id="392" r:id="rId85"/>
    <p:sldId id="342" r:id="rId86"/>
    <p:sldId id="340" r:id="rId87"/>
    <p:sldId id="287" r:id="rId88"/>
    <p:sldId id="331" r:id="rId89"/>
    <p:sldId id="332" r:id="rId90"/>
    <p:sldId id="286" r:id="rId91"/>
    <p:sldId id="396" r:id="rId92"/>
    <p:sldId id="349" r:id="rId93"/>
    <p:sldId id="279" r:id="rId94"/>
    <p:sldId id="282" r:id="rId95"/>
    <p:sldId id="378" r:id="rId96"/>
    <p:sldId id="317" r:id="rId97"/>
    <p:sldId id="318" r:id="rId98"/>
    <p:sldId id="393" r:id="rId99"/>
    <p:sldId id="320" r:id="rId100"/>
    <p:sldId id="322" r:id="rId101"/>
    <p:sldId id="397" r:id="rId102"/>
    <p:sldId id="321" r:id="rId103"/>
    <p:sldId id="283" r:id="rId104"/>
    <p:sldId id="281" r:id="rId105"/>
    <p:sldId id="345" r:id="rId106"/>
    <p:sldId id="280" r:id="rId107"/>
    <p:sldId id="277" r:id="rId108"/>
    <p:sldId id="324" r:id="rId109"/>
    <p:sldId id="278" r:id="rId110"/>
    <p:sldId id="346" r:id="rId111"/>
    <p:sldId id="326" r:id="rId112"/>
    <p:sldId id="335" r:id="rId113"/>
    <p:sldId id="336" r:id="rId114"/>
    <p:sldId id="343" r:id="rId115"/>
    <p:sldId id="384" r:id="rId116"/>
    <p:sldId id="398" r:id="rId117"/>
  </p:sldIdLst>
  <p:sldSz cx="9144000" cy="6858000" type="screen4x3"/>
  <p:notesSz cx="6858000" cy="9144000"/>
  <p:defaultTex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2" autoAdjust="0"/>
    <p:restoredTop sz="94654" autoAdjust="0"/>
  </p:normalViewPr>
  <p:slideViewPr>
    <p:cSldViewPr>
      <p:cViewPr varScale="1">
        <p:scale>
          <a:sx n="83" d="100"/>
          <a:sy n="83" d="100"/>
        </p:scale>
        <p:origin x="-4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28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489844B-0DA5-4E24-8D14-EBECCBF9BC13}" type="datetimeFigureOut">
              <a:rPr lang="nb-NO"/>
              <a:pPr>
                <a:defRPr/>
              </a:pPr>
              <a:t>13.04.2011</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b-NO"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b-NO"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F23DE5F-38A9-49BB-965C-EA957A8C48E7}" type="slidenum">
              <a:rPr lang="nb-NO"/>
              <a:pPr>
                <a:defRPr/>
              </a:pPr>
              <a:t>‹#›</a:t>
            </a:fld>
            <a:endParaRPr 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285AA3-B58E-46A0-9FBC-B2A01A04892A}" type="slidenum">
              <a:rPr lang="nb-NO" smtClean="0"/>
              <a:pPr/>
              <a:t>27</a:t>
            </a:fld>
            <a:endParaRPr lang="nb-N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nb-NO"/>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The primary body cells involved in the pathogenesis of apical periodontitis. </a:t>
            </a:r>
            <a:r>
              <a:rPr lang="en-GB" dirty="0" err="1">
                <a:latin typeface="Arial" pitchFamily="34" charset="0"/>
                <a:ea typeface="msgothic" charset="0"/>
                <a:cs typeface="msgothic" charset="0"/>
              </a:rPr>
              <a:t>Neutrophils</a:t>
            </a:r>
            <a:r>
              <a:rPr lang="en-GB" dirty="0">
                <a:latin typeface="Arial" pitchFamily="34" charset="0"/>
                <a:ea typeface="msgothic" charset="0"/>
                <a:cs typeface="msgothic" charset="0"/>
              </a:rPr>
              <a:t> (NG in a) in combat with bacteria (BA) in an exacerbating apical periodontitis. Lymphocytes (LY in b) are the major components of chronic apical periodontitis, but their subpopulations cannot be identified on a structural basis. Plasma cells (PL in c) form a significant component of chronic asymptomatic lesions. Note the highly developed rough endoplasmic reticulum of the cytoplasm and the localized condensation of heterochromatin subjacent to the nuclear membrane, which gives the typical ‘cartwheel’ appearance in light microscopy. Macrophages (MA in d) are voluminous cells with elongated or U-forming nuclei and cytoplasm with rough endoplasmic reticulum. Magnifications: (</a:t>
            </a:r>
            <a:r>
              <a:rPr lang="en-GB" dirty="0" err="1">
                <a:latin typeface="Arial" pitchFamily="34" charset="0"/>
                <a:ea typeface="msgothic" charset="0"/>
                <a:cs typeface="msgothic" charset="0"/>
              </a:rPr>
              <a:t>a,b,c,d</a:t>
            </a:r>
            <a:r>
              <a:rPr lang="en-GB" dirty="0">
                <a:latin typeface="Arial" pitchFamily="34" charset="0"/>
                <a:ea typeface="msgothic" charset="0"/>
                <a:cs typeface="msgothic" charset="0"/>
              </a:rPr>
              <a:t>) 3900x. (From Nair, 1998b.)</a:t>
            </a:r>
            <a:r>
              <a:rPr lang="ar-SA" dirty="0">
                <a:latin typeface="Arial" pitchFamily="34" charset="0"/>
              </a:rPr>
              <a:t>‏</a:t>
            </a:r>
            <a:endParaRPr lang="en-GB" dirty="0">
              <a:latin typeface="Arial" pitchFamily="34" charset="0"/>
              <a:ea typeface="msgothic" charset="0"/>
              <a:cs typeface="ms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BF23DE5F-38A9-49BB-965C-EA957A8C48E7}" type="slidenum">
              <a:rPr lang="nb-NO" smtClean="0"/>
              <a:pPr>
                <a:defRPr/>
              </a:pPr>
              <a:t>54</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DF4701-E6DE-4B99-9ED6-3F4356256FCF}" type="slidenum">
              <a:rPr lang="nb-NO" smtClean="0"/>
              <a:pPr/>
              <a:t>102</a:t>
            </a:fld>
            <a:endParaRPr lang="nb-N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lvl1pPr>
              <a:defRPr/>
            </a:lvl1pPr>
          </a:lstStyle>
          <a:p>
            <a:pPr>
              <a:defRPr/>
            </a:pPr>
            <a:fld id="{E298F034-C4FD-474B-85EB-75F9B776D4A1}" type="datetimeFigureOut">
              <a:rPr lang="nb-NO"/>
              <a:pPr>
                <a:defRPr/>
              </a:pPr>
              <a:t>13.04.2011</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5D81A6E0-53F2-4393-865D-69206C991376}" type="slidenum">
              <a:rPr lang="nb-NO"/>
              <a:pPr>
                <a:defRPr/>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lvl1pPr>
              <a:defRPr/>
            </a:lvl1pPr>
          </a:lstStyle>
          <a:p>
            <a:pPr>
              <a:defRPr/>
            </a:pPr>
            <a:fld id="{AAFA51A0-8601-4976-B507-31B804236A75}" type="datetimeFigureOut">
              <a:rPr lang="nb-NO"/>
              <a:pPr>
                <a:defRPr/>
              </a:pPr>
              <a:t>13.04.2011</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42FCEBA1-046B-40AD-B0AD-9BB91B5B1699}" type="slidenum">
              <a:rPr lang="nb-NO"/>
              <a:pPr>
                <a:defRPr/>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lvl1pPr>
              <a:defRPr/>
            </a:lvl1pPr>
          </a:lstStyle>
          <a:p>
            <a:pPr>
              <a:defRPr/>
            </a:pPr>
            <a:fld id="{CA1C9AB8-FE00-4ADA-B3B5-2EDB6B2DC4A2}" type="datetimeFigureOut">
              <a:rPr lang="nb-NO"/>
              <a:pPr>
                <a:defRPr/>
              </a:pPr>
              <a:t>13.04.2011</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0BD66955-4AAB-4158-8525-C6487A6B6782}" type="slidenum">
              <a:rPr lang="nb-NO"/>
              <a:pPr>
                <a:defRPr/>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lvl1pPr>
              <a:defRPr/>
            </a:lvl1pPr>
          </a:lstStyle>
          <a:p>
            <a:pPr>
              <a:defRPr/>
            </a:pPr>
            <a:fld id="{4706B0FD-293B-45F1-A7D1-E43D9303BD30}" type="datetimeFigureOut">
              <a:rPr lang="nb-NO"/>
              <a:pPr>
                <a:defRPr/>
              </a:pPr>
              <a:t>13.04.2011</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EADA7241-0400-4537-9D56-F0E5E02DB070}" type="slidenum">
              <a:rPr lang="nb-NO"/>
              <a:pPr>
                <a:defRPr/>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6A814E-F1AA-4664-823E-94D9DC0F077E}" type="datetimeFigureOut">
              <a:rPr lang="nb-NO"/>
              <a:pPr>
                <a:defRPr/>
              </a:pPr>
              <a:t>13.04.2011</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D0200060-CCEB-4DE8-B8BC-504EAA90987F}" type="slidenum">
              <a:rPr lang="nb-NO"/>
              <a:pPr>
                <a:defRPr/>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3"/>
          <p:cNvSpPr>
            <a:spLocks noGrp="1"/>
          </p:cNvSpPr>
          <p:nvPr>
            <p:ph type="dt" sz="half" idx="10"/>
          </p:nvPr>
        </p:nvSpPr>
        <p:spPr/>
        <p:txBody>
          <a:bodyPr/>
          <a:lstStyle>
            <a:lvl1pPr>
              <a:defRPr/>
            </a:lvl1pPr>
          </a:lstStyle>
          <a:p>
            <a:pPr>
              <a:defRPr/>
            </a:pPr>
            <a:fld id="{BBDD1E1A-7550-48F6-874D-8946E03A59DB}" type="datetimeFigureOut">
              <a:rPr lang="nb-NO"/>
              <a:pPr>
                <a:defRPr/>
              </a:pPr>
              <a:t>13.04.2011</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64C06018-FBFE-43A7-A88F-1B2B882E289B}" type="slidenum">
              <a:rPr lang="nb-NO"/>
              <a:pPr>
                <a:defRPr/>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3"/>
          <p:cNvSpPr>
            <a:spLocks noGrp="1"/>
          </p:cNvSpPr>
          <p:nvPr>
            <p:ph type="dt" sz="half" idx="10"/>
          </p:nvPr>
        </p:nvSpPr>
        <p:spPr/>
        <p:txBody>
          <a:bodyPr/>
          <a:lstStyle>
            <a:lvl1pPr>
              <a:defRPr/>
            </a:lvl1pPr>
          </a:lstStyle>
          <a:p>
            <a:pPr>
              <a:defRPr/>
            </a:pPr>
            <a:fld id="{FD188C56-D5A0-4E9A-9829-E51E48402C1D}" type="datetimeFigureOut">
              <a:rPr lang="nb-NO"/>
              <a:pPr>
                <a:defRPr/>
              </a:pPr>
              <a:t>13.04.2011</a:t>
            </a:fld>
            <a:endParaRPr lang="nb-NO"/>
          </a:p>
        </p:txBody>
      </p:sp>
      <p:sp>
        <p:nvSpPr>
          <p:cNvPr id="8" name="Footer Placeholder 4"/>
          <p:cNvSpPr>
            <a:spLocks noGrp="1"/>
          </p:cNvSpPr>
          <p:nvPr>
            <p:ph type="ftr" sz="quarter" idx="11"/>
          </p:nvPr>
        </p:nvSpPr>
        <p:spPr/>
        <p:txBody>
          <a:bodyPr/>
          <a:lstStyle>
            <a:lvl1pPr>
              <a:defRPr/>
            </a:lvl1pPr>
          </a:lstStyle>
          <a:p>
            <a:pPr>
              <a:defRPr/>
            </a:pPr>
            <a:endParaRPr lang="nb-NO"/>
          </a:p>
        </p:txBody>
      </p:sp>
      <p:sp>
        <p:nvSpPr>
          <p:cNvPr id="9" name="Slide Number Placeholder 5"/>
          <p:cNvSpPr>
            <a:spLocks noGrp="1"/>
          </p:cNvSpPr>
          <p:nvPr>
            <p:ph type="sldNum" sz="quarter" idx="12"/>
          </p:nvPr>
        </p:nvSpPr>
        <p:spPr/>
        <p:txBody>
          <a:bodyPr/>
          <a:lstStyle>
            <a:lvl1pPr>
              <a:defRPr/>
            </a:lvl1pPr>
          </a:lstStyle>
          <a:p>
            <a:pPr>
              <a:defRPr/>
            </a:pPr>
            <a:fld id="{0C98B037-3D10-4DC2-AE28-43BD159FD32F}" type="slidenum">
              <a:rPr lang="nb-NO"/>
              <a:pPr>
                <a:defRPr/>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3"/>
          <p:cNvSpPr>
            <a:spLocks noGrp="1"/>
          </p:cNvSpPr>
          <p:nvPr>
            <p:ph type="dt" sz="half" idx="10"/>
          </p:nvPr>
        </p:nvSpPr>
        <p:spPr/>
        <p:txBody>
          <a:bodyPr/>
          <a:lstStyle>
            <a:lvl1pPr>
              <a:defRPr/>
            </a:lvl1pPr>
          </a:lstStyle>
          <a:p>
            <a:pPr>
              <a:defRPr/>
            </a:pPr>
            <a:fld id="{1BC8CEA6-0B17-4A18-9336-DD9196D8DFE0}" type="datetimeFigureOut">
              <a:rPr lang="nb-NO"/>
              <a:pPr>
                <a:defRPr/>
              </a:pPr>
              <a:t>13.04.2011</a:t>
            </a:fld>
            <a:endParaRPr lang="nb-NO"/>
          </a:p>
        </p:txBody>
      </p:sp>
      <p:sp>
        <p:nvSpPr>
          <p:cNvPr id="4" name="Footer Placeholder 4"/>
          <p:cNvSpPr>
            <a:spLocks noGrp="1"/>
          </p:cNvSpPr>
          <p:nvPr>
            <p:ph type="ftr" sz="quarter" idx="11"/>
          </p:nvPr>
        </p:nvSpPr>
        <p:spPr/>
        <p:txBody>
          <a:bodyPr/>
          <a:lstStyle>
            <a:lvl1pPr>
              <a:defRPr/>
            </a:lvl1pPr>
          </a:lstStyle>
          <a:p>
            <a:pPr>
              <a:defRPr/>
            </a:pPr>
            <a:endParaRPr lang="nb-NO"/>
          </a:p>
        </p:txBody>
      </p:sp>
      <p:sp>
        <p:nvSpPr>
          <p:cNvPr id="5" name="Slide Number Placeholder 5"/>
          <p:cNvSpPr>
            <a:spLocks noGrp="1"/>
          </p:cNvSpPr>
          <p:nvPr>
            <p:ph type="sldNum" sz="quarter" idx="12"/>
          </p:nvPr>
        </p:nvSpPr>
        <p:spPr/>
        <p:txBody>
          <a:bodyPr/>
          <a:lstStyle>
            <a:lvl1pPr>
              <a:defRPr/>
            </a:lvl1pPr>
          </a:lstStyle>
          <a:p>
            <a:pPr>
              <a:defRPr/>
            </a:pPr>
            <a:fld id="{7DEACF34-ADBC-475B-9D91-6C65C0EF1860}" type="slidenum">
              <a:rPr lang="nb-NO"/>
              <a:pPr>
                <a:defRPr/>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42BBF8-24A5-470E-BFD7-B3016398C657}" type="datetimeFigureOut">
              <a:rPr lang="nb-NO"/>
              <a:pPr>
                <a:defRPr/>
              </a:pPr>
              <a:t>13.04.2011</a:t>
            </a:fld>
            <a:endParaRPr lang="nb-NO"/>
          </a:p>
        </p:txBody>
      </p:sp>
      <p:sp>
        <p:nvSpPr>
          <p:cNvPr id="3" name="Footer Placeholder 4"/>
          <p:cNvSpPr>
            <a:spLocks noGrp="1"/>
          </p:cNvSpPr>
          <p:nvPr>
            <p:ph type="ftr" sz="quarter" idx="11"/>
          </p:nvPr>
        </p:nvSpPr>
        <p:spPr/>
        <p:txBody>
          <a:bodyPr/>
          <a:lstStyle>
            <a:lvl1pPr>
              <a:defRPr/>
            </a:lvl1pPr>
          </a:lstStyle>
          <a:p>
            <a:pPr>
              <a:defRPr/>
            </a:pPr>
            <a:endParaRPr lang="nb-NO"/>
          </a:p>
        </p:txBody>
      </p:sp>
      <p:sp>
        <p:nvSpPr>
          <p:cNvPr id="4" name="Slide Number Placeholder 5"/>
          <p:cNvSpPr>
            <a:spLocks noGrp="1"/>
          </p:cNvSpPr>
          <p:nvPr>
            <p:ph type="sldNum" sz="quarter" idx="12"/>
          </p:nvPr>
        </p:nvSpPr>
        <p:spPr/>
        <p:txBody>
          <a:bodyPr/>
          <a:lstStyle>
            <a:lvl1pPr>
              <a:defRPr/>
            </a:lvl1pPr>
          </a:lstStyle>
          <a:p>
            <a:pPr>
              <a:defRPr/>
            </a:pPr>
            <a:fld id="{C7345E13-A54E-4629-857B-7DACEFDCD2A2}" type="slidenum">
              <a:rPr lang="nb-NO"/>
              <a:pPr>
                <a:defRPr/>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EE1C6B-0553-483D-9539-49FB8EA531C0}" type="datetimeFigureOut">
              <a:rPr lang="nb-NO"/>
              <a:pPr>
                <a:defRPr/>
              </a:pPr>
              <a:t>13.04.2011</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D42D0667-76EB-47E5-A10A-696DAACDF8E7}" type="slidenum">
              <a:rPr lang="nb-NO"/>
              <a:pPr>
                <a:defRPr/>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93F743-FDB4-4C36-B534-A2CEC4D5E6B5}" type="datetimeFigureOut">
              <a:rPr lang="nb-NO"/>
              <a:pPr>
                <a:defRPr/>
              </a:pPr>
              <a:t>13.04.2011</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1280082C-1DAB-4400-9247-3C8B3016DCF6}" type="slidenum">
              <a:rPr lang="nb-NO"/>
              <a:pPr>
                <a:defRPr/>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b-NO" smtClean="0"/>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1D39B33-0707-43DA-9F1C-F8C54C63CE47}" type="datetimeFigureOut">
              <a:rPr lang="nb-NO"/>
              <a:pPr>
                <a:defRPr/>
              </a:pPr>
              <a:t>13.04.2011</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57CBA66-BD26-4389-9283-00E565A89181}"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ncbi.nlm.nih.gov/pubmed?term=%22Dawood%20A%22%5bAuthor%5d" TargetMode="External"/><Relationship Id="rId2" Type="http://schemas.openxmlformats.org/officeDocument/2006/relationships/hyperlink" Target="http://www.ncbi.nlm.nih.gov/pubmed?term=%22Patel%20S%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Pitt%20Ford%20T%22%5bAuthor%5d" TargetMode="External"/><Relationship Id="rId5" Type="http://schemas.openxmlformats.org/officeDocument/2006/relationships/hyperlink" Target="http://www.ncbi.nlm.nih.gov/pubmed?term=%22Wilson%20R%22%5bAuthor%5d" TargetMode="External"/><Relationship Id="rId4" Type="http://schemas.openxmlformats.org/officeDocument/2006/relationships/hyperlink" Target="http://www.ncbi.nlm.nih.gov/pubmed?term=%22Mannocci%20F%22%5bAuthor%5d"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jpeg"/><Relationship Id="rId7" Type="http://schemas.openxmlformats.org/officeDocument/2006/relationships/hyperlink" Target="http://jdr.sagepub.com/content/85/11/996/F1.large.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90.jpeg"/><Relationship Id="rId4" Type="http://schemas.openxmlformats.org/officeDocument/2006/relationships/image" Target="../media/image89.jpeg"/></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www.ncbi.nlm.nih.gov/pubmed?term=%22Shemesh%20H%22%5bAuthor%5d" TargetMode="External"/><Relationship Id="rId2" Type="http://schemas.openxmlformats.org/officeDocument/2006/relationships/hyperlink" Target="http://www.ncbi.nlm.nih.gov/pubmed?term=%22Wu%20MK%22%5bAuthor%5d" TargetMode="External"/><Relationship Id="rId1" Type="http://schemas.openxmlformats.org/officeDocument/2006/relationships/slideLayout" Target="../slideLayouts/slideLayout7.xml"/><Relationship Id="rId4" Type="http://schemas.openxmlformats.org/officeDocument/2006/relationships/hyperlink" Target="http://www.ncbi.nlm.nih.gov/pubmed?term=%22Wesselink%20PR%22%5bAuthor%5d"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ncbi.nlm.nih.gov/pubmed?term=%22Shemesh%20H%22%5bAuthor%5d" TargetMode="External"/><Relationship Id="rId2" Type="http://schemas.openxmlformats.org/officeDocument/2006/relationships/hyperlink" Target="http://www.ncbi.nlm.nih.gov/pubmed?term=%22Wu%20MK%22%5bAuthor%5d" TargetMode="External"/><Relationship Id="rId1" Type="http://schemas.openxmlformats.org/officeDocument/2006/relationships/slideLayout" Target="../slideLayouts/slideLayout7.xml"/><Relationship Id="rId4" Type="http://schemas.openxmlformats.org/officeDocument/2006/relationships/hyperlink" Target="http://www.ncbi.nlm.nih.gov/pubmed?term=%22Wesselink%20PR%22%5bAuthor%5d"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www.ncbi.nlm.nih.gov/pubmed?term=%22Kikuchi%20I%22%5bAuthor%5d" TargetMode="External"/><Relationship Id="rId2" Type="http://schemas.openxmlformats.org/officeDocument/2006/relationships/hyperlink" Target="http://www.ncbi.nlm.nih.gov/pubmed?term=%22Yoshioka%20T%22%5bAuthor%5d" TargetMode="External"/><Relationship Id="rId1" Type="http://schemas.openxmlformats.org/officeDocument/2006/relationships/slideLayout" Target="../slideLayouts/slideLayout7.xml"/><Relationship Id="rId5" Type="http://schemas.openxmlformats.org/officeDocument/2006/relationships/hyperlink" Target="http://www.ncbi.nlm.nih.gov/pubmed?term=%22Suda%20H%22%5bAuthor%5d" TargetMode="External"/><Relationship Id="rId4" Type="http://schemas.openxmlformats.org/officeDocument/2006/relationships/hyperlink" Target="http://www.ncbi.nlm.nih.gov/pubmed?term=%22Adorno%20CG%22%5bAuthor%5d"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7.jpe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no/imgres?imgurl=http://curezone.com/" TargetMode="External"/><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sciencedirect.com/science?_ob=MiamiCaptionURL&amp;_method=retrieve&amp;_udi=B82X7-509GR3F-4&amp;_image=B82X7-509GR3F-4-V&amp;_ba=&amp;_user=674998&amp;_coverDate=08/31/2010&amp;_rdoc=1&amp;_fmt=full&amp;_orig=gateway&amp;_cdi=33023&amp;_pii=S0099239910003791&amp;view=c&amp;_isHiQual=Y&amp;_acct=C000036598&amp;_version=1&amp;_urlVersion=0&amp;_userid=674998&amp;md5=9e66abcb1d5c892694edb92a4270d76b"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sciencedirect.com/science?_ob=MiamiCaptionURL&amp;_method=retrieve&amp;_udi=B82X7-509GR3F-4&amp;_image=B82X7-509GR3F-4-D&amp;_ba=&amp;_user=674998&amp;_coverDate=08/31/2010&amp;_rdoc=1&amp;_fmt=full&amp;_orig=gateway&amp;_cdi=33023&amp;_pii=S0099239910003791&amp;view=c&amp;_isHiQual=Y&amp;_acct=C000036598&amp;_version=1&amp;_urlVersion=0&amp;_userid=674998&amp;md5=5b9ea68132f236a0579bbe5ad8d57622"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cro.sagepub.com/content/13/2/171/F4.large.jpg" TargetMode="Externa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sciencedirect.com/science?_ob=MiamiCaptionURL&amp;_method=retrieve&amp;_udi=B82X7-509GR3F-4&amp;_image=B82X7-509GR3F-4-V&amp;_ba=&amp;_user=674998&amp;_coverDate=08/31/2010&amp;_rdoc=1&amp;_fmt=full&amp;_orig=gateway&amp;_cdi=33023&amp;_pii=S0099239910003791&amp;view=c&amp;_isHiQual=Y&amp;_acct=C000036598&amp;_version=1&amp;_urlVersion=0&amp;_userid=674998&amp;md5=9e66abcb1d5c892694edb92a4270d76b"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www.ncbi.nlm.nih.gov/pubmed?term=%22Clarke%20JH%22%5bAuthor%5d"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ncbi.nlm.nih.gov/pubmed?term=%22Stout%20J%22%5bAuthor%5d" TargetMode="External"/><Relationship Id="rId2" Type="http://schemas.openxmlformats.org/officeDocument/2006/relationships/hyperlink" Target="http://www.ncbi.nlm.nih.gov/pubmed?term=%22Lewis%20C%22%5bAuthor%5d"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www.ncbi.nlm.nih.gov/pubmed?term=%22Stout%20J%22%5bAuthor%5d" TargetMode="External"/><Relationship Id="rId2" Type="http://schemas.openxmlformats.org/officeDocument/2006/relationships/hyperlink" Target="http://www.ncbi.nlm.nih.gov/pubmed?term=%22Lewis%20C%22%5bAuthor%5d"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ncbi.nlm.nih.gov/pubmed?term=%22Ramos-Jorge%20ML%22%5bAuthor%5d" TargetMode="External"/><Relationship Id="rId7" Type="http://schemas.openxmlformats.org/officeDocument/2006/relationships/hyperlink" Target="http://www.ncbi.nlm.nih.gov/pubmed?term=%22Pordeus%20IA%22%5bAuthor%5d" TargetMode="External"/><Relationship Id="rId2" Type="http://schemas.openxmlformats.org/officeDocument/2006/relationships/hyperlink" Target="http://www.ncbi.nlm.nih.gov/pubmed?term=%22Moura-Leite%20FR%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Vale%20MP%22%5bAuthor%5d" TargetMode="External"/><Relationship Id="rId5" Type="http://schemas.openxmlformats.org/officeDocument/2006/relationships/hyperlink" Target="http://www.ncbi.nlm.nih.gov/pubmed?term=%22Paiva%20SM%22%5bAuthor%5d" TargetMode="External"/><Relationship Id="rId4" Type="http://schemas.openxmlformats.org/officeDocument/2006/relationships/hyperlink" Target="http://www.ncbi.nlm.nih.gov/pubmed?term=%22Bonanato%20K%22%5bAuthor%5d"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ncbi.nlm.nih.gov/pubmed?term=%22Ramos-Jorge%20ML%22%5bAuthor%5d" TargetMode="External"/><Relationship Id="rId7" Type="http://schemas.openxmlformats.org/officeDocument/2006/relationships/hyperlink" Target="http://www.ncbi.nlm.nih.gov/pubmed?term=%22Pordeus%20IA%22%5bAuthor%5d" TargetMode="External"/><Relationship Id="rId2" Type="http://schemas.openxmlformats.org/officeDocument/2006/relationships/hyperlink" Target="http://www.ncbi.nlm.nih.gov/pubmed?term=%22Moura-Leite%20FR%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Vale%20MP%22%5bAuthor%5d" TargetMode="External"/><Relationship Id="rId5" Type="http://schemas.openxmlformats.org/officeDocument/2006/relationships/hyperlink" Target="http://www.ncbi.nlm.nih.gov/pubmed?term=%22Paiva%20SM%22%5bAuthor%5d" TargetMode="External"/><Relationship Id="rId4" Type="http://schemas.openxmlformats.org/officeDocument/2006/relationships/hyperlink" Target="http://www.ncbi.nlm.nih.gov/pubmed?term=%22Bonanato%20K%22%5bAuthor%5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ncbi.nlm.nih.gov/pubmed?term=%22Peres%20KG%22%5bAuthor%5d" TargetMode="External"/><Relationship Id="rId2" Type="http://schemas.openxmlformats.org/officeDocument/2006/relationships/hyperlink" Target="http://www.ncbi.nlm.nih.gov/pubmed?term=%22Peres%20MA%22%5bAuthor%5d" TargetMode="External"/><Relationship Id="rId1" Type="http://schemas.openxmlformats.org/officeDocument/2006/relationships/slideLayout" Target="../slideLayouts/slideLayout7.xml"/><Relationship Id="rId5" Type="http://schemas.openxmlformats.org/officeDocument/2006/relationships/hyperlink" Target="http://www.ncbi.nlm.nih.gov/pubmed?term=%22Antunes%20JL%22%5bAuthor%5d" TargetMode="External"/><Relationship Id="rId4" Type="http://schemas.openxmlformats.org/officeDocument/2006/relationships/hyperlink" Target="http://www.ncbi.nlm.nih.gov/pubmed?term=%22Frias%20AC%22%5bAuthor%5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ncbi.nlm.nih.gov/pubmed?term=%22Peres%20KG%22%5bAuthor%5d" TargetMode="External"/><Relationship Id="rId2" Type="http://schemas.openxmlformats.org/officeDocument/2006/relationships/hyperlink" Target="http://www.ncbi.nlm.nih.gov/pubmed?term=%22Peres%20MA%22%5bAuthor%5d" TargetMode="External"/><Relationship Id="rId1" Type="http://schemas.openxmlformats.org/officeDocument/2006/relationships/slideLayout" Target="../slideLayouts/slideLayout7.xml"/><Relationship Id="rId5" Type="http://schemas.openxmlformats.org/officeDocument/2006/relationships/hyperlink" Target="http://www.ncbi.nlm.nih.gov/pubmed?term=%22Antunes%20JL%22%5bAuthor%5d" TargetMode="External"/><Relationship Id="rId4" Type="http://schemas.openxmlformats.org/officeDocument/2006/relationships/hyperlink" Target="http://www.ncbi.nlm.nih.gov/pubmed?term=%22Frias%20AC%22%5bAuthor%5d"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ncbi.nlm.nih.gov/pubmed?term=%22McMillan%20AS%22%5bAuthor%5d" TargetMode="External"/><Relationship Id="rId2" Type="http://schemas.openxmlformats.org/officeDocument/2006/relationships/hyperlink" Target="http://www.ncbi.nlm.nih.gov/pubmed?term=%22Leung%20WS%22%5bAuthor%5d" TargetMode="External"/><Relationship Id="rId1" Type="http://schemas.openxmlformats.org/officeDocument/2006/relationships/slideLayout" Target="../slideLayouts/slideLayout7.xml"/><Relationship Id="rId4" Type="http://schemas.openxmlformats.org/officeDocument/2006/relationships/hyperlink" Target="http://www.ncbi.nlm.nih.gov/pubmed?term=%22Wong%20MC%22%5bAuthor%5d"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ncbi.nlm.nih.gov/pubmed?term=%22McMillan%20AS%22%5bAuthor%5d" TargetMode="External"/><Relationship Id="rId2" Type="http://schemas.openxmlformats.org/officeDocument/2006/relationships/hyperlink" Target="http://www.ncbi.nlm.nih.gov/pubmed?term=%22Leung%20WS%22%5bAuthor%5d" TargetMode="External"/><Relationship Id="rId1" Type="http://schemas.openxmlformats.org/officeDocument/2006/relationships/slideLayout" Target="../slideLayouts/slideLayout7.xml"/><Relationship Id="rId4" Type="http://schemas.openxmlformats.org/officeDocument/2006/relationships/hyperlink" Target="http://www.ncbi.nlm.nih.gov/pubmed?term=%22Wong%20MC%22%5bAuthor%5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ncbi.nlm.nih.gov/pubmed?term=%22Palmer%20NO%22%5bAuthor%5d" TargetMode="External"/><Relationship Id="rId2" Type="http://schemas.openxmlformats.org/officeDocument/2006/relationships/hyperlink" Target="http://www.ncbi.nlm.nih.gov/pubmed?term=%22Tulip%20DE%22%5bAuthor%5d"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ncbi.nlm.nih.gov/pubmed?term=%22Palmer%20NO%22%5bAuthor%5d" TargetMode="External"/><Relationship Id="rId2" Type="http://schemas.openxmlformats.org/officeDocument/2006/relationships/hyperlink" Target="http://www.ncbi.nlm.nih.gov/pubmed?term=%22Tulip%20DE%22%5bAuthor%5d"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hyperlink" Target="http://www.ncbi.nlm.nih.gov/pubmed?term=%22Marchant%20H%22%5bAuthor%5d" TargetMode="External"/><Relationship Id="rId13" Type="http://schemas.openxmlformats.org/officeDocument/2006/relationships/hyperlink" Target="http://www.ncbi.nlm.nih.gov/pubmed?term=%22Tennant%20M%22%5bAuthor%5d" TargetMode="External"/><Relationship Id="rId3" Type="http://schemas.openxmlformats.org/officeDocument/2006/relationships/hyperlink" Target="http://www.ncbi.nlm.nih.gov/pubmed?term=%22Hoogeveen%20J%22%5bAuthor%5d" TargetMode="External"/><Relationship Id="rId7" Type="http://schemas.openxmlformats.org/officeDocument/2006/relationships/hyperlink" Target="http://www.ncbi.nlm.nih.gov/pubmed?term=%22Lee%20B%22%5bAuthor%5d" TargetMode="External"/><Relationship Id="rId12" Type="http://schemas.openxmlformats.org/officeDocument/2006/relationships/hyperlink" Target="http://www.ncbi.nlm.nih.gov/pubmed?term=%22Kruger%20E%22%5bAuthor%5d" TargetMode="External"/><Relationship Id="rId2" Type="http://schemas.openxmlformats.org/officeDocument/2006/relationships/hyperlink" Target="http://www.ncbi.nlm.nih.gov/pubmed?term=%22McGuire%20S%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Khew%20C%22%5bAuthor%5d" TargetMode="External"/><Relationship Id="rId11" Type="http://schemas.openxmlformats.org/officeDocument/2006/relationships/hyperlink" Target="http://www.ncbi.nlm.nih.gov/pubmed?term=%22Smith%20K%22%5bAuthor%5d" TargetMode="External"/><Relationship Id="rId5" Type="http://schemas.openxmlformats.org/officeDocument/2006/relationships/hyperlink" Target="http://www.ncbi.nlm.nih.gov/pubmed?term=%22Johnstone%20P%22%5bAuthor%5d" TargetMode="External"/><Relationship Id="rId10" Type="http://schemas.openxmlformats.org/officeDocument/2006/relationships/hyperlink" Target="http://www.ncbi.nlm.nih.gov/pubmed?term=%22Riley%20C%22%5bAuthor%5d" TargetMode="External"/><Relationship Id="rId4" Type="http://schemas.openxmlformats.org/officeDocument/2006/relationships/hyperlink" Target="http://www.ncbi.nlm.nih.gov/pubmed?term=%22Bacchia%20P%22%5bAuthor%5d" TargetMode="External"/><Relationship Id="rId9" Type="http://schemas.openxmlformats.org/officeDocument/2006/relationships/hyperlink" Target="http://www.ncbi.nlm.nih.gov/pubmed?term=%22Morris%20K%22%5bAuthor%5d"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ncbi.nlm.nih.gov/pubmed?term=%22Marchant%20H%22%5bAuthor%5d" TargetMode="External"/><Relationship Id="rId13" Type="http://schemas.openxmlformats.org/officeDocument/2006/relationships/hyperlink" Target="http://www.ncbi.nlm.nih.gov/pubmed?term=%22Tennant%20M%22%5bAuthor%5d" TargetMode="External"/><Relationship Id="rId3" Type="http://schemas.openxmlformats.org/officeDocument/2006/relationships/hyperlink" Target="http://www.ncbi.nlm.nih.gov/pubmed?term=%22Hoogeveen%20J%22%5bAuthor%5d" TargetMode="External"/><Relationship Id="rId7" Type="http://schemas.openxmlformats.org/officeDocument/2006/relationships/hyperlink" Target="http://www.ncbi.nlm.nih.gov/pubmed?term=%22Lee%20B%22%5bAuthor%5d" TargetMode="External"/><Relationship Id="rId12" Type="http://schemas.openxmlformats.org/officeDocument/2006/relationships/hyperlink" Target="http://www.ncbi.nlm.nih.gov/pubmed?term=%22Kruger%20E%22%5bAuthor%5d" TargetMode="External"/><Relationship Id="rId2" Type="http://schemas.openxmlformats.org/officeDocument/2006/relationships/hyperlink" Target="http://www.ncbi.nlm.nih.gov/pubmed?term=%22McGuire%20S%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Khew%20C%22%5bAuthor%5d" TargetMode="External"/><Relationship Id="rId11" Type="http://schemas.openxmlformats.org/officeDocument/2006/relationships/hyperlink" Target="http://www.ncbi.nlm.nih.gov/pubmed?term=%22Smith%20K%22%5bAuthor%5d" TargetMode="External"/><Relationship Id="rId5" Type="http://schemas.openxmlformats.org/officeDocument/2006/relationships/hyperlink" Target="http://www.ncbi.nlm.nih.gov/pubmed?term=%22Johnstone%20P%22%5bAuthor%5d" TargetMode="External"/><Relationship Id="rId10" Type="http://schemas.openxmlformats.org/officeDocument/2006/relationships/hyperlink" Target="http://www.ncbi.nlm.nih.gov/pubmed?term=%22Riley%20C%22%5bAuthor%5d" TargetMode="External"/><Relationship Id="rId4" Type="http://schemas.openxmlformats.org/officeDocument/2006/relationships/hyperlink" Target="http://www.ncbi.nlm.nih.gov/pubmed?term=%22Bacchia%20P%22%5bAuthor%5d" TargetMode="External"/><Relationship Id="rId9" Type="http://schemas.openxmlformats.org/officeDocument/2006/relationships/hyperlink" Target="http://www.ncbi.nlm.nih.gov/pubmed?term=%22Morris%20K%22%5bAuthor%5d"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ncbi.nlm.nih.gov/pubmed?term=%22Bogen%20G%22%5bAuthor%5d" TargetMode="External"/><Relationship Id="rId7"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www.ncbi.nlm.nih.gov/pubmed?term=%22Bakland%20LK%22%5bAuthor%5d" TargetMode="External"/><Relationship Id="rId4" Type="http://schemas.openxmlformats.org/officeDocument/2006/relationships/hyperlink" Target="http://www.ncbi.nlm.nih.gov/pubmed?term=%22Kim%20JS%22%5bAuthor%5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8" Type="http://schemas.openxmlformats.org/officeDocument/2006/relationships/hyperlink" Target="http://www.ncbi.nlm.nih.gov/pubmed?term=%22N%C3%A4sman%20P%22%5bAuthor%5d" TargetMode="External"/><Relationship Id="rId13" Type="http://schemas.openxmlformats.org/officeDocument/2006/relationships/hyperlink" Target="http://www.ncbi.nlm.nih.gov/pubmed?term=%22Lager%20A%22%5bAuthor%5d" TargetMode="External"/><Relationship Id="rId18" Type="http://schemas.openxmlformats.org/officeDocument/2006/relationships/hyperlink" Target="http://www.ncbi.nlm.nih.gov/pubmed?term=%22Wennstr%C3%B6m%20A%22%5bAuthor%5d" TargetMode="External"/><Relationship Id="rId3" Type="http://schemas.openxmlformats.org/officeDocument/2006/relationships/hyperlink" Target="http://www.ncbi.nlm.nih.gov/pubmed?term=%22Bj%C3%B8rndal%20L%22%5bAuthor%5d" TargetMode="External"/><Relationship Id="rId21" Type="http://schemas.openxmlformats.org/officeDocument/2006/relationships/image" Target="../media/image18.jpeg"/><Relationship Id="rId7" Type="http://schemas.openxmlformats.org/officeDocument/2006/relationships/hyperlink" Target="http://www.ncbi.nlm.nih.gov/pubmed?term=%22Kjaeldgaard%20M%22%5bAuthor%5d" TargetMode="External"/><Relationship Id="rId12" Type="http://schemas.openxmlformats.org/officeDocument/2006/relationships/hyperlink" Target="http://www.ncbi.nlm.nih.gov/pubmed?term=%22Fransson%20H%22%5bAuthor%5d" TargetMode="External"/><Relationship Id="rId17" Type="http://schemas.openxmlformats.org/officeDocument/2006/relationships/hyperlink" Target="http://www.ncbi.nlm.nih.gov/pubmed?term=%22Santimano%20EM%22%5bAuthor%5d" TargetMode="External"/><Relationship Id="rId2" Type="http://schemas.openxmlformats.org/officeDocument/2006/relationships/image" Target="../media/image59.png"/><Relationship Id="rId16" Type="http://schemas.openxmlformats.org/officeDocument/2006/relationships/hyperlink" Target="http://www.ncbi.nlm.nih.gov/pubmed?term=%22Olsson%20J%22%5bAuthor%5d" TargetMode="External"/><Relationship Id="rId20" Type="http://schemas.openxmlformats.org/officeDocument/2006/relationships/hyperlink" Target="http://www.ncbi.nlm.nih.gov/pubmed?term=%22Gluud%20C%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Markvart%20M%22%5bAuthor%5d" TargetMode="External"/><Relationship Id="rId11" Type="http://schemas.openxmlformats.org/officeDocument/2006/relationships/hyperlink" Target="http://www.ncbi.nlm.nih.gov/pubmed?term=%22Nyvad%20B%22%5bAuthor%5d" TargetMode="External"/><Relationship Id="rId5" Type="http://schemas.openxmlformats.org/officeDocument/2006/relationships/hyperlink" Target="http://www.ncbi.nlm.nih.gov/pubmed?term=%22Bruun%20G%22%5bAuthor%5d" TargetMode="External"/><Relationship Id="rId15" Type="http://schemas.openxmlformats.org/officeDocument/2006/relationships/hyperlink" Target="http://www.ncbi.nlm.nih.gov/pubmed?term=%22Petersson%20K%22%5bAuthor%5d" TargetMode="External"/><Relationship Id="rId10" Type="http://schemas.openxmlformats.org/officeDocument/2006/relationships/hyperlink" Target="http://www.ncbi.nlm.nih.gov/pubmed?term=%22Dige%20I%22%5bAuthor%5d" TargetMode="External"/><Relationship Id="rId19" Type="http://schemas.openxmlformats.org/officeDocument/2006/relationships/hyperlink" Target="http://www.ncbi.nlm.nih.gov/pubmed?term=%22Winkel%20P%22%5bAuthor%5d" TargetMode="External"/><Relationship Id="rId4" Type="http://schemas.openxmlformats.org/officeDocument/2006/relationships/hyperlink" Target="http://www.ncbi.nlm.nih.gov/pubmed?term=%22Reit%20C%22%5bAuthor%5d" TargetMode="External"/><Relationship Id="rId9" Type="http://schemas.openxmlformats.org/officeDocument/2006/relationships/hyperlink" Target="http://www.ncbi.nlm.nih.gov/pubmed?term=%22Thordrup%20M%22%5bAuthor%5d" TargetMode="External"/><Relationship Id="rId14" Type="http://schemas.openxmlformats.org/officeDocument/2006/relationships/hyperlink" Target="http://www.ncbi.nlm.nih.gov/pubmed?term=%22Ericson%20D%22%5bAuthor%5d"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www.ncbi.nlm.nih.gov/pubmed?term=%22Kjaeldgaard%20M%22%5bAuthor%5d" TargetMode="External"/><Relationship Id="rId13" Type="http://schemas.openxmlformats.org/officeDocument/2006/relationships/hyperlink" Target="http://www.ncbi.nlm.nih.gov/pubmed?term=%22Fransson%20H%22%5bAuthor%5d" TargetMode="External"/><Relationship Id="rId18" Type="http://schemas.openxmlformats.org/officeDocument/2006/relationships/hyperlink" Target="http://www.ncbi.nlm.nih.gov/pubmed?term=%22Santimano%20EM%22%5bAuthor%5d" TargetMode="External"/><Relationship Id="rId3" Type="http://schemas.openxmlformats.org/officeDocument/2006/relationships/image" Target="../media/image60.png"/><Relationship Id="rId21" Type="http://schemas.openxmlformats.org/officeDocument/2006/relationships/hyperlink" Target="http://www.ncbi.nlm.nih.gov/pubmed?term=%22Gluud%20C%22%5bAuthor%5d" TargetMode="External"/><Relationship Id="rId7" Type="http://schemas.openxmlformats.org/officeDocument/2006/relationships/hyperlink" Target="http://www.ncbi.nlm.nih.gov/pubmed?term=%22Markvart%20M%22%5bAuthor%5d" TargetMode="External"/><Relationship Id="rId12" Type="http://schemas.openxmlformats.org/officeDocument/2006/relationships/hyperlink" Target="http://www.ncbi.nlm.nih.gov/pubmed?term=%22Nyvad%20B%22%5bAuthor%5d" TargetMode="External"/><Relationship Id="rId17" Type="http://schemas.openxmlformats.org/officeDocument/2006/relationships/hyperlink" Target="http://www.ncbi.nlm.nih.gov/pubmed?term=%22Olsson%20J%22%5bAuthor%5d" TargetMode="External"/><Relationship Id="rId2" Type="http://schemas.openxmlformats.org/officeDocument/2006/relationships/image" Target="../media/image59.png"/><Relationship Id="rId16" Type="http://schemas.openxmlformats.org/officeDocument/2006/relationships/hyperlink" Target="http://www.ncbi.nlm.nih.gov/pubmed?term=%22Petersson%20K%22%5bAuthor%5d" TargetMode="External"/><Relationship Id="rId20" Type="http://schemas.openxmlformats.org/officeDocument/2006/relationships/hyperlink" Target="http://www.ncbi.nlm.nih.gov/pubmed?term=%22Winkel%20P%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Bruun%20G%22%5bAuthor%5d" TargetMode="External"/><Relationship Id="rId11" Type="http://schemas.openxmlformats.org/officeDocument/2006/relationships/hyperlink" Target="http://www.ncbi.nlm.nih.gov/pubmed?term=%22Dige%20I%22%5bAuthor%5d" TargetMode="External"/><Relationship Id="rId5" Type="http://schemas.openxmlformats.org/officeDocument/2006/relationships/hyperlink" Target="http://www.ncbi.nlm.nih.gov/pubmed?term=%22Reit%20C%22%5bAuthor%5d" TargetMode="External"/><Relationship Id="rId15" Type="http://schemas.openxmlformats.org/officeDocument/2006/relationships/hyperlink" Target="http://www.ncbi.nlm.nih.gov/pubmed?term=%22Ericson%20D%22%5bAuthor%5d" TargetMode="External"/><Relationship Id="rId10" Type="http://schemas.openxmlformats.org/officeDocument/2006/relationships/hyperlink" Target="http://www.ncbi.nlm.nih.gov/pubmed?term=%22Thordrup%20M%22%5bAuthor%5d" TargetMode="External"/><Relationship Id="rId19" Type="http://schemas.openxmlformats.org/officeDocument/2006/relationships/hyperlink" Target="http://www.ncbi.nlm.nih.gov/pubmed?term=%22Wennstr%C3%B6m%20A%22%5bAuthor%5d" TargetMode="External"/><Relationship Id="rId4" Type="http://schemas.openxmlformats.org/officeDocument/2006/relationships/hyperlink" Target="http://www.ncbi.nlm.nih.gov/pubmed?term=%22Bj%C3%B8rndal%20L%22%5bAuthor%5d" TargetMode="External"/><Relationship Id="rId9" Type="http://schemas.openxmlformats.org/officeDocument/2006/relationships/hyperlink" Target="http://www.ncbi.nlm.nih.gov/pubmed?term=%22N%C3%A4sman%20P%22%5bAuthor%5d" TargetMode="External"/><Relationship Id="rId14" Type="http://schemas.openxmlformats.org/officeDocument/2006/relationships/hyperlink" Target="http://www.ncbi.nlm.nih.gov/pubmed?term=%22Lager%20A%22%5bAuthor%5d"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www.ncbi.nlm.nih.gov/pubmed?term=%22Kjaeldgaard%20M%22%5bAuthor%5d" TargetMode="External"/><Relationship Id="rId13" Type="http://schemas.openxmlformats.org/officeDocument/2006/relationships/hyperlink" Target="http://www.ncbi.nlm.nih.gov/pubmed?term=%22Fransson%20H%22%5bAuthor%5d" TargetMode="External"/><Relationship Id="rId18" Type="http://schemas.openxmlformats.org/officeDocument/2006/relationships/hyperlink" Target="http://www.ncbi.nlm.nih.gov/pubmed?term=%22Santimano%20EM%22%5bAuthor%5d" TargetMode="External"/><Relationship Id="rId3" Type="http://schemas.openxmlformats.org/officeDocument/2006/relationships/image" Target="../media/image61.png"/><Relationship Id="rId21" Type="http://schemas.openxmlformats.org/officeDocument/2006/relationships/hyperlink" Target="http://www.ncbi.nlm.nih.gov/pubmed?term=%22Gluud%20C%22%5bAuthor%5d" TargetMode="External"/><Relationship Id="rId7" Type="http://schemas.openxmlformats.org/officeDocument/2006/relationships/hyperlink" Target="http://www.ncbi.nlm.nih.gov/pubmed?term=%22Markvart%20M%22%5bAuthor%5d" TargetMode="External"/><Relationship Id="rId12" Type="http://schemas.openxmlformats.org/officeDocument/2006/relationships/hyperlink" Target="http://www.ncbi.nlm.nih.gov/pubmed?term=%22Nyvad%20B%22%5bAuthor%5d" TargetMode="External"/><Relationship Id="rId17" Type="http://schemas.openxmlformats.org/officeDocument/2006/relationships/hyperlink" Target="http://www.ncbi.nlm.nih.gov/pubmed?term=%22Olsson%20J%22%5bAuthor%5d" TargetMode="External"/><Relationship Id="rId2" Type="http://schemas.openxmlformats.org/officeDocument/2006/relationships/image" Target="../media/image59.png"/><Relationship Id="rId16" Type="http://schemas.openxmlformats.org/officeDocument/2006/relationships/hyperlink" Target="http://www.ncbi.nlm.nih.gov/pubmed?term=%22Petersson%20K%22%5bAuthor%5d" TargetMode="External"/><Relationship Id="rId20" Type="http://schemas.openxmlformats.org/officeDocument/2006/relationships/hyperlink" Target="http://www.ncbi.nlm.nih.gov/pubmed?term=%22Winkel%20P%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Bruun%20G%22%5bAuthor%5d" TargetMode="External"/><Relationship Id="rId11" Type="http://schemas.openxmlformats.org/officeDocument/2006/relationships/hyperlink" Target="http://www.ncbi.nlm.nih.gov/pubmed?term=%22Dige%20I%22%5bAuthor%5d" TargetMode="External"/><Relationship Id="rId5" Type="http://schemas.openxmlformats.org/officeDocument/2006/relationships/hyperlink" Target="http://www.ncbi.nlm.nih.gov/pubmed?term=%22Reit%20C%22%5bAuthor%5d" TargetMode="External"/><Relationship Id="rId15" Type="http://schemas.openxmlformats.org/officeDocument/2006/relationships/hyperlink" Target="http://www.ncbi.nlm.nih.gov/pubmed?term=%22Ericson%20D%22%5bAuthor%5d" TargetMode="External"/><Relationship Id="rId10" Type="http://schemas.openxmlformats.org/officeDocument/2006/relationships/hyperlink" Target="http://www.ncbi.nlm.nih.gov/pubmed?term=%22Thordrup%20M%22%5bAuthor%5d" TargetMode="External"/><Relationship Id="rId19" Type="http://schemas.openxmlformats.org/officeDocument/2006/relationships/hyperlink" Target="http://www.ncbi.nlm.nih.gov/pubmed?term=%22Wennstr%C3%B6m%20A%22%5bAuthor%5d" TargetMode="External"/><Relationship Id="rId4" Type="http://schemas.openxmlformats.org/officeDocument/2006/relationships/hyperlink" Target="http://www.ncbi.nlm.nih.gov/pubmed?term=%22Bj%C3%B8rndal%20L%22%5bAuthor%5d" TargetMode="External"/><Relationship Id="rId9" Type="http://schemas.openxmlformats.org/officeDocument/2006/relationships/hyperlink" Target="http://www.ncbi.nlm.nih.gov/pubmed?term=%22N%C3%A4sman%20P%22%5bAuthor%5d" TargetMode="External"/><Relationship Id="rId14" Type="http://schemas.openxmlformats.org/officeDocument/2006/relationships/hyperlink" Target="http://www.ncbi.nlm.nih.gov/pubmed?term=%22Lager%20A%22%5bAuthor%5d"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upload.wikimedia.org/wikipedia/commons/e/e5/Closeup_of_Grand_Tetons.JPG"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hyperlink" Target="WhyWeFail.xls"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1.xls"/></Relationships>
</file>

<file path=ppt/slides/_rels/slide91.xml.rels><?xml version="1.0" encoding="UTF-8" standalone="yes"?>
<Relationships xmlns="http://schemas.openxmlformats.org/package/2006/relationships"><Relationship Id="rId3" Type="http://schemas.openxmlformats.org/officeDocument/2006/relationships/hyperlink" Target="WhyWeFail.xls" TargetMode="Externa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2.xls"/></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2" cstate="print"/>
          <a:srcRect/>
          <a:stretch>
            <a:fillRect/>
          </a:stretch>
        </p:blipFill>
        <p:spPr bwMode="auto">
          <a:xfrm>
            <a:off x="3131840" y="759693"/>
            <a:ext cx="4476750" cy="418147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r="81409"/>
          <a:stretch>
            <a:fillRect/>
          </a:stretch>
        </p:blipFill>
        <p:spPr bwMode="auto">
          <a:xfrm>
            <a:off x="684213" y="4365625"/>
            <a:ext cx="1608137" cy="1587500"/>
          </a:xfrm>
          <a:prstGeom prst="rect">
            <a:avLst/>
          </a:prstGeom>
          <a:noFill/>
          <a:ln w="12700">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Hai-kjeft.jpg"/>
          <p:cNvPicPr>
            <a:picLocks noChangeAspect="1"/>
          </p:cNvPicPr>
          <p:nvPr/>
        </p:nvPicPr>
        <p:blipFill>
          <a:blip r:embed="rId2" cstate="print"/>
          <a:srcRect/>
          <a:stretch>
            <a:fillRect/>
          </a:stretch>
        </p:blipFill>
        <p:spPr bwMode="auto">
          <a:xfrm>
            <a:off x="250825" y="1089025"/>
            <a:ext cx="8636000" cy="5435600"/>
          </a:xfrm>
          <a:prstGeom prst="rect">
            <a:avLst/>
          </a:prstGeom>
          <a:noFill/>
          <a:ln w="9525">
            <a:noFill/>
            <a:miter lim="800000"/>
            <a:headEnd/>
            <a:tailEnd/>
          </a:ln>
        </p:spPr>
      </p:pic>
      <p:pic>
        <p:nvPicPr>
          <p:cNvPr id="16387" name="Picture 6" descr="detalj_haikjeft.jpg"/>
          <p:cNvPicPr>
            <a:picLocks noChangeAspect="1"/>
          </p:cNvPicPr>
          <p:nvPr/>
        </p:nvPicPr>
        <p:blipFill>
          <a:blip r:embed="rId3" cstate="print"/>
          <a:srcRect/>
          <a:stretch>
            <a:fillRect/>
          </a:stretch>
        </p:blipFill>
        <p:spPr bwMode="auto">
          <a:xfrm>
            <a:off x="4498975" y="3244850"/>
            <a:ext cx="4105275" cy="2684463"/>
          </a:xfrm>
          <a:prstGeom prst="rect">
            <a:avLst/>
          </a:prstGeom>
          <a:noFill/>
          <a:ln w="9525">
            <a:noFill/>
            <a:miter lim="800000"/>
            <a:headEnd/>
            <a:tailEnd/>
          </a:ln>
        </p:spPr>
      </p:pic>
      <p:pic>
        <p:nvPicPr>
          <p:cNvPr id="16388" name="Picture 5" descr="_DSC2909.jpg"/>
          <p:cNvPicPr>
            <a:picLocks noChangeAspect="1"/>
          </p:cNvPicPr>
          <p:nvPr/>
        </p:nvPicPr>
        <p:blipFill>
          <a:blip r:embed="rId4" cstate="print"/>
          <a:srcRect/>
          <a:stretch>
            <a:fillRect/>
          </a:stretch>
        </p:blipFill>
        <p:spPr bwMode="auto">
          <a:xfrm>
            <a:off x="539750" y="3249613"/>
            <a:ext cx="4067175" cy="2692400"/>
          </a:xfrm>
          <a:prstGeom prst="rect">
            <a:avLst/>
          </a:prstGeom>
          <a:noFill/>
          <a:ln w="9525">
            <a:noFill/>
            <a:miter lim="800000"/>
            <a:headEnd/>
            <a:tailEnd/>
          </a:ln>
        </p:spPr>
      </p:pic>
      <p:sp>
        <p:nvSpPr>
          <p:cNvPr id="5" name="TextBox 4"/>
          <p:cNvSpPr txBox="1"/>
          <p:nvPr/>
        </p:nvSpPr>
        <p:spPr>
          <a:xfrm>
            <a:off x="179388" y="188913"/>
            <a:ext cx="8785225" cy="6463308"/>
          </a:xfrm>
          <a:prstGeom prst="rect">
            <a:avLst/>
          </a:prstGeom>
          <a:noFill/>
        </p:spPr>
        <p:txBody>
          <a:bodyPr>
            <a:spAutoFit/>
          </a:bodyPr>
          <a:lstStyle/>
          <a:p>
            <a:pPr algn="ctr">
              <a:defRPr/>
            </a:pPr>
            <a:r>
              <a:rPr lang="nb-NO" sz="2400" dirty="0">
                <a:solidFill>
                  <a:schemeClr val="accent1">
                    <a:lumMod val="50000"/>
                  </a:schemeClr>
                </a:solidFill>
              </a:rPr>
              <a:t>Pulpitis and </a:t>
            </a:r>
            <a:r>
              <a:rPr lang="nb-NO" sz="2400" dirty="0" err="1">
                <a:solidFill>
                  <a:schemeClr val="accent1">
                    <a:lumMod val="50000"/>
                  </a:schemeClr>
                </a:solidFill>
              </a:rPr>
              <a:t>apical</a:t>
            </a:r>
            <a:r>
              <a:rPr lang="nb-NO" sz="2400" dirty="0">
                <a:solidFill>
                  <a:schemeClr val="accent1">
                    <a:lumMod val="50000"/>
                  </a:schemeClr>
                </a:solidFill>
              </a:rPr>
              <a:t> periodontitis:</a:t>
            </a:r>
            <a:br>
              <a:rPr lang="nb-NO" sz="2400" dirty="0">
                <a:solidFill>
                  <a:schemeClr val="accent1">
                    <a:lumMod val="50000"/>
                  </a:schemeClr>
                </a:solidFill>
              </a:rPr>
            </a:br>
            <a:r>
              <a:rPr lang="nb-NO" sz="2400" dirty="0" err="1">
                <a:solidFill>
                  <a:schemeClr val="accent1">
                    <a:lumMod val="50000"/>
                  </a:schemeClr>
                </a:solidFill>
              </a:rPr>
              <a:t>the</a:t>
            </a:r>
            <a:r>
              <a:rPr lang="nb-NO" sz="2400" dirty="0">
                <a:solidFill>
                  <a:schemeClr val="accent1">
                    <a:lumMod val="50000"/>
                  </a:schemeClr>
                </a:solidFill>
              </a:rPr>
              <a:t> </a:t>
            </a:r>
            <a:r>
              <a:rPr lang="nb-NO" sz="2400" dirty="0" err="1">
                <a:solidFill>
                  <a:schemeClr val="accent1">
                    <a:lumMod val="50000"/>
                  </a:schemeClr>
                </a:solidFill>
              </a:rPr>
              <a:t>primordial</a:t>
            </a:r>
            <a:r>
              <a:rPr lang="nb-NO" sz="2400" dirty="0">
                <a:solidFill>
                  <a:schemeClr val="accent1">
                    <a:lumMod val="50000"/>
                  </a:schemeClr>
                </a:solidFill>
              </a:rPr>
              <a:t> dental </a:t>
            </a:r>
            <a:r>
              <a:rPr lang="nb-NO" sz="2400" dirty="0" err="1" smtClean="0">
                <a:solidFill>
                  <a:schemeClr val="accent1">
                    <a:lumMod val="50000"/>
                  </a:schemeClr>
                </a:solidFill>
              </a:rPr>
              <a:t>afflictions</a:t>
            </a: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endParaRPr lang="nb-NO" sz="2400" dirty="0" smtClean="0">
              <a:solidFill>
                <a:schemeClr val="accent1">
                  <a:lumMod val="50000"/>
                </a:schemeClr>
              </a:solidFill>
            </a:endParaRPr>
          </a:p>
          <a:p>
            <a:pPr algn="ctr">
              <a:defRPr/>
            </a:pPr>
            <a:r>
              <a:rPr lang="nb-NO" sz="2400" dirty="0">
                <a:solidFill>
                  <a:schemeClr val="accent1">
                    <a:lumMod val="50000"/>
                  </a:schemeClr>
                </a:solidFill>
              </a:rPr>
              <a:t/>
            </a:r>
            <a:br>
              <a:rPr lang="nb-NO" sz="2400" dirty="0">
                <a:solidFill>
                  <a:schemeClr val="accent1">
                    <a:lumMod val="50000"/>
                  </a:schemeClr>
                </a:solidFill>
              </a:rPr>
            </a:br>
            <a:r>
              <a:rPr lang="nb-NO" dirty="0">
                <a:solidFill>
                  <a:srgbClr val="FFFF00"/>
                </a:solidFill>
              </a:rPr>
              <a:t/>
            </a:r>
            <a:br>
              <a:rPr lang="nb-NO" dirty="0">
                <a:solidFill>
                  <a:srgbClr val="FFFF00"/>
                </a:solidFill>
              </a:rPr>
            </a:br>
            <a:r>
              <a:rPr lang="en-US" dirty="0">
                <a:solidFill>
                  <a:srgbClr val="FF0000"/>
                </a:solidFill>
              </a:rPr>
              <a:t> Pulpitis may be a nuisance, but is essentially a harmless step on the way to an oral infection</a:t>
            </a:r>
            <a:endParaRPr lang="nb-NO" dirty="0">
              <a:solidFill>
                <a:srgbClr val="FFFF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9552" y="260648"/>
            <a:ext cx="8229600" cy="1143000"/>
          </a:xfrm>
        </p:spPr>
        <p:txBody>
          <a:bodyPr/>
          <a:lstStyle/>
          <a:p>
            <a:pPr eaLnBrk="1" hangingPunct="1"/>
            <a:r>
              <a:rPr lang="nb-NO" dirty="0" err="1" smtClean="0"/>
              <a:t>Cone</a:t>
            </a:r>
            <a:r>
              <a:rPr lang="nb-NO" dirty="0" smtClean="0"/>
              <a:t> beam CT</a:t>
            </a:r>
            <a:endParaRPr lang="en-US" dirty="0" smtClean="0"/>
          </a:p>
        </p:txBody>
      </p:sp>
      <p:pic>
        <p:nvPicPr>
          <p:cNvPr id="81923" name="Picture 2" descr="http://www3.interscience.wiley.com/cgi-bin/fulltext/118494098/nf3"/>
          <p:cNvPicPr>
            <a:picLocks noChangeAspect="1" noChangeArrowheads="1"/>
          </p:cNvPicPr>
          <p:nvPr/>
        </p:nvPicPr>
        <p:blipFill>
          <a:blip r:embed="rId2" cstate="print"/>
          <a:srcRect/>
          <a:stretch>
            <a:fillRect/>
          </a:stretch>
        </p:blipFill>
        <p:spPr bwMode="auto">
          <a:xfrm>
            <a:off x="730680" y="1340768"/>
            <a:ext cx="5383279" cy="5040560"/>
          </a:xfrm>
          <a:prstGeom prst="rect">
            <a:avLst/>
          </a:prstGeom>
          <a:noFill/>
          <a:ln w="9525">
            <a:noFill/>
            <a:miter lim="800000"/>
            <a:headEnd/>
            <a:tailEnd/>
          </a:ln>
        </p:spPr>
      </p:pic>
      <p:sp>
        <p:nvSpPr>
          <p:cNvPr id="81924" name="TextBox 5"/>
          <p:cNvSpPr txBox="1">
            <a:spLocks noChangeArrowheads="1"/>
          </p:cNvSpPr>
          <p:nvPr/>
        </p:nvSpPr>
        <p:spPr bwMode="auto">
          <a:xfrm>
            <a:off x="6444208" y="1268760"/>
            <a:ext cx="2214562" cy="5032147"/>
          </a:xfrm>
          <a:prstGeom prst="rect">
            <a:avLst/>
          </a:prstGeom>
          <a:noFill/>
          <a:ln w="9525">
            <a:noFill/>
            <a:miter lim="800000"/>
            <a:headEnd/>
            <a:tailEnd/>
          </a:ln>
        </p:spPr>
        <p:txBody>
          <a:bodyPr>
            <a:spAutoFit/>
          </a:bodyPr>
          <a:lstStyle/>
          <a:p>
            <a:r>
              <a:rPr lang="en-US" sz="1600" dirty="0"/>
              <a:t>The potential applications of cone beam computed tomography in the management of endodontic problems</a:t>
            </a:r>
          </a:p>
          <a:p>
            <a:r>
              <a:rPr lang="en-US" sz="1100" dirty="0"/>
              <a:t>(Patel &amp; al. 2007)</a:t>
            </a:r>
          </a:p>
          <a:p>
            <a:endParaRPr lang="en-US" sz="1600" dirty="0"/>
          </a:p>
          <a:p>
            <a:r>
              <a:rPr lang="en-US" sz="1600" dirty="0"/>
              <a:t>Increased sensitivity = better disease detection</a:t>
            </a:r>
          </a:p>
          <a:p>
            <a:endParaRPr lang="en-US" sz="1600" dirty="0" smtClean="0"/>
          </a:p>
          <a:p>
            <a:r>
              <a:rPr lang="en-US" sz="1600" dirty="0" smtClean="0"/>
              <a:t>BUT</a:t>
            </a:r>
          </a:p>
          <a:p>
            <a:endParaRPr lang="en-US" sz="1600" dirty="0"/>
          </a:p>
          <a:p>
            <a:r>
              <a:rPr lang="en-US" sz="1600" dirty="0"/>
              <a:t>Periapical radiographs are still current best or adequate </a:t>
            </a:r>
            <a:r>
              <a:rPr lang="en-US" sz="1600" dirty="0" smtClean="0"/>
              <a:t>practice</a:t>
            </a:r>
          </a:p>
          <a:p>
            <a:endParaRPr lang="en-US" sz="1600" dirty="0" smtClean="0"/>
          </a:p>
          <a:p>
            <a:r>
              <a:rPr lang="en-US" sz="1600" dirty="0" smtClean="0"/>
              <a:t>From </a:t>
            </a:r>
            <a:r>
              <a:rPr lang="en-US" sz="1600" dirty="0" err="1" smtClean="0"/>
              <a:t>Larheim</a:t>
            </a:r>
            <a:r>
              <a:rPr lang="en-US" sz="1600" dirty="0" smtClean="0"/>
              <a:t> &amp; Ørstavik 2008</a:t>
            </a:r>
            <a:endParaRPr lang="en-US" sz="16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32656"/>
            <a:ext cx="8208912" cy="5832366"/>
          </a:xfrm>
          <a:prstGeom prst="rect">
            <a:avLst/>
          </a:prstGeom>
        </p:spPr>
        <p:txBody>
          <a:bodyPr wrap="square">
            <a:spAutoFit/>
          </a:bodyPr>
          <a:lstStyle/>
          <a:p>
            <a:r>
              <a:rPr lang="en-US" sz="1100" dirty="0" err="1" smtClean="0"/>
              <a:t>Int</a:t>
            </a:r>
            <a:r>
              <a:rPr lang="en-US" sz="1100" dirty="0" smtClean="0"/>
              <a:t> </a:t>
            </a:r>
            <a:r>
              <a:rPr lang="en-US" sz="1100" dirty="0" err="1" smtClean="0"/>
              <a:t>Endod</a:t>
            </a:r>
            <a:r>
              <a:rPr lang="en-US" sz="1100" dirty="0" smtClean="0"/>
              <a:t> J. 2009 Jun;42(6):507-15. </a:t>
            </a:r>
            <a:r>
              <a:rPr lang="en-US" sz="1100" dirty="0" err="1" smtClean="0"/>
              <a:t>Epub</a:t>
            </a:r>
            <a:r>
              <a:rPr lang="en-US" sz="1100" dirty="0" smtClean="0"/>
              <a:t> 2009 Mar 2.</a:t>
            </a:r>
          </a:p>
          <a:p>
            <a:r>
              <a:rPr lang="en-US" sz="2000" b="1" dirty="0" smtClean="0"/>
              <a:t>Detection of </a:t>
            </a:r>
            <a:r>
              <a:rPr lang="en-US" sz="2000" b="1" dirty="0" err="1" smtClean="0"/>
              <a:t>periapical</a:t>
            </a:r>
            <a:r>
              <a:rPr lang="en-US" sz="2000" b="1" dirty="0" smtClean="0"/>
              <a:t> bone defects in human jaws using cone beam computed tomography and intraoral radiography.</a:t>
            </a:r>
          </a:p>
          <a:p>
            <a:r>
              <a:rPr lang="en-US" sz="1100" dirty="0" smtClean="0">
                <a:hlinkClick r:id="rId2" action="ppaction://hlinkfile"/>
              </a:rPr>
              <a:t>Patel S</a:t>
            </a:r>
            <a:r>
              <a:rPr lang="en-US" sz="1100" dirty="0" smtClean="0"/>
              <a:t>, </a:t>
            </a:r>
            <a:r>
              <a:rPr lang="en-US" sz="1100" dirty="0" err="1" smtClean="0">
                <a:hlinkClick r:id="rId3" action="ppaction://hlinkfile"/>
              </a:rPr>
              <a:t>Dawood</a:t>
            </a:r>
            <a:r>
              <a:rPr lang="en-US" sz="1100" dirty="0" smtClean="0">
                <a:hlinkClick r:id="rId3" action="ppaction://hlinkfile"/>
              </a:rPr>
              <a:t> A</a:t>
            </a:r>
            <a:r>
              <a:rPr lang="en-US" sz="1100" dirty="0" smtClean="0"/>
              <a:t>, </a:t>
            </a:r>
            <a:r>
              <a:rPr lang="en-US" sz="1100" dirty="0" err="1" smtClean="0">
                <a:hlinkClick r:id="rId4" action="ppaction://hlinkfile"/>
              </a:rPr>
              <a:t>Mannocci</a:t>
            </a:r>
            <a:r>
              <a:rPr lang="en-US" sz="1100" dirty="0" smtClean="0">
                <a:hlinkClick r:id="rId4" action="ppaction://hlinkfile"/>
              </a:rPr>
              <a:t> F</a:t>
            </a:r>
            <a:r>
              <a:rPr lang="en-US" sz="1100" dirty="0" smtClean="0"/>
              <a:t>, </a:t>
            </a:r>
            <a:r>
              <a:rPr lang="en-US" sz="1100" dirty="0" smtClean="0">
                <a:hlinkClick r:id="rId5" action="ppaction://hlinkfile"/>
              </a:rPr>
              <a:t>Wilson R</a:t>
            </a:r>
            <a:r>
              <a:rPr lang="en-US" sz="1100" dirty="0" smtClean="0"/>
              <a:t>, </a:t>
            </a:r>
            <a:r>
              <a:rPr lang="en-US" sz="1100" dirty="0" smtClean="0">
                <a:hlinkClick r:id="rId6" action="ppaction://hlinkfile"/>
              </a:rPr>
              <a:t>Pitt Ford T</a:t>
            </a:r>
            <a:r>
              <a:rPr lang="en-US" sz="1100" dirty="0" smtClean="0"/>
              <a:t>.</a:t>
            </a:r>
          </a:p>
          <a:p>
            <a:r>
              <a:rPr lang="en-US" sz="1100" dirty="0" smtClean="0"/>
              <a:t>Endodontic Postgraduate Unit, King's College London Dental Institute, London, UK. shanonpatel@hotmail.com</a:t>
            </a:r>
          </a:p>
          <a:p>
            <a:r>
              <a:rPr lang="en-US" sz="1400" b="1" dirty="0" smtClean="0"/>
              <a:t>Abstract</a:t>
            </a:r>
          </a:p>
          <a:p>
            <a:r>
              <a:rPr lang="en-US" sz="1400" dirty="0" smtClean="0"/>
              <a:t>AIM: To compare the diagnostic accuracy of intraoral digital </a:t>
            </a:r>
            <a:r>
              <a:rPr lang="en-US" sz="1400" dirty="0" err="1" smtClean="0"/>
              <a:t>periapical</a:t>
            </a:r>
            <a:r>
              <a:rPr lang="en-US" sz="1400" dirty="0" smtClean="0"/>
              <a:t> radiography with that of cone beam computed tomography (CBCT) for the detection of artificial </a:t>
            </a:r>
            <a:r>
              <a:rPr lang="en-US" sz="1400" dirty="0" err="1" smtClean="0"/>
              <a:t>periapical</a:t>
            </a:r>
            <a:r>
              <a:rPr lang="en-US" sz="1400" dirty="0" smtClean="0"/>
              <a:t> bone defects in dry human jaws.</a:t>
            </a:r>
          </a:p>
          <a:p>
            <a:r>
              <a:rPr lang="en-US" sz="1400" dirty="0" smtClean="0"/>
              <a:t>METHODOLOGY: Small and large artificial </a:t>
            </a:r>
            <a:r>
              <a:rPr lang="en-US" sz="1400" dirty="0" err="1" smtClean="0"/>
              <a:t>periapical</a:t>
            </a:r>
            <a:r>
              <a:rPr lang="en-US" sz="1400" dirty="0" smtClean="0"/>
              <a:t> lesions were prepared in the </a:t>
            </a:r>
            <a:r>
              <a:rPr lang="en-US" sz="1400" dirty="0" err="1" smtClean="0"/>
              <a:t>periapical</a:t>
            </a:r>
            <a:r>
              <a:rPr lang="en-US" sz="1400" dirty="0" smtClean="0"/>
              <a:t> region of the distal root of six molar teeth in human mandibles. Scans and radiographs were taken with a charged couple device (CCD) digital radiography system and a CBCT scanner before and after each </a:t>
            </a:r>
            <a:r>
              <a:rPr lang="en-US" sz="1400" dirty="0" err="1" smtClean="0"/>
              <a:t>periapical</a:t>
            </a:r>
            <a:r>
              <a:rPr lang="en-US" sz="1400" dirty="0" smtClean="0"/>
              <a:t> lesion had been created. Sensitivity, specificity, positive predictive values, negative predictive values and Receiver Operator Characteristic (ROC) curves as well as the reproducibility of each technique were determined.</a:t>
            </a:r>
          </a:p>
          <a:p>
            <a:r>
              <a:rPr lang="en-US" sz="1400" dirty="0" smtClean="0"/>
              <a:t>RESULTS: </a:t>
            </a:r>
            <a:r>
              <a:rPr lang="en-US" b="1" dirty="0" smtClean="0">
                <a:solidFill>
                  <a:srgbClr val="FF0000"/>
                </a:solidFill>
              </a:rPr>
              <a:t>The overall sensitivity was 0.248 and 1.0 for intraoral radiography and CBCT respectively, i.e. these techniques correctly identified </a:t>
            </a:r>
            <a:r>
              <a:rPr lang="en-US" b="1" dirty="0" err="1" smtClean="0">
                <a:solidFill>
                  <a:srgbClr val="FF0000"/>
                </a:solidFill>
              </a:rPr>
              <a:t>periapical</a:t>
            </a:r>
            <a:r>
              <a:rPr lang="en-US" b="1" dirty="0" smtClean="0">
                <a:solidFill>
                  <a:srgbClr val="FF0000"/>
                </a:solidFill>
              </a:rPr>
              <a:t> lesions in 24.8% and 100% of cases, respectively. Both imaging techniques had specificity values of 1.0. The ROC </a:t>
            </a:r>
            <a:r>
              <a:rPr lang="en-US" b="1" dirty="0" err="1" smtClean="0">
                <a:solidFill>
                  <a:srgbClr val="FF0000"/>
                </a:solidFill>
              </a:rPr>
              <a:t>Az</a:t>
            </a:r>
            <a:r>
              <a:rPr lang="en-US" b="1" dirty="0" smtClean="0">
                <a:solidFill>
                  <a:srgbClr val="FF0000"/>
                </a:solidFill>
              </a:rPr>
              <a:t> values were 0.791 and 1.000 for intraoral radiography and CBCT, respectively.</a:t>
            </a:r>
            <a:endParaRPr lang="en-US" sz="1400" b="1" dirty="0" smtClean="0">
              <a:solidFill>
                <a:srgbClr val="FF0000"/>
              </a:solidFill>
            </a:endParaRPr>
          </a:p>
          <a:p>
            <a:r>
              <a:rPr lang="en-US" sz="1400" dirty="0" smtClean="0"/>
              <a:t>CONCLUSIONS: With intraoral radiography, external factors (i.e. anatomical noise and poor irradiation geometry), which are not in the clinician's control, hinder the detection of </a:t>
            </a:r>
            <a:r>
              <a:rPr lang="en-US" sz="1400" dirty="0" err="1" smtClean="0"/>
              <a:t>periapical</a:t>
            </a:r>
            <a:r>
              <a:rPr lang="en-US" sz="1400" dirty="0" smtClean="0"/>
              <a:t> lesions. CBCT removes these external factors. In addition, it allows the clinician to select the most relevant views of the area of interest resulting in improved detection of the presence and absence of artificial </a:t>
            </a:r>
            <a:r>
              <a:rPr lang="en-US" sz="1400" dirty="0" err="1" smtClean="0"/>
              <a:t>periapical</a:t>
            </a:r>
            <a:r>
              <a:rPr lang="en-US" sz="1400" dirty="0" smtClean="0"/>
              <a:t> lesions.</a:t>
            </a:r>
            <a:endParaRPr lang="en-US" sz="14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ChangeArrowheads="1"/>
          </p:cNvSpPr>
          <p:nvPr/>
        </p:nvSpPr>
        <p:spPr bwMode="auto">
          <a:xfrm>
            <a:off x="611188" y="476250"/>
            <a:ext cx="8064500" cy="1323975"/>
          </a:xfrm>
          <a:prstGeom prst="rect">
            <a:avLst/>
          </a:prstGeom>
          <a:noFill/>
          <a:ln w="9525">
            <a:noFill/>
            <a:miter lim="800000"/>
            <a:headEnd/>
            <a:tailEnd/>
          </a:ln>
        </p:spPr>
        <p:txBody>
          <a:bodyPr>
            <a:spAutoFit/>
          </a:bodyPr>
          <a:lstStyle/>
          <a:p>
            <a:r>
              <a:rPr lang="en-US" sz="2000"/>
              <a:t>“From the above, it is concluded that </a:t>
            </a:r>
            <a:r>
              <a:rPr lang="en-US" sz="2000" b="1">
                <a:solidFill>
                  <a:srgbClr val="FF0000"/>
                </a:solidFill>
              </a:rPr>
              <a:t>long-standing inflammation may have systemic effects and influence general health.</a:t>
            </a:r>
            <a:r>
              <a:rPr lang="en-US" sz="2000"/>
              <a:t> Thus, it is necessary to develop procedures that reduce root infection to a level that eliminates periapical inflammation.”</a:t>
            </a:r>
          </a:p>
        </p:txBody>
      </p:sp>
      <p:grpSp>
        <p:nvGrpSpPr>
          <p:cNvPr id="83971" name="Group 9"/>
          <p:cNvGrpSpPr>
            <a:grpSpLocks/>
          </p:cNvGrpSpPr>
          <p:nvPr/>
        </p:nvGrpSpPr>
        <p:grpSpPr bwMode="auto">
          <a:xfrm>
            <a:off x="611188" y="1916113"/>
            <a:ext cx="2447925" cy="577850"/>
            <a:chOff x="1316642" y="2733126"/>
            <a:chExt cx="7422528" cy="1981758"/>
          </a:xfrm>
        </p:grpSpPr>
        <p:pic>
          <p:nvPicPr>
            <p:cNvPr id="83979" name="Picture 6" descr="F09-04-008.jpg"/>
            <p:cNvPicPr>
              <a:picLocks noChangeAspect="1" noChangeArrowheads="1"/>
            </p:cNvPicPr>
            <p:nvPr/>
          </p:nvPicPr>
          <p:blipFill>
            <a:blip r:embed="rId3" cstate="print"/>
            <a:srcRect/>
            <a:stretch>
              <a:fillRect/>
            </a:stretch>
          </p:blipFill>
          <p:spPr bwMode="auto">
            <a:xfrm>
              <a:off x="2071670" y="2733126"/>
              <a:ext cx="6667500" cy="1981758"/>
            </a:xfrm>
            <a:prstGeom prst="rect">
              <a:avLst/>
            </a:prstGeom>
            <a:noFill/>
            <a:ln w="9525">
              <a:noFill/>
              <a:miter lim="800000"/>
              <a:headEnd/>
              <a:tailEnd/>
            </a:ln>
          </p:spPr>
        </p:pic>
        <p:pic>
          <p:nvPicPr>
            <p:cNvPr id="83980" name="Picture 2" descr="F09-04-004.jpg"/>
            <p:cNvPicPr>
              <a:picLocks noChangeAspect="1" noChangeArrowheads="1"/>
            </p:cNvPicPr>
            <p:nvPr/>
          </p:nvPicPr>
          <p:blipFill>
            <a:blip r:embed="rId4" cstate="print"/>
            <a:srcRect/>
            <a:stretch>
              <a:fillRect/>
            </a:stretch>
          </p:blipFill>
          <p:spPr bwMode="auto">
            <a:xfrm>
              <a:off x="1316642" y="2743200"/>
              <a:ext cx="3041044" cy="1967479"/>
            </a:xfrm>
            <a:prstGeom prst="rect">
              <a:avLst/>
            </a:prstGeom>
            <a:noFill/>
            <a:ln w="9525">
              <a:noFill/>
              <a:miter lim="800000"/>
              <a:headEnd/>
              <a:tailEnd/>
            </a:ln>
          </p:spPr>
        </p:pic>
        <p:pic>
          <p:nvPicPr>
            <p:cNvPr id="83981" name="Picture 4" descr="F09-04-005.jpg"/>
            <p:cNvPicPr>
              <a:picLocks noChangeAspect="1" noChangeArrowheads="1"/>
            </p:cNvPicPr>
            <p:nvPr/>
          </p:nvPicPr>
          <p:blipFill>
            <a:blip r:embed="rId5" cstate="print"/>
            <a:srcRect/>
            <a:stretch>
              <a:fillRect/>
            </a:stretch>
          </p:blipFill>
          <p:spPr bwMode="auto">
            <a:xfrm>
              <a:off x="3714744" y="2733372"/>
              <a:ext cx="2500330" cy="1981512"/>
            </a:xfrm>
            <a:prstGeom prst="rect">
              <a:avLst/>
            </a:prstGeom>
            <a:noFill/>
            <a:ln w="9525">
              <a:noFill/>
              <a:miter lim="800000"/>
              <a:headEnd/>
              <a:tailEnd/>
            </a:ln>
          </p:spPr>
        </p:pic>
      </p:grpSp>
      <p:sp>
        <p:nvSpPr>
          <p:cNvPr id="83972" name="TextBox 12"/>
          <p:cNvSpPr txBox="1">
            <a:spLocks noChangeArrowheads="1"/>
          </p:cNvSpPr>
          <p:nvPr/>
        </p:nvSpPr>
        <p:spPr bwMode="auto">
          <a:xfrm>
            <a:off x="611188" y="2492375"/>
            <a:ext cx="1944687" cy="307975"/>
          </a:xfrm>
          <a:prstGeom prst="rect">
            <a:avLst/>
          </a:prstGeom>
          <a:noFill/>
          <a:ln w="9525">
            <a:noFill/>
            <a:miter lim="800000"/>
            <a:headEnd/>
            <a:tailEnd/>
          </a:ln>
        </p:spPr>
        <p:txBody>
          <a:bodyPr>
            <a:spAutoFit/>
          </a:bodyPr>
          <a:lstStyle/>
          <a:p>
            <a:r>
              <a:rPr lang="nb-NO" sz="1400" dirty="0"/>
              <a:t>Galteland et al. 2009</a:t>
            </a:r>
          </a:p>
        </p:txBody>
      </p:sp>
      <p:pic>
        <p:nvPicPr>
          <p:cNvPr id="83973" name="Picture 2" descr="\\Niom\vol5\BILDER\ENDOGEN\Clinical\Adiels2r.JPG"/>
          <p:cNvPicPr>
            <a:picLocks noChangeAspect="1" noChangeArrowheads="1"/>
          </p:cNvPicPr>
          <p:nvPr/>
        </p:nvPicPr>
        <p:blipFill>
          <a:blip r:embed="rId6" cstate="print"/>
          <a:srcRect/>
          <a:stretch>
            <a:fillRect/>
          </a:stretch>
        </p:blipFill>
        <p:spPr bwMode="auto">
          <a:xfrm>
            <a:off x="611188" y="3141663"/>
            <a:ext cx="2049462" cy="1585912"/>
          </a:xfrm>
          <a:prstGeom prst="rect">
            <a:avLst/>
          </a:prstGeom>
          <a:noFill/>
          <a:ln w="9525">
            <a:noFill/>
            <a:miter lim="800000"/>
            <a:headEnd/>
            <a:tailEnd/>
          </a:ln>
        </p:spPr>
      </p:pic>
      <p:sp>
        <p:nvSpPr>
          <p:cNvPr id="83974" name="Text Box 5"/>
          <p:cNvSpPr txBox="1">
            <a:spLocks noChangeArrowheads="1"/>
          </p:cNvSpPr>
          <p:nvPr/>
        </p:nvSpPr>
        <p:spPr bwMode="auto">
          <a:xfrm>
            <a:off x="611188" y="2852738"/>
            <a:ext cx="2016125" cy="307975"/>
          </a:xfrm>
          <a:prstGeom prst="rect">
            <a:avLst/>
          </a:prstGeom>
          <a:noFill/>
          <a:ln w="9525">
            <a:noFill/>
            <a:miter lim="800000"/>
            <a:headEnd/>
            <a:tailEnd/>
          </a:ln>
        </p:spPr>
        <p:txBody>
          <a:bodyPr>
            <a:spAutoFit/>
          </a:bodyPr>
          <a:lstStyle/>
          <a:p>
            <a:r>
              <a:rPr lang="en-GB" sz="1400" dirty="0" err="1">
                <a:cs typeface="Times New Roman" pitchFamily="18" charset="0"/>
              </a:rPr>
              <a:t>Adielsson</a:t>
            </a:r>
            <a:r>
              <a:rPr lang="en-GB" sz="1400" dirty="0">
                <a:cs typeface="Times New Roman" pitchFamily="18" charset="0"/>
              </a:rPr>
              <a:t> et al.</a:t>
            </a:r>
            <a:r>
              <a:rPr lang="de-DE" sz="1400" dirty="0">
                <a:cs typeface="Times New Roman" pitchFamily="18" charset="0"/>
              </a:rPr>
              <a:t> </a:t>
            </a:r>
            <a:r>
              <a:rPr lang="en-GB" sz="1400" dirty="0">
                <a:cs typeface="Times New Roman" pitchFamily="18" charset="0"/>
              </a:rPr>
              <a:t>2000</a:t>
            </a:r>
            <a:endParaRPr lang="nb-NO" sz="1400" b="1" i="1" dirty="0">
              <a:solidFill>
                <a:schemeClr val="accent2"/>
              </a:solidFill>
            </a:endParaRPr>
          </a:p>
        </p:txBody>
      </p:sp>
      <p:pic>
        <p:nvPicPr>
          <p:cNvPr id="83975" name="Picture 2" descr="Figure.">
            <a:hlinkClick r:id="rId7"/>
          </p:cNvPr>
          <p:cNvPicPr>
            <a:picLocks noChangeAspect="1" noChangeArrowheads="1"/>
          </p:cNvPicPr>
          <p:nvPr/>
        </p:nvPicPr>
        <p:blipFill>
          <a:blip r:embed="rId8" cstate="print"/>
          <a:srcRect/>
          <a:stretch>
            <a:fillRect/>
          </a:stretch>
        </p:blipFill>
        <p:spPr bwMode="auto">
          <a:xfrm>
            <a:off x="5003800" y="1916113"/>
            <a:ext cx="3455988" cy="2790825"/>
          </a:xfrm>
          <a:prstGeom prst="rect">
            <a:avLst/>
          </a:prstGeom>
          <a:noFill/>
          <a:ln w="19050">
            <a:solidFill>
              <a:schemeClr val="accent1"/>
            </a:solidFill>
            <a:miter lim="800000"/>
            <a:headEnd/>
            <a:tailEnd/>
          </a:ln>
        </p:spPr>
      </p:pic>
      <p:sp>
        <p:nvSpPr>
          <p:cNvPr id="83976" name="TextBox 9"/>
          <p:cNvSpPr txBox="1">
            <a:spLocks noChangeArrowheads="1"/>
          </p:cNvSpPr>
          <p:nvPr/>
        </p:nvSpPr>
        <p:spPr bwMode="auto">
          <a:xfrm>
            <a:off x="3708400" y="1916113"/>
            <a:ext cx="1295400" cy="523875"/>
          </a:xfrm>
          <a:prstGeom prst="rect">
            <a:avLst/>
          </a:prstGeom>
          <a:noFill/>
          <a:ln w="9525">
            <a:noFill/>
            <a:miter lim="800000"/>
            <a:headEnd/>
            <a:tailEnd/>
          </a:ln>
        </p:spPr>
        <p:txBody>
          <a:bodyPr>
            <a:spAutoFit/>
          </a:bodyPr>
          <a:lstStyle/>
          <a:p>
            <a:r>
              <a:rPr lang="nb-NO" sz="1400"/>
              <a:t>Caplan et al., 2006, 2009</a:t>
            </a:r>
          </a:p>
        </p:txBody>
      </p:sp>
      <p:sp>
        <p:nvSpPr>
          <p:cNvPr id="83977" name="Rectangle 7"/>
          <p:cNvSpPr>
            <a:spLocks noChangeArrowheads="1"/>
          </p:cNvSpPr>
          <p:nvPr/>
        </p:nvSpPr>
        <p:spPr bwMode="auto">
          <a:xfrm>
            <a:off x="1259633" y="4868863"/>
            <a:ext cx="7344618" cy="1538883"/>
          </a:xfrm>
          <a:prstGeom prst="rect">
            <a:avLst/>
          </a:prstGeom>
          <a:noFill/>
          <a:ln w="9525">
            <a:noFill/>
            <a:miter lim="800000"/>
            <a:headEnd/>
            <a:tailEnd/>
          </a:ln>
        </p:spPr>
        <p:txBody>
          <a:bodyPr wrap="square">
            <a:spAutoFit/>
          </a:bodyPr>
          <a:lstStyle/>
          <a:p>
            <a:r>
              <a:rPr lang="en-US" sz="1200" dirty="0"/>
              <a:t>Among ARIC [</a:t>
            </a:r>
            <a:r>
              <a:rPr lang="nb-NO" sz="1200" dirty="0" err="1"/>
              <a:t>Atherosclerosis</a:t>
            </a:r>
            <a:r>
              <a:rPr lang="nb-NO" sz="1200" dirty="0"/>
              <a:t> Risk in </a:t>
            </a:r>
            <a:r>
              <a:rPr lang="nb-NO" sz="1200" dirty="0" err="1"/>
              <a:t>Communities</a:t>
            </a:r>
            <a:r>
              <a:rPr lang="nb-NO" sz="1200" dirty="0"/>
              <a:t>] </a:t>
            </a:r>
            <a:r>
              <a:rPr lang="en-US" sz="1200" dirty="0"/>
              <a:t>study participants with 25 or more teeth</a:t>
            </a:r>
            <a:r>
              <a:rPr lang="en-US" dirty="0"/>
              <a:t>, </a:t>
            </a:r>
            <a:r>
              <a:rPr lang="en-US" b="1" dirty="0">
                <a:solidFill>
                  <a:srgbClr val="FF0000"/>
                </a:solidFill>
              </a:rPr>
              <a:t>those with</a:t>
            </a:r>
            <a:r>
              <a:rPr lang="en-US" b="1" baseline="30000" dirty="0">
                <a:solidFill>
                  <a:srgbClr val="FF0000"/>
                </a:solidFill>
              </a:rPr>
              <a:t> </a:t>
            </a:r>
            <a:r>
              <a:rPr lang="en-US" b="1" dirty="0">
                <a:solidFill>
                  <a:srgbClr val="FF0000"/>
                </a:solidFill>
              </a:rPr>
              <a:t>a greater self-reported history of ET were more likely to have</a:t>
            </a:r>
            <a:r>
              <a:rPr lang="en-US" b="1" baseline="30000" dirty="0">
                <a:solidFill>
                  <a:srgbClr val="FF0000"/>
                </a:solidFill>
              </a:rPr>
              <a:t> </a:t>
            </a:r>
            <a:r>
              <a:rPr lang="en-US" b="1" dirty="0">
                <a:solidFill>
                  <a:srgbClr val="FF0000"/>
                </a:solidFill>
              </a:rPr>
              <a:t>CHD than were those reporting no history of ET</a:t>
            </a:r>
            <a:r>
              <a:rPr lang="en-US" dirty="0"/>
              <a:t>. </a:t>
            </a:r>
            <a:r>
              <a:rPr lang="en-US" sz="1200" dirty="0"/>
              <a:t>More accurate</a:t>
            </a:r>
            <a:r>
              <a:rPr lang="en-US" sz="1200" baseline="30000" dirty="0"/>
              <a:t> </a:t>
            </a:r>
            <a:r>
              <a:rPr lang="en-US" sz="1200" dirty="0"/>
              <a:t>epidemiologic quantification of endodontic infection and inflammation</a:t>
            </a:r>
            <a:r>
              <a:rPr lang="en-US" sz="1200" baseline="30000" dirty="0"/>
              <a:t> </a:t>
            </a:r>
            <a:r>
              <a:rPr lang="en-US" sz="1200" dirty="0"/>
              <a:t>is required before definitive conclusions can be made about</a:t>
            </a:r>
            <a:r>
              <a:rPr lang="en-US" sz="1200" baseline="30000" dirty="0"/>
              <a:t> </a:t>
            </a:r>
            <a:r>
              <a:rPr lang="en-US" sz="1200" dirty="0"/>
              <a:t>potential relationships between endodontic disease and CHD.</a:t>
            </a:r>
            <a:r>
              <a:rPr lang="en-US" sz="1200" baseline="30000" dirty="0"/>
              <a:t> </a:t>
            </a:r>
            <a:endParaRPr lang="en-US" sz="1200" baseline="30000" dirty="0" smtClean="0"/>
          </a:p>
          <a:p>
            <a:r>
              <a:rPr lang="nb-NO" sz="1400" dirty="0" err="1" smtClean="0"/>
              <a:t>Caplan</a:t>
            </a:r>
            <a:r>
              <a:rPr lang="nb-NO" sz="1400" dirty="0" smtClean="0"/>
              <a:t> et al., 2006, 2009</a:t>
            </a:r>
            <a:endParaRPr lang="nb-NO" dirty="0" smtClean="0"/>
          </a:p>
        </p:txBody>
      </p:sp>
      <p:sp>
        <p:nvSpPr>
          <p:cNvPr id="83978" name="TextBox 9"/>
          <p:cNvSpPr txBox="1">
            <a:spLocks noChangeArrowheads="1"/>
          </p:cNvSpPr>
          <p:nvPr/>
        </p:nvSpPr>
        <p:spPr bwMode="auto">
          <a:xfrm>
            <a:off x="2843213" y="2997200"/>
            <a:ext cx="1944687" cy="1016000"/>
          </a:xfrm>
          <a:prstGeom prst="rect">
            <a:avLst/>
          </a:prstGeom>
          <a:noFill/>
          <a:ln w="9525">
            <a:noFill/>
            <a:miter lim="800000"/>
            <a:headEnd/>
            <a:tailEnd/>
          </a:ln>
        </p:spPr>
        <p:txBody>
          <a:bodyPr>
            <a:spAutoFit/>
          </a:bodyPr>
          <a:lstStyle/>
          <a:p>
            <a:pPr algn="r"/>
            <a:r>
              <a:rPr lang="nb-NO" sz="2000"/>
              <a:t>dissemination</a:t>
            </a:r>
          </a:p>
          <a:p>
            <a:pPr algn="r"/>
            <a:r>
              <a:rPr lang="nb-NO" sz="2000"/>
              <a:t/>
            </a:r>
            <a:br>
              <a:rPr lang="nb-NO" sz="2000"/>
            </a:br>
            <a:r>
              <a:rPr lang="nb-NO" sz="2000"/>
              <a:t>association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2" cstate="print"/>
          <a:srcRect/>
          <a:stretch>
            <a:fillRect/>
          </a:stretch>
        </p:blipFill>
        <p:spPr bwMode="auto">
          <a:xfrm>
            <a:off x="250825" y="260350"/>
            <a:ext cx="5327650" cy="6078538"/>
          </a:xfrm>
          <a:prstGeom prst="rect">
            <a:avLst/>
          </a:prstGeom>
          <a:noFill/>
          <a:ln w="9525">
            <a:noFill/>
            <a:miter lim="800000"/>
            <a:headEnd/>
            <a:tailEnd/>
          </a:ln>
        </p:spPr>
      </p:pic>
      <p:sp>
        <p:nvSpPr>
          <p:cNvPr id="84995" name="TextBox 2"/>
          <p:cNvSpPr txBox="1">
            <a:spLocks noChangeArrowheads="1"/>
          </p:cNvSpPr>
          <p:nvPr/>
        </p:nvSpPr>
        <p:spPr bwMode="auto">
          <a:xfrm>
            <a:off x="5795963" y="333375"/>
            <a:ext cx="3168650" cy="4894263"/>
          </a:xfrm>
          <a:prstGeom prst="rect">
            <a:avLst/>
          </a:prstGeom>
          <a:noFill/>
          <a:ln w="9525">
            <a:noFill/>
            <a:miter lim="800000"/>
            <a:headEnd/>
            <a:tailEnd/>
          </a:ln>
        </p:spPr>
        <p:txBody>
          <a:bodyPr>
            <a:spAutoFit/>
          </a:bodyPr>
          <a:lstStyle/>
          <a:p>
            <a:r>
              <a:rPr lang="nb-NO" sz="2400"/>
              <a:t>Back to Wu et al:</a:t>
            </a:r>
          </a:p>
          <a:p>
            <a:r>
              <a:rPr lang="nb-NO" sz="2400"/>
              <a:t> - agree on all accounts:</a:t>
            </a:r>
          </a:p>
          <a:p>
            <a:endParaRPr lang="nb-NO" sz="2400"/>
          </a:p>
          <a:p>
            <a:r>
              <a:rPr lang="nb-NO" sz="2400"/>
              <a:t>Prevention is always better than cure: </a:t>
            </a:r>
            <a:br>
              <a:rPr lang="nb-NO" sz="2400"/>
            </a:br>
            <a:r>
              <a:rPr lang="nb-NO" sz="2400"/>
              <a:t>early intervention – complete asepsis!</a:t>
            </a:r>
          </a:p>
          <a:p>
            <a:endParaRPr lang="nb-NO" sz="2400"/>
          </a:p>
          <a:p>
            <a:r>
              <a:rPr lang="nb-NO" sz="2400"/>
              <a:t>Consequences for pulp capping and uncertain, temporary measures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250825" y="260350"/>
            <a:ext cx="8642350" cy="3940175"/>
          </a:xfrm>
          <a:prstGeom prst="rect">
            <a:avLst/>
          </a:prstGeom>
          <a:noFill/>
          <a:ln w="9525">
            <a:noFill/>
            <a:miter lim="800000"/>
            <a:headEnd/>
            <a:tailEnd/>
          </a:ln>
        </p:spPr>
        <p:txBody>
          <a:bodyPr>
            <a:spAutoFit/>
          </a:bodyPr>
          <a:lstStyle/>
          <a:p>
            <a:pPr algn="ctr"/>
            <a:r>
              <a:rPr lang="en-US" sz="2400"/>
              <a:t>Int Endod J. 2009 Aug;42(8):656-66.</a:t>
            </a:r>
          </a:p>
          <a:p>
            <a:pPr algn="ctr"/>
            <a:r>
              <a:rPr lang="en-US" sz="2400"/>
              <a:t> </a:t>
            </a:r>
          </a:p>
          <a:p>
            <a:pPr algn="ctr"/>
            <a:r>
              <a:rPr lang="en-US" sz="3200" b="1">
                <a:solidFill>
                  <a:srgbClr val="FF0000"/>
                </a:solidFill>
              </a:rPr>
              <a:t>Limitations of previously published systematic reviews evaluating the outcome of endodontic treatment.</a:t>
            </a:r>
          </a:p>
          <a:p>
            <a:pPr algn="ctr"/>
            <a:endParaRPr lang="en-US" sz="3200" b="1">
              <a:solidFill>
                <a:srgbClr val="FF0000"/>
              </a:solidFill>
            </a:endParaRPr>
          </a:p>
          <a:p>
            <a:pPr algn="ctr"/>
            <a:r>
              <a:rPr lang="en-US" sz="2000">
                <a:hlinkClick r:id="rId2" action="ppaction://hlinkfile"/>
              </a:rPr>
              <a:t>Wu MK</a:t>
            </a:r>
            <a:r>
              <a:rPr lang="en-US" sz="2000"/>
              <a:t>, </a:t>
            </a:r>
            <a:r>
              <a:rPr lang="en-US" sz="2000">
                <a:hlinkClick r:id="rId3" action="ppaction://hlinkfile"/>
              </a:rPr>
              <a:t>Shemesh H</a:t>
            </a:r>
            <a:r>
              <a:rPr lang="en-US" sz="2000"/>
              <a:t>, </a:t>
            </a:r>
            <a:r>
              <a:rPr lang="en-US" sz="2000">
                <a:hlinkClick r:id="rId4" action="ppaction://hlinkfile"/>
              </a:rPr>
              <a:t>Wesselink PR</a:t>
            </a:r>
            <a:r>
              <a:rPr lang="en-US" sz="2000"/>
              <a:t>.</a:t>
            </a:r>
          </a:p>
          <a:p>
            <a:pPr algn="ctr"/>
            <a:r>
              <a:rPr lang="en-US"/>
              <a:t>Department of Endodontology, Academic Centre of Dentistry Amsterdam (ACTA), University of Amsterdam and VU University, Amsterdam, The Netherlands. m.wu@acta.nl</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250825" y="260350"/>
            <a:ext cx="8642350" cy="4616450"/>
          </a:xfrm>
          <a:prstGeom prst="rect">
            <a:avLst/>
          </a:prstGeom>
          <a:noFill/>
          <a:ln w="9525">
            <a:noFill/>
            <a:miter lim="800000"/>
            <a:headEnd/>
            <a:tailEnd/>
          </a:ln>
        </p:spPr>
        <p:txBody>
          <a:bodyPr>
            <a:spAutoFit/>
          </a:bodyPr>
          <a:lstStyle/>
          <a:p>
            <a:r>
              <a:rPr lang="en-US" sz="1400"/>
              <a:t>Int Endod J. 2009 Aug;42(8):656-66. Epub 2009 Jun 22.</a:t>
            </a:r>
          </a:p>
          <a:p>
            <a:r>
              <a:rPr lang="en-US" sz="1400" b="1"/>
              <a:t>Limitations of previously published systematic reviews evaluating the outcome of endodontic treatment.</a:t>
            </a:r>
          </a:p>
          <a:p>
            <a:r>
              <a:rPr lang="en-US" sz="1400">
                <a:hlinkClick r:id="rId2" action="ppaction://hlinkfile"/>
              </a:rPr>
              <a:t>Wu MK</a:t>
            </a:r>
            <a:r>
              <a:rPr lang="en-US" sz="1400"/>
              <a:t>, </a:t>
            </a:r>
            <a:r>
              <a:rPr lang="en-US" sz="1400">
                <a:hlinkClick r:id="rId3" action="ppaction://hlinkfile"/>
              </a:rPr>
              <a:t>Shemesh H</a:t>
            </a:r>
            <a:r>
              <a:rPr lang="en-US" sz="1400"/>
              <a:t>, </a:t>
            </a:r>
            <a:r>
              <a:rPr lang="en-US" sz="1400">
                <a:hlinkClick r:id="rId4" action="ppaction://hlinkfile"/>
              </a:rPr>
              <a:t>Wesselink PR</a:t>
            </a:r>
            <a:r>
              <a:rPr lang="en-US" sz="1400"/>
              <a:t>.</a:t>
            </a:r>
          </a:p>
          <a:p>
            <a:r>
              <a:rPr lang="en-US" sz="1400"/>
              <a:t>Department of Endodontology, Academic Centre of Dentistry Amsterdam (ACTA), University of Amsterdam and VU University, Amsterdam, The Netherlands. m.wu@acta.nl</a:t>
            </a:r>
          </a:p>
          <a:p>
            <a:r>
              <a:rPr lang="en-US" sz="1400" b="1"/>
              <a:t>Abstract</a:t>
            </a:r>
          </a:p>
          <a:p>
            <a:r>
              <a:rPr lang="en-US" sz="1400"/>
              <a:t>….However, a high percentage of cases confirmed as healthy by radiographs revealed apical periodontitis on cone beam computed tomography (CBCT) and by histology. In teeth, where reduced size of the existing radiolucency was diagnosed by radiographs and considered to represent periapical healing, enlargement of the lesion was frequently confirmed by CBCT. In clinical studies, two additional factors may have further contributed to the overestimation of successful outcomes after root canal treatment: (i) extractions and re-treatments were rarely recorded as failures; and (ii) the recall rate was often lower than 50%. The periapical index (PAI), frequently used for determination of success, was based on radiographic and histological findings in the periapical region of maxillary incisors. The validity of using PAI for all tooth positions might be questionable, as the thickness of the cortical bone and the position of the root tip in relation with the cortex vary with tooth position. In conclusion, the serious limitations of longitudinal clinical studies restrict the correct interpretation of root canal treatment outcomes. Systematic reviews reporting the success rates of root canal treatment without referring to these limitations may mislead readers. </a:t>
            </a:r>
            <a:r>
              <a:rPr lang="en-US" sz="1400" b="1">
                <a:solidFill>
                  <a:srgbClr val="FF0000"/>
                </a:solidFill>
              </a:rPr>
              <a:t>The outcomes of root canal treatment should be re-evaluated in long-term longitudinal studies using CBCT and stricter evaluation criteria.</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258888" y="165100"/>
            <a:ext cx="6553200" cy="6456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250825" y="260350"/>
            <a:ext cx="8642350" cy="5632450"/>
          </a:xfrm>
          <a:prstGeom prst="rect">
            <a:avLst/>
          </a:prstGeom>
          <a:noFill/>
          <a:ln w="9525">
            <a:noFill/>
            <a:miter lim="800000"/>
            <a:headEnd/>
            <a:tailEnd/>
          </a:ln>
        </p:spPr>
        <p:txBody>
          <a:bodyPr>
            <a:spAutoFit/>
          </a:bodyPr>
          <a:lstStyle/>
          <a:p>
            <a:r>
              <a:rPr lang="en-US" sz="2400"/>
              <a:t>Int Endod J. 2011 Mar;44(3):245-52. </a:t>
            </a:r>
          </a:p>
          <a:p>
            <a:r>
              <a:rPr lang="en-US" sz="2400" b="1"/>
              <a:t>Periapical bone defects of root filled teeth with persistent lesions evaluated by cone-beam computed tomography.</a:t>
            </a:r>
          </a:p>
          <a:p>
            <a:r>
              <a:rPr lang="en-US" sz="2400"/>
              <a:t>Yoshioka T, Kikuchi I, Adorno CG, Suda H.</a:t>
            </a:r>
          </a:p>
          <a:p>
            <a:endParaRPr lang="en-US" sz="2400" b="1"/>
          </a:p>
          <a:p>
            <a:r>
              <a:rPr lang="en-US" sz="2400"/>
              <a:t>Aim  </a:t>
            </a:r>
          </a:p>
          <a:p>
            <a:r>
              <a:rPr lang="en-US" sz="2400"/>
              <a:t>To evaluate and </a:t>
            </a:r>
            <a:r>
              <a:rPr lang="en-US" sz="2400" b="1">
                <a:solidFill>
                  <a:srgbClr val="FF0000"/>
                </a:solidFill>
              </a:rPr>
              <a:t>categorize the bone defects of root filled teeth </a:t>
            </a:r>
            <a:r>
              <a:rPr lang="en-US" sz="2400"/>
              <a:t>with persistent periapical lesions by cone-beam computed tomography (CBCT). </a:t>
            </a:r>
          </a:p>
          <a:p>
            <a:r>
              <a:rPr lang="en-US" sz="2400"/>
              <a:t>Methodology  </a:t>
            </a:r>
          </a:p>
          <a:p>
            <a:r>
              <a:rPr lang="en-US" sz="2400"/>
              <a:t>Slice images of 532 teeth with persistent periapical lesions were obtained by CBCT in 427 patients and were examined by two endodontists. The periapical lesions were categorized into five types according to the characteristics of the bone defect based on CBCT images.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onlinelibrary.wiley.com/store/10.1111/j.1365-2591.2010.01814.x/asset/image_n/IEJ_1814_f4.gif?v=1&amp;t=gkjocawu&amp;s=0eab5c56bbe599b3778ddb7a6ff3adcc5e781d3f"/>
          <p:cNvPicPr>
            <a:picLocks noChangeAspect="1" noChangeArrowheads="1"/>
          </p:cNvPicPr>
          <p:nvPr/>
        </p:nvPicPr>
        <p:blipFill>
          <a:blip r:embed="rId2" cstate="print"/>
          <a:srcRect/>
          <a:stretch>
            <a:fillRect/>
          </a:stretch>
        </p:blipFill>
        <p:spPr bwMode="auto">
          <a:xfrm>
            <a:off x="611188" y="620713"/>
            <a:ext cx="8204200" cy="3313112"/>
          </a:xfrm>
          <a:prstGeom prst="rect">
            <a:avLst/>
          </a:prstGeom>
          <a:noFill/>
          <a:ln w="9525">
            <a:noFill/>
            <a:miter lim="800000"/>
            <a:headEnd/>
            <a:tailEnd/>
          </a:ln>
        </p:spPr>
      </p:pic>
      <p:sp>
        <p:nvSpPr>
          <p:cNvPr id="90115" name="Rectangle 2"/>
          <p:cNvSpPr>
            <a:spLocks noChangeArrowheads="1"/>
          </p:cNvSpPr>
          <p:nvPr/>
        </p:nvSpPr>
        <p:spPr bwMode="auto">
          <a:xfrm>
            <a:off x="900113" y="4221163"/>
            <a:ext cx="7632700" cy="1200150"/>
          </a:xfrm>
          <a:prstGeom prst="rect">
            <a:avLst/>
          </a:prstGeom>
          <a:noFill/>
          <a:ln w="9525">
            <a:noFill/>
            <a:miter lim="800000"/>
            <a:headEnd/>
            <a:tailEnd/>
          </a:ln>
        </p:spPr>
        <p:txBody>
          <a:bodyPr>
            <a:spAutoFit/>
          </a:bodyPr>
          <a:lstStyle/>
          <a:p>
            <a:r>
              <a:rPr lang="en-US"/>
              <a:t>Figure 4.  Type IV: A ‘through and through’ bone defect was observed around the apex of the maxillary left lateral incisor (*). (a) Periapical radiograph. (b) Labio-palatal slice image of the CBCT (3DX). (c) Horizontal slice image of the CBCT (3DX). La: labial side. P: palatal side.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485775" y="476250"/>
            <a:ext cx="7874000" cy="5689600"/>
          </a:xfrm>
          <a:prstGeom prst="rect">
            <a:avLst/>
          </a:prstGeom>
          <a:noFill/>
          <a:ln w="9525">
            <a:noFill/>
            <a:miter lim="800000"/>
            <a:headEnd/>
            <a:tailEnd/>
          </a:ln>
        </p:spPr>
      </p:pic>
      <p:cxnSp>
        <p:nvCxnSpPr>
          <p:cNvPr id="4" name="Straight Connector 3"/>
          <p:cNvCxnSpPr/>
          <p:nvPr/>
        </p:nvCxnSpPr>
        <p:spPr>
          <a:xfrm>
            <a:off x="251520" y="3212976"/>
            <a:ext cx="835292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F:\UiO\Kurs - foredrag\2011 Turkey\ISSCLOSR.JPG"/>
          <p:cNvPicPr>
            <a:picLocks noChangeAspect="1" noChangeArrowheads="1"/>
          </p:cNvPicPr>
          <p:nvPr/>
        </p:nvPicPr>
        <p:blipFill>
          <a:blip r:embed="rId2" cstate="print"/>
          <a:srcRect/>
          <a:stretch>
            <a:fillRect/>
          </a:stretch>
        </p:blipFill>
        <p:spPr bwMode="auto">
          <a:xfrm>
            <a:off x="4365625" y="1412651"/>
            <a:ext cx="4248150" cy="4392613"/>
          </a:xfrm>
          <a:prstGeom prst="rect">
            <a:avLst/>
          </a:prstGeom>
          <a:noFill/>
          <a:ln w="9525">
            <a:solidFill>
              <a:srgbClr val="FF0000"/>
            </a:solidFill>
            <a:miter lim="800000"/>
            <a:headEnd/>
            <a:tailEnd/>
          </a:ln>
        </p:spPr>
      </p:pic>
      <p:pic>
        <p:nvPicPr>
          <p:cNvPr id="17411" name="Picture 2" descr="F:\UiO\Kurs - foredrag\2011 Turkey\ISSCLOSE.JPG"/>
          <p:cNvPicPr>
            <a:picLocks noChangeAspect="1" noChangeArrowheads="1"/>
          </p:cNvPicPr>
          <p:nvPr/>
        </p:nvPicPr>
        <p:blipFill>
          <a:blip r:embed="rId3" cstate="print"/>
          <a:srcRect/>
          <a:stretch>
            <a:fillRect/>
          </a:stretch>
        </p:blipFill>
        <p:spPr bwMode="auto">
          <a:xfrm>
            <a:off x="395288" y="1412651"/>
            <a:ext cx="3889375" cy="4389438"/>
          </a:xfrm>
          <a:prstGeom prst="rect">
            <a:avLst/>
          </a:prstGeom>
          <a:noFill/>
          <a:ln w="9525">
            <a:solidFill>
              <a:srgbClr val="FF0000"/>
            </a:solid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27088" y="1052513"/>
          <a:ext cx="7560840" cy="3870960"/>
        </p:xfrm>
        <a:graphic>
          <a:graphicData uri="http://schemas.openxmlformats.org/drawingml/2006/table">
            <a:tbl>
              <a:tblPr firstRow="1" bandRow="1">
                <a:tableStyleId>{5C22544A-7EE6-4342-B048-85BDC9FD1C3A}</a:tableStyleId>
              </a:tblPr>
              <a:tblGrid>
                <a:gridCol w="1691241"/>
                <a:gridCol w="3183511"/>
                <a:gridCol w="2686088"/>
              </a:tblGrid>
              <a:tr h="370840">
                <a:tc>
                  <a:txBody>
                    <a:bodyPr/>
                    <a:lstStyle/>
                    <a:p>
                      <a:r>
                        <a:rPr lang="nb-NO" sz="3200" dirty="0" err="1" smtClean="0"/>
                        <a:t>Lesion</a:t>
                      </a:r>
                      <a:r>
                        <a:rPr lang="nb-NO" sz="3200" dirty="0" smtClean="0"/>
                        <a:t> type</a:t>
                      </a:r>
                      <a:endParaRPr lang="nb-NO" sz="3200" dirty="0"/>
                    </a:p>
                  </a:txBody>
                  <a:tcPr>
                    <a:solidFill>
                      <a:srgbClr val="002060"/>
                    </a:solidFill>
                  </a:tcPr>
                </a:tc>
                <a:tc>
                  <a:txBody>
                    <a:bodyPr/>
                    <a:lstStyle/>
                    <a:p>
                      <a:r>
                        <a:rPr lang="nb-NO" sz="3200" dirty="0" smtClean="0"/>
                        <a:t>Bone </a:t>
                      </a:r>
                      <a:r>
                        <a:rPr lang="nb-NO" sz="3200" dirty="0" err="1" smtClean="0"/>
                        <a:t>defect</a:t>
                      </a:r>
                      <a:endParaRPr lang="nb-NO" sz="3200" dirty="0"/>
                    </a:p>
                  </a:txBody>
                  <a:tcPr/>
                </a:tc>
                <a:tc>
                  <a:txBody>
                    <a:bodyPr/>
                    <a:lstStyle/>
                    <a:p>
                      <a:r>
                        <a:rPr lang="nb-NO" sz="3200" dirty="0" err="1" smtClean="0"/>
                        <a:t>Percentage</a:t>
                      </a:r>
                      <a:endParaRPr lang="nb-NO" sz="3200" dirty="0"/>
                    </a:p>
                  </a:txBody>
                  <a:tcPr/>
                </a:tc>
              </a:tr>
              <a:tr h="370840">
                <a:tc>
                  <a:txBody>
                    <a:bodyPr/>
                    <a:lstStyle/>
                    <a:p>
                      <a:r>
                        <a:rPr lang="nb-NO" sz="3200" dirty="0" smtClean="0"/>
                        <a:t>Type I</a:t>
                      </a:r>
                    </a:p>
                  </a:txBody>
                  <a:tcPr/>
                </a:tc>
                <a:tc>
                  <a:txBody>
                    <a:bodyPr/>
                    <a:lstStyle/>
                    <a:p>
                      <a:r>
                        <a:rPr lang="nb-NO" sz="3200" dirty="0" err="1" smtClean="0"/>
                        <a:t>Cancellous</a:t>
                      </a:r>
                      <a:endParaRPr lang="nb-NO" sz="3200" dirty="0"/>
                    </a:p>
                  </a:txBody>
                  <a:tcPr/>
                </a:tc>
                <a:tc>
                  <a:txBody>
                    <a:bodyPr/>
                    <a:lstStyle/>
                    <a:p>
                      <a:r>
                        <a:rPr lang="nb-NO" sz="3200" dirty="0" smtClean="0"/>
                        <a:t>22</a:t>
                      </a:r>
                      <a:endParaRPr lang="nb-NO" sz="3200" dirty="0"/>
                    </a:p>
                  </a:txBody>
                  <a:tcPr/>
                </a:tc>
              </a:tr>
              <a:tr h="370840">
                <a:tc>
                  <a:txBody>
                    <a:bodyPr/>
                    <a:lstStyle/>
                    <a:p>
                      <a:r>
                        <a:rPr lang="nb-NO" sz="3200" dirty="0" smtClean="0"/>
                        <a:t>Type II</a:t>
                      </a:r>
                      <a:endParaRPr lang="nb-NO" sz="3200" dirty="0"/>
                    </a:p>
                  </a:txBody>
                  <a:tcPr/>
                </a:tc>
                <a:tc>
                  <a:txBody>
                    <a:bodyPr/>
                    <a:lstStyle/>
                    <a:p>
                      <a:r>
                        <a:rPr lang="nb-NO" sz="3200" dirty="0" err="1" smtClean="0"/>
                        <a:t>Buccal/labial</a:t>
                      </a:r>
                      <a:r>
                        <a:rPr lang="nb-NO" sz="3200" dirty="0" smtClean="0"/>
                        <a:t> </a:t>
                      </a:r>
                      <a:endParaRPr lang="nb-NO" sz="3200" dirty="0"/>
                    </a:p>
                  </a:txBody>
                  <a:tcPr/>
                </a:tc>
                <a:tc>
                  <a:txBody>
                    <a:bodyPr/>
                    <a:lstStyle/>
                    <a:p>
                      <a:r>
                        <a:rPr lang="nb-NO" sz="3200" dirty="0" smtClean="0"/>
                        <a:t>67</a:t>
                      </a:r>
                      <a:endParaRPr lang="nb-NO" sz="3200" dirty="0"/>
                    </a:p>
                  </a:txBody>
                  <a:tcPr/>
                </a:tc>
              </a:tr>
              <a:tr h="370840">
                <a:tc>
                  <a:txBody>
                    <a:bodyPr/>
                    <a:lstStyle/>
                    <a:p>
                      <a:r>
                        <a:rPr lang="nb-NO" sz="3200" dirty="0" smtClean="0"/>
                        <a:t>Type III</a:t>
                      </a:r>
                      <a:endParaRPr lang="nb-NO" sz="3200" dirty="0"/>
                    </a:p>
                  </a:txBody>
                  <a:tcPr/>
                </a:tc>
                <a:tc>
                  <a:txBody>
                    <a:bodyPr/>
                    <a:lstStyle/>
                    <a:p>
                      <a:r>
                        <a:rPr lang="nb-NO" sz="3200" dirty="0" err="1" smtClean="0"/>
                        <a:t>Palatal/lingual</a:t>
                      </a:r>
                      <a:endParaRPr lang="nb-NO" sz="3200" dirty="0"/>
                    </a:p>
                  </a:txBody>
                  <a:tcPr/>
                </a:tc>
                <a:tc>
                  <a:txBody>
                    <a:bodyPr/>
                    <a:lstStyle/>
                    <a:p>
                      <a:r>
                        <a:rPr lang="nb-NO" sz="3200" dirty="0" smtClean="0"/>
                        <a:t>4</a:t>
                      </a:r>
                      <a:endParaRPr lang="nb-NO" sz="3200" dirty="0"/>
                    </a:p>
                  </a:txBody>
                  <a:tcPr/>
                </a:tc>
              </a:tr>
              <a:tr h="370840">
                <a:tc>
                  <a:txBody>
                    <a:bodyPr/>
                    <a:lstStyle/>
                    <a:p>
                      <a:r>
                        <a:rPr lang="nb-NO" sz="3200" dirty="0" smtClean="0"/>
                        <a:t>Type IV</a:t>
                      </a:r>
                      <a:endParaRPr lang="nb-NO" sz="3200" dirty="0"/>
                    </a:p>
                  </a:txBody>
                  <a:tcPr/>
                </a:tc>
                <a:tc>
                  <a:txBody>
                    <a:bodyPr/>
                    <a:lstStyle/>
                    <a:p>
                      <a:r>
                        <a:rPr lang="nb-NO" sz="3200" dirty="0" err="1" smtClean="0"/>
                        <a:t>Through-and-through</a:t>
                      </a:r>
                      <a:endParaRPr lang="nb-NO" sz="3200" dirty="0"/>
                    </a:p>
                  </a:txBody>
                  <a:tcPr/>
                </a:tc>
                <a:tc>
                  <a:txBody>
                    <a:bodyPr/>
                    <a:lstStyle/>
                    <a:p>
                      <a:r>
                        <a:rPr lang="nb-NO" sz="3200" dirty="0" smtClean="0"/>
                        <a:t>7</a:t>
                      </a:r>
                      <a:endParaRPr lang="nb-NO" sz="3200" dirty="0"/>
                    </a:p>
                  </a:txBody>
                  <a:tcPr/>
                </a:tc>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250825" y="260350"/>
            <a:ext cx="8642350" cy="5632311"/>
          </a:xfrm>
          <a:prstGeom prst="rect">
            <a:avLst/>
          </a:prstGeom>
          <a:noFill/>
          <a:ln w="9525">
            <a:noFill/>
            <a:miter lim="800000"/>
            <a:headEnd/>
            <a:tailEnd/>
          </a:ln>
        </p:spPr>
        <p:txBody>
          <a:bodyPr>
            <a:spAutoFit/>
          </a:bodyPr>
          <a:lstStyle/>
          <a:p>
            <a:r>
              <a:rPr lang="en-US" sz="2000" dirty="0" err="1"/>
              <a:t>Int</a:t>
            </a:r>
            <a:r>
              <a:rPr lang="en-US" sz="2000" dirty="0"/>
              <a:t> </a:t>
            </a:r>
            <a:r>
              <a:rPr lang="en-US" sz="2000" dirty="0" err="1"/>
              <a:t>Endod</a:t>
            </a:r>
            <a:r>
              <a:rPr lang="en-US" sz="2000" dirty="0"/>
              <a:t> J. 2011 Mar;44(3):245-52. </a:t>
            </a:r>
          </a:p>
          <a:p>
            <a:r>
              <a:rPr lang="en-US" sz="2000" b="1" dirty="0" err="1"/>
              <a:t>Periapical</a:t>
            </a:r>
            <a:r>
              <a:rPr lang="en-US" sz="2000" b="1" dirty="0"/>
              <a:t> bone defects of root filled teeth with persistent lesions evaluated by cone-beam computed tomography.</a:t>
            </a:r>
          </a:p>
          <a:p>
            <a:r>
              <a:rPr lang="en-US" sz="2000" dirty="0">
                <a:hlinkClick r:id="rId2" action="ppaction://hlinkfile"/>
              </a:rPr>
              <a:t>Yoshioka T</a:t>
            </a:r>
            <a:r>
              <a:rPr lang="en-US" sz="2000" dirty="0"/>
              <a:t>, </a:t>
            </a:r>
            <a:r>
              <a:rPr lang="en-US" sz="2000" dirty="0">
                <a:hlinkClick r:id="rId3" action="ppaction://hlinkfile"/>
              </a:rPr>
              <a:t>Kikuchi I</a:t>
            </a:r>
            <a:r>
              <a:rPr lang="en-US" sz="2000" dirty="0"/>
              <a:t>, </a:t>
            </a:r>
            <a:r>
              <a:rPr lang="en-US" sz="2000" dirty="0" err="1">
                <a:hlinkClick r:id="rId4" action="ppaction://hlinkfile"/>
              </a:rPr>
              <a:t>Adorno</a:t>
            </a:r>
            <a:r>
              <a:rPr lang="en-US" sz="2000" dirty="0">
                <a:hlinkClick r:id="rId4" action="ppaction://hlinkfile"/>
              </a:rPr>
              <a:t> CG</a:t>
            </a:r>
            <a:r>
              <a:rPr lang="en-US" sz="2000" dirty="0"/>
              <a:t>, </a:t>
            </a:r>
            <a:r>
              <a:rPr lang="en-US" sz="2000" dirty="0" err="1">
                <a:hlinkClick r:id="rId5" action="ppaction://hlinkfile"/>
              </a:rPr>
              <a:t>Suda</a:t>
            </a:r>
            <a:r>
              <a:rPr lang="en-US" sz="2000" dirty="0">
                <a:hlinkClick r:id="rId5" action="ppaction://hlinkfile"/>
              </a:rPr>
              <a:t> H</a:t>
            </a:r>
            <a:r>
              <a:rPr lang="en-US" sz="2000" dirty="0"/>
              <a:t>.</a:t>
            </a:r>
          </a:p>
          <a:p>
            <a:r>
              <a:rPr lang="en-US" sz="2000" b="1" dirty="0"/>
              <a:t>Abstract</a:t>
            </a:r>
          </a:p>
          <a:p>
            <a:r>
              <a:rPr lang="en-US" sz="2000" dirty="0"/>
              <a:t>Conclusion </a:t>
            </a:r>
          </a:p>
          <a:p>
            <a:r>
              <a:rPr lang="en-US" sz="2000" dirty="0"/>
              <a:t>CBCT accurately identified the type of </a:t>
            </a:r>
            <a:r>
              <a:rPr lang="en-US" sz="2000" dirty="0" err="1"/>
              <a:t>periapical</a:t>
            </a:r>
            <a:r>
              <a:rPr lang="en-US" sz="2000" dirty="0"/>
              <a:t> bone defect in persistent lesions. Because 10% of the teeth had apical root protrusions, which could not be identified by </a:t>
            </a:r>
            <a:r>
              <a:rPr lang="en-US" sz="2000" dirty="0" err="1"/>
              <a:t>periapical</a:t>
            </a:r>
            <a:r>
              <a:rPr lang="en-US" sz="2000" dirty="0"/>
              <a:t> radiography, the diagnostic information obtained by CBCT was an essential component of the treatment planning process.</a:t>
            </a:r>
          </a:p>
          <a:p>
            <a:endParaRPr lang="en-US" sz="2000" dirty="0"/>
          </a:p>
          <a:p>
            <a:r>
              <a:rPr lang="en-US" sz="2000" dirty="0" smtClean="0">
                <a:solidFill>
                  <a:srgbClr val="FF0000"/>
                </a:solidFill>
              </a:rPr>
              <a:t>[in </a:t>
            </a:r>
            <a:r>
              <a:rPr lang="en-US" sz="2000" dirty="0">
                <a:solidFill>
                  <a:srgbClr val="FF0000"/>
                </a:solidFill>
              </a:rPr>
              <a:t>addition, the cases were all diagnosed prior to CBCT; </a:t>
            </a:r>
            <a:r>
              <a:rPr lang="en-US" sz="2000" dirty="0" err="1">
                <a:solidFill>
                  <a:srgbClr val="FF0000"/>
                </a:solidFill>
              </a:rPr>
              <a:t>ie</a:t>
            </a:r>
            <a:r>
              <a:rPr lang="en-US" sz="2000" dirty="0">
                <a:solidFill>
                  <a:srgbClr val="FF0000"/>
                </a:solidFill>
              </a:rPr>
              <a:t>, even more cases will not show in </a:t>
            </a:r>
            <a:r>
              <a:rPr lang="en-US" sz="2000" dirty="0" err="1">
                <a:solidFill>
                  <a:srgbClr val="FF0000"/>
                </a:solidFill>
              </a:rPr>
              <a:t>periapical</a:t>
            </a:r>
            <a:r>
              <a:rPr lang="en-US" sz="2000" dirty="0">
                <a:solidFill>
                  <a:srgbClr val="FF0000"/>
                </a:solidFill>
              </a:rPr>
              <a:t> </a:t>
            </a:r>
            <a:r>
              <a:rPr lang="en-US" sz="2000" dirty="0" smtClean="0">
                <a:solidFill>
                  <a:srgbClr val="FF0000"/>
                </a:solidFill>
              </a:rPr>
              <a:t>radiographs when they do not present with clinical symptoms]</a:t>
            </a:r>
          </a:p>
          <a:p>
            <a:endParaRPr lang="en-US" sz="2000" dirty="0" smtClean="0">
              <a:solidFill>
                <a:srgbClr val="FF0000"/>
              </a:solidFill>
            </a:endParaRPr>
          </a:p>
          <a:p>
            <a:endParaRPr lang="en-US" sz="2000" dirty="0" smtClean="0">
              <a:solidFill>
                <a:srgbClr val="FF0000"/>
              </a:solidFill>
            </a:endParaRPr>
          </a:p>
          <a:p>
            <a:r>
              <a:rPr lang="en-US" sz="2000" dirty="0" smtClean="0">
                <a:solidFill>
                  <a:srgbClr val="FF0000"/>
                </a:solidFill>
              </a:rPr>
              <a:t>?Another 25% failures after the introduction of CBCT?</a:t>
            </a:r>
            <a:endParaRPr lang="en-US" sz="2000" dirty="0">
              <a:solidFill>
                <a:srgbClr val="FF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nb-NO" smtClean="0"/>
              <a:t>What do we </a:t>
            </a:r>
            <a:r>
              <a:rPr lang="nb-NO" smtClean="0">
                <a:solidFill>
                  <a:srgbClr val="FF0000"/>
                </a:solidFill>
              </a:rPr>
              <a:t>do</a:t>
            </a:r>
            <a:r>
              <a:rPr lang="nb-NO" smtClean="0"/>
              <a:t>?</a:t>
            </a:r>
          </a:p>
        </p:txBody>
      </p:sp>
      <p:sp>
        <p:nvSpPr>
          <p:cNvPr id="94211" name="Content Placeholder 2"/>
          <p:cNvSpPr>
            <a:spLocks noGrp="1"/>
          </p:cNvSpPr>
          <p:nvPr>
            <p:ph idx="1"/>
          </p:nvPr>
        </p:nvSpPr>
        <p:spPr>
          <a:xfrm>
            <a:off x="457200" y="1600200"/>
            <a:ext cx="8435975" cy="4525963"/>
          </a:xfrm>
        </p:spPr>
        <p:txBody>
          <a:bodyPr/>
          <a:lstStyle/>
          <a:p>
            <a:r>
              <a:rPr lang="nb-NO" sz="2800" b="1" smtClean="0">
                <a:solidFill>
                  <a:srgbClr val="FF0000"/>
                </a:solidFill>
              </a:rPr>
              <a:t>Caries removal</a:t>
            </a:r>
            <a:r>
              <a:rPr lang="nb-NO" sz="2800" smtClean="0"/>
              <a:t>		”reversible pulpitis”</a:t>
            </a:r>
          </a:p>
          <a:p>
            <a:r>
              <a:rPr lang="nb-NO" sz="2800" b="1" smtClean="0">
                <a:solidFill>
                  <a:srgbClr val="FF0000"/>
                </a:solidFill>
              </a:rPr>
              <a:t>Pulp capping</a:t>
            </a:r>
            <a:r>
              <a:rPr lang="nb-NO" sz="2800" smtClean="0"/>
              <a:t>		”reversible pulpitis”</a:t>
            </a:r>
          </a:p>
          <a:p>
            <a:r>
              <a:rPr lang="nb-NO" sz="2800" b="1" smtClean="0">
                <a:solidFill>
                  <a:srgbClr val="FF0000"/>
                </a:solidFill>
              </a:rPr>
              <a:t>Pulp amputation</a:t>
            </a:r>
            <a:r>
              <a:rPr lang="nb-NO" sz="2800" smtClean="0"/>
              <a:t>	”limited pulpitis”</a:t>
            </a:r>
          </a:p>
          <a:p>
            <a:r>
              <a:rPr lang="nb-NO" sz="2800" b="1" smtClean="0">
                <a:solidFill>
                  <a:srgbClr val="FF0000"/>
                </a:solidFill>
              </a:rPr>
              <a:t>Pulp extirpation</a:t>
            </a:r>
            <a:r>
              <a:rPr lang="nb-NO" sz="2800" smtClean="0"/>
              <a:t>		”irreversible pulpitis”</a:t>
            </a:r>
          </a:p>
          <a:p>
            <a:r>
              <a:rPr lang="nb-NO" sz="2800" b="1" smtClean="0">
                <a:solidFill>
                  <a:srgbClr val="FF0000"/>
                </a:solidFill>
              </a:rPr>
              <a:t>Canal disinfection</a:t>
            </a:r>
            <a:r>
              <a:rPr lang="nb-NO" sz="2800" smtClean="0"/>
              <a:t>	”pulp necrosis” </a:t>
            </a:r>
            <a:br>
              <a:rPr lang="nb-NO" sz="2800" smtClean="0"/>
            </a:br>
            <a:r>
              <a:rPr lang="nb-NO" sz="2800" smtClean="0"/>
              <a:t>				”apical periodontitis”</a:t>
            </a:r>
            <a:endParaRPr lang="nb-NO" sz="2000" smtClean="0"/>
          </a:p>
          <a:p>
            <a:r>
              <a:rPr lang="nb-NO" sz="2800" b="1" smtClean="0">
                <a:solidFill>
                  <a:srgbClr val="FF0000"/>
                </a:solidFill>
              </a:rPr>
              <a:t>Root apex amputation</a:t>
            </a:r>
            <a:r>
              <a:rPr lang="nb-NO" sz="2800" smtClean="0"/>
              <a:t>	”persistent apical periodontitis”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nb-NO" dirty="0" err="1" smtClean="0"/>
              <a:t>What</a:t>
            </a:r>
            <a:r>
              <a:rPr lang="nb-NO" dirty="0" smtClean="0"/>
              <a:t> </a:t>
            </a:r>
            <a:r>
              <a:rPr lang="nb-NO" dirty="0" err="1" smtClean="0">
                <a:solidFill>
                  <a:srgbClr val="FF0000"/>
                </a:solidFill>
              </a:rPr>
              <a:t>should</a:t>
            </a:r>
            <a:r>
              <a:rPr lang="nb-NO" dirty="0" smtClean="0"/>
              <a:t> </a:t>
            </a:r>
            <a:r>
              <a:rPr lang="nb-NO" dirty="0" err="1" smtClean="0"/>
              <a:t>we</a:t>
            </a:r>
            <a:r>
              <a:rPr lang="nb-NO" dirty="0" smtClean="0"/>
              <a:t> be </a:t>
            </a:r>
            <a:r>
              <a:rPr lang="nb-NO" dirty="0" err="1" smtClean="0"/>
              <a:t>doing</a:t>
            </a:r>
            <a:r>
              <a:rPr lang="nb-NO" dirty="0" smtClean="0"/>
              <a:t>?</a:t>
            </a:r>
          </a:p>
        </p:txBody>
      </p:sp>
      <p:sp>
        <p:nvSpPr>
          <p:cNvPr id="95235" name="Content Placeholder 2"/>
          <p:cNvSpPr>
            <a:spLocks noGrp="1"/>
          </p:cNvSpPr>
          <p:nvPr>
            <p:ph idx="1"/>
          </p:nvPr>
        </p:nvSpPr>
        <p:spPr>
          <a:xfrm>
            <a:off x="457200" y="1600200"/>
            <a:ext cx="8362950" cy="4525963"/>
          </a:xfrm>
        </p:spPr>
        <p:txBody>
          <a:bodyPr/>
          <a:lstStyle/>
          <a:p>
            <a:r>
              <a:rPr lang="nb-NO" sz="2800" dirty="0" err="1" smtClean="0"/>
              <a:t>Caries</a:t>
            </a:r>
            <a:r>
              <a:rPr lang="nb-NO" sz="2800" dirty="0" smtClean="0"/>
              <a:t> </a:t>
            </a:r>
            <a:r>
              <a:rPr lang="nb-NO" sz="2800" dirty="0" err="1" smtClean="0"/>
              <a:t>removal</a:t>
            </a:r>
            <a:r>
              <a:rPr lang="nb-NO" sz="2800" dirty="0" smtClean="0"/>
              <a:t>:		</a:t>
            </a:r>
            <a:r>
              <a:rPr lang="nb-NO" sz="2800" b="1" dirty="0" err="1" smtClean="0">
                <a:solidFill>
                  <a:srgbClr val="FF0000"/>
                </a:solidFill>
              </a:rPr>
              <a:t>bacteria</a:t>
            </a:r>
            <a:r>
              <a:rPr lang="nb-NO" sz="2800" b="1" dirty="0" smtClean="0">
                <a:solidFill>
                  <a:srgbClr val="FF0000"/>
                </a:solidFill>
              </a:rPr>
              <a:t> in </a:t>
            </a:r>
            <a:r>
              <a:rPr lang="nb-NO" sz="2800" b="1" dirty="0" err="1" smtClean="0">
                <a:solidFill>
                  <a:srgbClr val="FF0000"/>
                </a:solidFill>
              </a:rPr>
              <a:t>dentin</a:t>
            </a:r>
            <a:r>
              <a:rPr lang="nb-NO" sz="2800" b="1" dirty="0" smtClean="0">
                <a:solidFill>
                  <a:srgbClr val="FF0000"/>
                </a:solidFill>
              </a:rPr>
              <a:t> </a:t>
            </a:r>
            <a:r>
              <a:rPr lang="nb-NO" sz="2800" b="1" dirty="0" err="1" smtClean="0">
                <a:solidFill>
                  <a:srgbClr val="FF0000"/>
                </a:solidFill>
              </a:rPr>
              <a:t>only</a:t>
            </a:r>
            <a:endParaRPr lang="nb-NO" sz="2800" b="1" dirty="0" smtClean="0">
              <a:solidFill>
                <a:srgbClr val="FF0000"/>
              </a:solidFill>
            </a:endParaRPr>
          </a:p>
          <a:p>
            <a:r>
              <a:rPr lang="nb-NO" sz="2800" dirty="0" smtClean="0"/>
              <a:t>Pulp </a:t>
            </a:r>
            <a:r>
              <a:rPr lang="nb-NO" sz="2800" dirty="0" err="1" smtClean="0"/>
              <a:t>capping</a:t>
            </a:r>
            <a:r>
              <a:rPr lang="nb-NO" sz="2800" dirty="0" smtClean="0"/>
              <a:t>:		</a:t>
            </a:r>
            <a:r>
              <a:rPr lang="nb-NO" sz="2800" b="1" dirty="0" err="1" smtClean="0">
                <a:solidFill>
                  <a:srgbClr val="FF0000"/>
                </a:solidFill>
              </a:rPr>
              <a:t>bacteria</a:t>
            </a:r>
            <a:r>
              <a:rPr lang="nb-NO" sz="2800" b="1" dirty="0" smtClean="0">
                <a:solidFill>
                  <a:srgbClr val="FF0000"/>
                </a:solidFill>
              </a:rPr>
              <a:t> to </a:t>
            </a:r>
            <a:r>
              <a:rPr lang="nb-NO" sz="2800" b="1" dirty="0" err="1" smtClean="0">
                <a:solidFill>
                  <a:srgbClr val="FF0000"/>
                </a:solidFill>
              </a:rPr>
              <a:t>but</a:t>
            </a:r>
            <a:r>
              <a:rPr lang="nb-NO" sz="2800" b="1" dirty="0" smtClean="0">
                <a:solidFill>
                  <a:srgbClr val="FF0000"/>
                </a:solidFill>
              </a:rPr>
              <a:t> not </a:t>
            </a:r>
            <a:r>
              <a:rPr lang="nb-NO" sz="2800" b="1" dirty="0" err="1" smtClean="0">
                <a:solidFill>
                  <a:srgbClr val="FF0000"/>
                </a:solidFill>
              </a:rPr>
              <a:t>into</a:t>
            </a:r>
            <a:r>
              <a:rPr lang="nb-NO" sz="2800" b="1" dirty="0" smtClean="0">
                <a:solidFill>
                  <a:srgbClr val="FF0000"/>
                </a:solidFill>
              </a:rPr>
              <a:t> pulp</a:t>
            </a:r>
          </a:p>
          <a:p>
            <a:r>
              <a:rPr lang="nb-NO" sz="2800" dirty="0" smtClean="0"/>
              <a:t>Pulp </a:t>
            </a:r>
            <a:r>
              <a:rPr lang="nb-NO" sz="2800" dirty="0" err="1" smtClean="0"/>
              <a:t>amputation</a:t>
            </a:r>
            <a:r>
              <a:rPr lang="nb-NO" sz="2800" dirty="0" smtClean="0"/>
              <a:t>:	</a:t>
            </a:r>
            <a:r>
              <a:rPr lang="nb-NO" sz="2800" b="1" dirty="0" err="1" smtClean="0">
                <a:solidFill>
                  <a:srgbClr val="FF0000"/>
                </a:solidFill>
              </a:rPr>
              <a:t>superficial</a:t>
            </a:r>
            <a:r>
              <a:rPr lang="nb-NO" sz="2800" b="1" dirty="0" smtClean="0">
                <a:solidFill>
                  <a:srgbClr val="FF0000"/>
                </a:solidFill>
              </a:rPr>
              <a:t> pulp </a:t>
            </a:r>
            <a:r>
              <a:rPr lang="nb-NO" sz="2800" b="1" dirty="0" err="1" smtClean="0">
                <a:solidFill>
                  <a:srgbClr val="FF0000"/>
                </a:solidFill>
              </a:rPr>
              <a:t>infection</a:t>
            </a:r>
            <a:endParaRPr lang="nb-NO" sz="2800" b="1" dirty="0" smtClean="0">
              <a:solidFill>
                <a:srgbClr val="FF0000"/>
              </a:solidFill>
            </a:endParaRPr>
          </a:p>
          <a:p>
            <a:r>
              <a:rPr lang="nb-NO" sz="2800" dirty="0" smtClean="0"/>
              <a:t>Pulp </a:t>
            </a:r>
            <a:r>
              <a:rPr lang="nb-NO" sz="2800" dirty="0" err="1" smtClean="0"/>
              <a:t>extirpation</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infecting</a:t>
            </a:r>
            <a:r>
              <a:rPr lang="nb-NO" sz="2800" b="1" dirty="0" smtClean="0">
                <a:solidFill>
                  <a:srgbClr val="FF0000"/>
                </a:solidFill>
              </a:rPr>
              <a:t> </a:t>
            </a:r>
            <a:r>
              <a:rPr lang="nb-NO" sz="2800" b="1" dirty="0" err="1" smtClean="0">
                <a:solidFill>
                  <a:srgbClr val="FF0000"/>
                </a:solidFill>
              </a:rPr>
              <a:t>coronal</a:t>
            </a:r>
            <a:r>
              <a:rPr lang="nb-NO" sz="2800" b="1" dirty="0" smtClean="0">
                <a:solidFill>
                  <a:srgbClr val="FF0000"/>
                </a:solidFill>
              </a:rPr>
              <a:t> pulp</a:t>
            </a:r>
          </a:p>
          <a:p>
            <a:r>
              <a:rPr lang="nb-NO" sz="2800" dirty="0" err="1" smtClean="0"/>
              <a:t>Canal</a:t>
            </a:r>
            <a:r>
              <a:rPr lang="nb-NO" sz="2800" dirty="0" smtClean="0"/>
              <a:t> </a:t>
            </a:r>
            <a:r>
              <a:rPr lang="nb-NO" sz="2800" dirty="0" err="1" smtClean="0"/>
              <a:t>disinfection</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infesting</a:t>
            </a:r>
            <a:r>
              <a:rPr lang="nb-NO" sz="2800" b="1" dirty="0" smtClean="0">
                <a:solidFill>
                  <a:srgbClr val="FF0000"/>
                </a:solidFill>
              </a:rPr>
              <a:t> pulp </a:t>
            </a:r>
            <a:r>
              <a:rPr lang="nb-NO" sz="2800" b="1" dirty="0" err="1" smtClean="0">
                <a:solidFill>
                  <a:srgbClr val="FF0000"/>
                </a:solidFill>
              </a:rPr>
              <a:t>space</a:t>
            </a:r>
            <a:endParaRPr lang="nb-NO" sz="2800" b="1" dirty="0" smtClean="0">
              <a:solidFill>
                <a:srgbClr val="FF0000"/>
              </a:solidFill>
            </a:endParaRPr>
          </a:p>
          <a:p>
            <a:r>
              <a:rPr lang="nb-NO" sz="2800" dirty="0" err="1" smtClean="0"/>
              <a:t>Apical</a:t>
            </a:r>
            <a:r>
              <a:rPr lang="nb-NO" sz="2800" dirty="0" smtClean="0"/>
              <a:t> </a:t>
            </a:r>
            <a:r>
              <a:rPr lang="nb-NO" sz="2800" dirty="0" err="1" smtClean="0"/>
              <a:t>surgery</a:t>
            </a:r>
            <a:r>
              <a:rPr lang="nb-NO" sz="2800" dirty="0" smtClean="0"/>
              <a:t>:		</a:t>
            </a:r>
            <a:r>
              <a:rPr lang="nb-NO" sz="2800" b="1" dirty="0" err="1" smtClean="0">
                <a:solidFill>
                  <a:srgbClr val="FF0000"/>
                </a:solidFill>
              </a:rPr>
              <a:t>bacteria</a:t>
            </a:r>
            <a:r>
              <a:rPr lang="nb-NO" sz="2800" b="1" dirty="0" smtClean="0">
                <a:solidFill>
                  <a:srgbClr val="FF0000"/>
                </a:solidFill>
              </a:rPr>
              <a:t> in </a:t>
            </a:r>
            <a:r>
              <a:rPr lang="nb-NO" sz="2800" b="1" dirty="0" err="1" smtClean="0">
                <a:solidFill>
                  <a:srgbClr val="FF0000"/>
                </a:solidFill>
              </a:rPr>
              <a:t>inaccessible</a:t>
            </a:r>
            <a:r>
              <a:rPr lang="nb-NO" sz="2800" b="1" dirty="0" smtClean="0">
                <a:solidFill>
                  <a:srgbClr val="FF0000"/>
                </a:solidFill>
              </a:rPr>
              <a:t> areas</a:t>
            </a:r>
          </a:p>
          <a:p>
            <a:endParaRPr lang="nb-NO" sz="2800" dirty="0" smtClean="0"/>
          </a:p>
          <a:p>
            <a:r>
              <a:rPr lang="nb-NO" sz="2400" dirty="0" smtClean="0"/>
              <a:t>”</a:t>
            </a:r>
            <a:r>
              <a:rPr lang="nb-NO" sz="2400" dirty="0" err="1" smtClean="0"/>
              <a:t>Prevention</a:t>
            </a:r>
            <a:r>
              <a:rPr lang="nb-NO" sz="2400" dirty="0" smtClean="0"/>
              <a:t> and </a:t>
            </a:r>
            <a:r>
              <a:rPr lang="nb-NO" sz="2400" dirty="0" err="1" smtClean="0"/>
              <a:t>Treatment</a:t>
            </a:r>
            <a:r>
              <a:rPr lang="nb-NO" sz="2400" dirty="0" smtClean="0"/>
              <a:t> </a:t>
            </a:r>
            <a:r>
              <a:rPr lang="nb-NO" sz="2400" dirty="0" err="1" smtClean="0"/>
              <a:t>of</a:t>
            </a:r>
            <a:r>
              <a:rPr lang="nb-NO" sz="2400" dirty="0" smtClean="0"/>
              <a:t> </a:t>
            </a:r>
            <a:r>
              <a:rPr lang="nb-NO" sz="2400" dirty="0" err="1" smtClean="0"/>
              <a:t>Apical</a:t>
            </a:r>
            <a:r>
              <a:rPr lang="nb-NO" sz="2400" dirty="0" smtClean="0"/>
              <a:t> </a:t>
            </a:r>
            <a:r>
              <a:rPr lang="nb-NO" sz="2400" dirty="0" err="1" smtClean="0"/>
              <a:t>Periodontitis</a:t>
            </a:r>
            <a:r>
              <a:rPr lang="nb-NO" sz="2400" dirty="0" smtClean="0"/>
              <a:t>” or ”</a:t>
            </a:r>
            <a:r>
              <a:rPr lang="nb-NO" sz="2400" dirty="0" err="1" smtClean="0"/>
              <a:t>Treatment</a:t>
            </a:r>
            <a:r>
              <a:rPr lang="nb-NO" sz="2400" dirty="0" smtClean="0"/>
              <a:t> </a:t>
            </a:r>
            <a:r>
              <a:rPr lang="nb-NO" sz="2400" dirty="0" err="1" smtClean="0"/>
              <a:t>of</a:t>
            </a:r>
            <a:r>
              <a:rPr lang="nb-NO" sz="2400" dirty="0" smtClean="0"/>
              <a:t> </a:t>
            </a:r>
            <a:r>
              <a:rPr lang="nb-NO" sz="2400" dirty="0" err="1" smtClean="0"/>
              <a:t>Endodontic</a:t>
            </a:r>
            <a:r>
              <a:rPr lang="nb-NO" sz="2400" dirty="0" smtClean="0"/>
              <a:t> </a:t>
            </a:r>
            <a:r>
              <a:rPr lang="nb-NO" sz="2400" dirty="0" err="1" smtClean="0"/>
              <a:t>Infections</a:t>
            </a:r>
            <a:r>
              <a:rPr lang="nb-NO" sz="2400" dirty="0" smtClean="0"/>
              <a: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692696"/>
            <a:ext cx="7560840" cy="5078313"/>
          </a:xfrm>
          <a:prstGeom prst="rect">
            <a:avLst/>
          </a:prstGeom>
          <a:solidFill>
            <a:srgbClr val="FFFF00">
              <a:alpha val="41000"/>
            </a:srgbClr>
          </a:solidFill>
          <a:scene3d>
            <a:camera prst="orthographicFront"/>
            <a:lightRig rig="threePt" dir="t"/>
          </a:scene3d>
          <a:sp3d>
            <a:bevelT/>
          </a:sp3d>
        </p:spPr>
        <p:txBody>
          <a:bodyPr wrap="square">
            <a:spAutoFit/>
          </a:bodyPr>
          <a:lstStyle/>
          <a:p>
            <a:pPr algn="ctr">
              <a:defRPr/>
            </a:pPr>
            <a:r>
              <a:rPr lang="nb-NO" sz="3600" dirty="0" err="1" smtClean="0"/>
              <a:t>How</a:t>
            </a:r>
            <a:r>
              <a:rPr lang="nb-NO" sz="3600" dirty="0" smtClean="0"/>
              <a:t> </a:t>
            </a:r>
            <a:r>
              <a:rPr lang="nb-NO" sz="3600" b="1" dirty="0" err="1" smtClean="0">
                <a:solidFill>
                  <a:srgbClr val="FF0000"/>
                </a:solidFill>
              </a:rPr>
              <a:t>well</a:t>
            </a:r>
            <a:r>
              <a:rPr lang="nb-NO" sz="3600" dirty="0" smtClean="0"/>
              <a:t> do </a:t>
            </a:r>
            <a:r>
              <a:rPr lang="nb-NO" sz="3600" dirty="0" err="1" smtClean="0"/>
              <a:t>we</a:t>
            </a:r>
            <a:r>
              <a:rPr lang="nb-NO" sz="3600" dirty="0" smtClean="0"/>
              <a:t> do?</a:t>
            </a:r>
            <a:br>
              <a:rPr lang="nb-NO" sz="3600" dirty="0" smtClean="0"/>
            </a:br>
            <a:r>
              <a:rPr lang="nb-NO" sz="3600" dirty="0" smtClean="0"/>
              <a:t/>
            </a:r>
            <a:br>
              <a:rPr lang="nb-NO" sz="3600" dirty="0" smtClean="0"/>
            </a:br>
            <a:r>
              <a:rPr lang="nb-NO" sz="3600" dirty="0" err="1" smtClean="0"/>
              <a:t>We</a:t>
            </a:r>
            <a:r>
              <a:rPr lang="nb-NO" sz="3600" dirty="0" smtClean="0"/>
              <a:t> </a:t>
            </a:r>
            <a:r>
              <a:rPr lang="nb-NO" sz="3600" dirty="0" err="1"/>
              <a:t>may</a:t>
            </a:r>
            <a:r>
              <a:rPr lang="nb-NO" sz="3600" dirty="0"/>
              <a:t> </a:t>
            </a:r>
            <a:r>
              <a:rPr lang="nb-NO" sz="3600" dirty="0" smtClean="0"/>
              <a:t>be</a:t>
            </a:r>
            <a:br>
              <a:rPr lang="nb-NO" sz="3600" dirty="0" smtClean="0"/>
            </a:br>
            <a:r>
              <a:rPr lang="nb-NO" sz="3600" b="1" dirty="0" smtClean="0">
                <a:solidFill>
                  <a:srgbClr val="FF0000"/>
                </a:solidFill>
              </a:rPr>
              <a:t>more </a:t>
            </a:r>
            <a:r>
              <a:rPr lang="nb-NO" sz="3600" b="1" dirty="0" err="1">
                <a:solidFill>
                  <a:srgbClr val="FF0000"/>
                </a:solidFill>
              </a:rPr>
              <a:t>successful</a:t>
            </a:r>
            <a:r>
              <a:rPr lang="nb-NO" sz="3600" b="1" dirty="0">
                <a:solidFill>
                  <a:srgbClr val="FF0000"/>
                </a:solidFill>
              </a:rPr>
              <a:t> </a:t>
            </a:r>
            <a:r>
              <a:rPr lang="nb-NO" sz="3600" b="1" dirty="0" err="1">
                <a:solidFill>
                  <a:srgbClr val="FF0000"/>
                </a:solidFill>
              </a:rPr>
              <a:t>than</a:t>
            </a:r>
            <a:r>
              <a:rPr lang="nb-NO" sz="3600" b="1" dirty="0">
                <a:solidFill>
                  <a:srgbClr val="FF0000"/>
                </a:solidFill>
              </a:rPr>
              <a:t> </a:t>
            </a:r>
            <a:r>
              <a:rPr lang="nb-NO" sz="3600" b="1" dirty="0" err="1">
                <a:solidFill>
                  <a:srgbClr val="FF0000"/>
                </a:solidFill>
              </a:rPr>
              <a:t>feared</a:t>
            </a:r>
            <a:r>
              <a:rPr lang="nb-NO" sz="3600" b="1" dirty="0"/>
              <a:t> </a:t>
            </a:r>
            <a:r>
              <a:rPr lang="nb-NO" sz="3600" dirty="0" smtClean="0"/>
              <a:t/>
            </a:r>
            <a:br>
              <a:rPr lang="nb-NO" sz="3600" dirty="0" smtClean="0"/>
            </a:br>
            <a:r>
              <a:rPr lang="nb-NO" sz="3600" dirty="0" err="1" smtClean="0"/>
              <a:t>doing</a:t>
            </a:r>
            <a:r>
              <a:rPr lang="nb-NO" sz="3600" dirty="0" smtClean="0"/>
              <a:t> </a:t>
            </a:r>
            <a:r>
              <a:rPr lang="nb-NO" sz="3600" dirty="0" err="1"/>
              <a:t>endo</a:t>
            </a:r>
            <a:r>
              <a:rPr lang="nb-NO" sz="3600" dirty="0"/>
              <a:t> </a:t>
            </a:r>
            <a:r>
              <a:rPr lang="nb-NO" sz="3600" dirty="0" err="1"/>
              <a:t>on</a:t>
            </a:r>
            <a:r>
              <a:rPr lang="nb-NO" sz="3600" dirty="0"/>
              <a:t> </a:t>
            </a:r>
            <a:r>
              <a:rPr lang="nb-NO" sz="3600" dirty="0" err="1"/>
              <a:t>teeth</a:t>
            </a:r>
            <a:r>
              <a:rPr lang="nb-NO" sz="3600" dirty="0"/>
              <a:t> </a:t>
            </a:r>
            <a:r>
              <a:rPr lang="nb-NO" sz="3600" dirty="0" err="1"/>
              <a:t>with</a:t>
            </a:r>
            <a:r>
              <a:rPr lang="nb-NO" sz="3600" dirty="0"/>
              <a:t> vital </a:t>
            </a:r>
            <a:r>
              <a:rPr lang="nb-NO" sz="3600" dirty="0" smtClean="0"/>
              <a:t>pulps;</a:t>
            </a:r>
            <a:br>
              <a:rPr lang="nb-NO" sz="3600" dirty="0" smtClean="0"/>
            </a:br>
            <a:r>
              <a:rPr lang="nb-NO" sz="3600" dirty="0" err="1" smtClean="0"/>
              <a:t>but</a:t>
            </a:r>
            <a:r>
              <a:rPr lang="nb-NO" sz="3600" dirty="0"/>
              <a:t/>
            </a:r>
            <a:br>
              <a:rPr lang="nb-NO" sz="3600" dirty="0"/>
            </a:br>
            <a:r>
              <a:rPr lang="nb-NO" sz="3600" b="1" dirty="0" smtClean="0">
                <a:solidFill>
                  <a:srgbClr val="FF0000"/>
                </a:solidFill>
              </a:rPr>
              <a:t>less </a:t>
            </a:r>
            <a:r>
              <a:rPr lang="nb-NO" sz="3600" b="1" dirty="0" err="1">
                <a:solidFill>
                  <a:srgbClr val="FF0000"/>
                </a:solidFill>
              </a:rPr>
              <a:t>successful</a:t>
            </a:r>
            <a:r>
              <a:rPr lang="nb-NO" sz="3600" b="1" dirty="0">
                <a:solidFill>
                  <a:srgbClr val="FF0000"/>
                </a:solidFill>
              </a:rPr>
              <a:t> </a:t>
            </a:r>
            <a:r>
              <a:rPr lang="nb-NO" sz="3600" b="1" dirty="0" err="1">
                <a:solidFill>
                  <a:srgbClr val="FF0000"/>
                </a:solidFill>
              </a:rPr>
              <a:t>than</a:t>
            </a:r>
            <a:r>
              <a:rPr lang="nb-NO" sz="3600" b="1" dirty="0">
                <a:solidFill>
                  <a:srgbClr val="FF0000"/>
                </a:solidFill>
              </a:rPr>
              <a:t> </a:t>
            </a:r>
            <a:r>
              <a:rPr lang="nb-NO" sz="3600" b="1" dirty="0" err="1" smtClean="0">
                <a:solidFill>
                  <a:srgbClr val="FF0000"/>
                </a:solidFill>
              </a:rPr>
              <a:t>hoped</a:t>
            </a:r>
            <a:r>
              <a:rPr lang="nb-NO" sz="3600" dirty="0">
                <a:solidFill>
                  <a:srgbClr val="FF0000"/>
                </a:solidFill>
              </a:rPr>
              <a:t/>
            </a:r>
            <a:br>
              <a:rPr lang="nb-NO" sz="3600" dirty="0">
                <a:solidFill>
                  <a:srgbClr val="FF0000"/>
                </a:solidFill>
              </a:rPr>
            </a:br>
            <a:r>
              <a:rPr lang="nb-NO" sz="3600" dirty="0" err="1" smtClean="0"/>
              <a:t>when</a:t>
            </a:r>
            <a:r>
              <a:rPr lang="nb-NO" sz="3600" dirty="0" smtClean="0"/>
              <a:t> </a:t>
            </a:r>
            <a:r>
              <a:rPr lang="nb-NO" sz="3600" dirty="0" err="1"/>
              <a:t>treating</a:t>
            </a:r>
            <a:r>
              <a:rPr lang="nb-NO" sz="3600" dirty="0"/>
              <a:t> </a:t>
            </a:r>
            <a:r>
              <a:rPr lang="nb-NO" sz="3600" dirty="0" err="1"/>
              <a:t>teeth</a:t>
            </a:r>
            <a:r>
              <a:rPr lang="nb-NO" sz="3600" dirty="0"/>
              <a:t> </a:t>
            </a:r>
            <a:r>
              <a:rPr lang="nb-NO" sz="3600" dirty="0" err="1"/>
              <a:t>with</a:t>
            </a:r>
            <a:r>
              <a:rPr lang="nb-NO" sz="3600" dirty="0"/>
              <a:t> </a:t>
            </a:r>
            <a:r>
              <a:rPr lang="nb-NO" sz="3600" dirty="0" err="1"/>
              <a:t>apical</a:t>
            </a:r>
            <a:r>
              <a:rPr lang="nb-NO" sz="3600" dirty="0"/>
              <a:t> periodontitis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692696"/>
            <a:ext cx="8352928" cy="5078313"/>
          </a:xfrm>
          <a:prstGeom prst="rect">
            <a:avLst/>
          </a:prstGeom>
          <a:solidFill>
            <a:srgbClr val="FFFF00">
              <a:alpha val="41000"/>
            </a:srgbClr>
          </a:solidFill>
          <a:scene3d>
            <a:camera prst="orthographicFront"/>
            <a:lightRig rig="threePt" dir="t"/>
          </a:scene3d>
          <a:sp3d>
            <a:bevelT/>
          </a:sp3d>
        </p:spPr>
        <p:txBody>
          <a:bodyPr wrap="square">
            <a:spAutoFit/>
          </a:bodyPr>
          <a:lstStyle/>
          <a:p>
            <a:pPr algn="ctr">
              <a:defRPr/>
            </a:pPr>
            <a:r>
              <a:rPr lang="nb-NO" sz="3600" dirty="0"/>
              <a:t>In </a:t>
            </a:r>
            <a:r>
              <a:rPr lang="nb-NO" sz="3600" dirty="0" err="1" smtClean="0"/>
              <a:t>conclusion</a:t>
            </a:r>
            <a:r>
              <a:rPr lang="nb-NO" sz="3600" dirty="0" smtClean="0"/>
              <a:t>:</a:t>
            </a:r>
            <a:br>
              <a:rPr lang="nb-NO" sz="3600" dirty="0" smtClean="0"/>
            </a:br>
            <a:r>
              <a:rPr lang="nb-NO" sz="3600" dirty="0" smtClean="0"/>
              <a:t/>
            </a:r>
            <a:br>
              <a:rPr lang="nb-NO" sz="3600" dirty="0" smtClean="0"/>
            </a:br>
            <a:r>
              <a:rPr lang="nb-NO" sz="3600" dirty="0" err="1" smtClean="0"/>
              <a:t>We</a:t>
            </a:r>
            <a:r>
              <a:rPr lang="nb-NO" sz="3600" dirty="0" smtClean="0"/>
              <a:t> </a:t>
            </a:r>
            <a:r>
              <a:rPr lang="nb-NO" sz="3600" dirty="0" err="1" smtClean="0"/>
              <a:t>should</a:t>
            </a:r>
            <a:r>
              <a:rPr lang="nb-NO" sz="3600" dirty="0" smtClean="0"/>
              <a:t> </a:t>
            </a:r>
            <a:r>
              <a:rPr lang="nb-NO" sz="3600" dirty="0" err="1" smtClean="0">
                <a:solidFill>
                  <a:srgbClr val="FF0000"/>
                </a:solidFill>
              </a:rPr>
              <a:t>optimize</a:t>
            </a:r>
            <a:r>
              <a:rPr lang="nb-NO" sz="3600" dirty="0" smtClean="0"/>
              <a:t> and </a:t>
            </a:r>
            <a:r>
              <a:rPr lang="nb-NO" sz="3600" dirty="0" err="1" smtClean="0"/>
              <a:t>maintain</a:t>
            </a:r>
            <a:r>
              <a:rPr lang="nb-NO" sz="3600" dirty="0" smtClean="0"/>
              <a:t> </a:t>
            </a:r>
            <a:r>
              <a:rPr lang="nb-NO" sz="3600" dirty="0" err="1" smtClean="0"/>
              <a:t>high-quality</a:t>
            </a:r>
            <a:r>
              <a:rPr lang="nb-NO" sz="3600" dirty="0" smtClean="0"/>
              <a:t> </a:t>
            </a:r>
            <a:r>
              <a:rPr lang="nb-NO" sz="3600" dirty="0" err="1" smtClean="0">
                <a:solidFill>
                  <a:srgbClr val="FF0000"/>
                </a:solidFill>
              </a:rPr>
              <a:t>procedures</a:t>
            </a:r>
            <a:r>
              <a:rPr lang="nb-NO" sz="3600" dirty="0" smtClean="0">
                <a:solidFill>
                  <a:srgbClr val="FF0000"/>
                </a:solidFill>
              </a:rPr>
              <a:t> for </a:t>
            </a:r>
            <a:r>
              <a:rPr lang="nb-NO" sz="3600" dirty="0" err="1" smtClean="0">
                <a:solidFill>
                  <a:srgbClr val="FF0000"/>
                </a:solidFill>
              </a:rPr>
              <a:t>treatment</a:t>
            </a:r>
            <a:r>
              <a:rPr lang="nb-NO" sz="3600" dirty="0" smtClean="0">
                <a:solidFill>
                  <a:srgbClr val="FF0000"/>
                </a:solidFill>
              </a:rPr>
              <a:t> </a:t>
            </a:r>
            <a:r>
              <a:rPr lang="nb-NO" sz="3600" dirty="0" err="1" smtClean="0">
                <a:solidFill>
                  <a:srgbClr val="FF0000"/>
                </a:solidFill>
              </a:rPr>
              <a:t>of</a:t>
            </a:r>
            <a:r>
              <a:rPr lang="nb-NO" sz="3600" dirty="0" smtClean="0">
                <a:solidFill>
                  <a:srgbClr val="FF0000"/>
                </a:solidFill>
              </a:rPr>
              <a:t> </a:t>
            </a:r>
            <a:r>
              <a:rPr lang="nb-NO" sz="3600" dirty="0" err="1" smtClean="0">
                <a:solidFill>
                  <a:srgbClr val="FF0000"/>
                </a:solidFill>
              </a:rPr>
              <a:t>teeth</a:t>
            </a:r>
            <a:r>
              <a:rPr lang="nb-NO" sz="3600" dirty="0" smtClean="0">
                <a:solidFill>
                  <a:srgbClr val="FF0000"/>
                </a:solidFill>
              </a:rPr>
              <a:t> </a:t>
            </a:r>
            <a:r>
              <a:rPr lang="nb-NO" sz="3600" dirty="0" err="1" smtClean="0">
                <a:solidFill>
                  <a:srgbClr val="FF0000"/>
                </a:solidFill>
              </a:rPr>
              <a:t>without</a:t>
            </a:r>
            <a:r>
              <a:rPr lang="nb-NO" sz="3600" dirty="0" smtClean="0">
                <a:solidFill>
                  <a:srgbClr val="FF0000"/>
                </a:solidFill>
              </a:rPr>
              <a:t> </a:t>
            </a:r>
            <a:r>
              <a:rPr lang="nb-NO" sz="3600" dirty="0" err="1" smtClean="0">
                <a:solidFill>
                  <a:srgbClr val="FF0000"/>
                </a:solidFill>
              </a:rPr>
              <a:t>apical</a:t>
            </a:r>
            <a:r>
              <a:rPr lang="nb-NO" sz="3600" dirty="0" smtClean="0">
                <a:solidFill>
                  <a:srgbClr val="FF0000"/>
                </a:solidFill>
              </a:rPr>
              <a:t> pulp </a:t>
            </a:r>
            <a:r>
              <a:rPr lang="nb-NO" sz="3600" dirty="0" err="1" smtClean="0">
                <a:solidFill>
                  <a:srgbClr val="FF0000"/>
                </a:solidFill>
              </a:rPr>
              <a:t>infection</a:t>
            </a:r>
            <a:r>
              <a:rPr lang="nb-NO" sz="3600" dirty="0" smtClean="0"/>
              <a:t>;</a:t>
            </a:r>
            <a:br>
              <a:rPr lang="nb-NO" sz="3600" dirty="0" smtClean="0"/>
            </a:br>
            <a:r>
              <a:rPr lang="nb-NO" sz="3600" dirty="0" smtClean="0"/>
              <a:t>and</a:t>
            </a:r>
            <a:br>
              <a:rPr lang="nb-NO" sz="3600" dirty="0" smtClean="0"/>
            </a:br>
            <a:r>
              <a:rPr lang="nb-NO" sz="3600" dirty="0" smtClean="0"/>
              <a:t>be </a:t>
            </a:r>
            <a:r>
              <a:rPr lang="nb-NO" sz="3600" dirty="0" err="1" smtClean="0"/>
              <a:t>judicious</a:t>
            </a:r>
            <a:r>
              <a:rPr lang="nb-NO" sz="3600" dirty="0" smtClean="0"/>
              <a:t> and </a:t>
            </a:r>
            <a:r>
              <a:rPr lang="nb-NO" sz="3600" dirty="0" err="1" smtClean="0">
                <a:solidFill>
                  <a:srgbClr val="FF0000"/>
                </a:solidFill>
              </a:rPr>
              <a:t>restrictive</a:t>
            </a:r>
            <a:r>
              <a:rPr lang="nb-NO" sz="3600" dirty="0" smtClean="0">
                <a:solidFill>
                  <a:srgbClr val="FF0000"/>
                </a:solidFill>
              </a:rPr>
              <a:t> in case </a:t>
            </a:r>
            <a:r>
              <a:rPr lang="nb-NO" sz="3600" dirty="0" err="1" smtClean="0">
                <a:solidFill>
                  <a:srgbClr val="FF0000"/>
                </a:solidFill>
              </a:rPr>
              <a:t>selection</a:t>
            </a:r>
            <a:r>
              <a:rPr lang="nb-NO" sz="3600" dirty="0" smtClean="0"/>
              <a:t> for </a:t>
            </a:r>
            <a:r>
              <a:rPr lang="nb-NO" sz="3600" dirty="0" err="1" smtClean="0"/>
              <a:t>conservative</a:t>
            </a:r>
            <a:r>
              <a:rPr lang="nb-NO" sz="3600" dirty="0" smtClean="0"/>
              <a:t> </a:t>
            </a:r>
            <a:r>
              <a:rPr lang="nb-NO" sz="3600" dirty="0" err="1" smtClean="0"/>
              <a:t>treatment</a:t>
            </a:r>
            <a:r>
              <a:rPr lang="nb-NO" sz="3600" dirty="0" smtClean="0"/>
              <a:t> and </a:t>
            </a:r>
            <a:r>
              <a:rPr lang="nb-NO" sz="3600" dirty="0" err="1" smtClean="0"/>
              <a:t>retreatment</a:t>
            </a:r>
            <a:r>
              <a:rPr lang="nb-NO" sz="3600" dirty="0" smtClean="0"/>
              <a:t> </a:t>
            </a:r>
            <a:r>
              <a:rPr lang="nb-NO" sz="3600" dirty="0" err="1" smtClean="0"/>
              <a:t>of</a:t>
            </a:r>
            <a:r>
              <a:rPr lang="nb-NO" sz="3600" dirty="0" smtClean="0"/>
              <a:t> </a:t>
            </a:r>
            <a:r>
              <a:rPr lang="nb-NO" sz="3600" dirty="0" err="1" smtClean="0"/>
              <a:t>apical</a:t>
            </a:r>
            <a:r>
              <a:rPr lang="nb-NO" sz="3600" dirty="0" smtClean="0"/>
              <a:t> periodontitis</a:t>
            </a:r>
            <a:endParaRPr lang="nb-NO" sz="36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descr="E:\UiO\Jobbilder\Diverse bilder\APEX06.JPG"/>
          <p:cNvPicPr>
            <a:picLocks noChangeAspect="1" noChangeArrowheads="1"/>
          </p:cNvPicPr>
          <p:nvPr/>
        </p:nvPicPr>
        <p:blipFill>
          <a:blip r:embed="rId2" cstate="print"/>
          <a:srcRect/>
          <a:stretch>
            <a:fillRect/>
          </a:stretch>
        </p:blipFill>
        <p:spPr bwMode="auto">
          <a:xfrm>
            <a:off x="755576" y="332656"/>
            <a:ext cx="4572000" cy="6284913"/>
          </a:xfrm>
          <a:prstGeom prst="rect">
            <a:avLst/>
          </a:prstGeom>
          <a:noFill/>
        </p:spPr>
      </p:pic>
      <p:sp>
        <p:nvSpPr>
          <p:cNvPr id="4" name="TextBox 3"/>
          <p:cNvSpPr txBox="1"/>
          <p:nvPr/>
        </p:nvSpPr>
        <p:spPr>
          <a:xfrm>
            <a:off x="6012161" y="1484784"/>
            <a:ext cx="2592288" cy="1754326"/>
          </a:xfrm>
          <a:prstGeom prst="rect">
            <a:avLst/>
          </a:prstGeom>
          <a:noFill/>
        </p:spPr>
        <p:txBody>
          <a:bodyPr wrap="square" rtlCol="0">
            <a:spAutoFit/>
          </a:bodyPr>
          <a:lstStyle/>
          <a:p>
            <a:r>
              <a:rPr lang="nb-NO" dirty="0" smtClean="0"/>
              <a:t>It </a:t>
            </a:r>
            <a:r>
              <a:rPr lang="nb-NO" dirty="0" err="1" smtClean="0"/>
              <a:t>may</a:t>
            </a:r>
            <a:r>
              <a:rPr lang="nb-NO" dirty="0" smtClean="0"/>
              <a:t> be a </a:t>
            </a:r>
            <a:r>
              <a:rPr lang="nb-NO" dirty="0" err="1" smtClean="0"/>
              <a:t>while</a:t>
            </a:r>
            <a:r>
              <a:rPr lang="nb-NO" dirty="0" smtClean="0"/>
              <a:t> </a:t>
            </a:r>
            <a:r>
              <a:rPr lang="nb-NO" dirty="0" err="1" smtClean="0"/>
              <a:t>before</a:t>
            </a:r>
            <a:r>
              <a:rPr lang="nb-NO" dirty="0" smtClean="0"/>
              <a:t> </a:t>
            </a:r>
            <a:r>
              <a:rPr lang="nb-NO" dirty="0" err="1" smtClean="0"/>
              <a:t>we</a:t>
            </a:r>
            <a:r>
              <a:rPr lang="nb-NO" dirty="0" smtClean="0"/>
              <a:t> </a:t>
            </a:r>
            <a:r>
              <a:rPr lang="nb-NO" dirty="0" err="1" smtClean="0"/>
              <a:t>get</a:t>
            </a:r>
            <a:r>
              <a:rPr lang="nb-NO" dirty="0" smtClean="0"/>
              <a:t> </a:t>
            </a:r>
            <a:r>
              <a:rPr lang="nb-NO" dirty="0" err="1" smtClean="0"/>
              <a:t>there</a:t>
            </a:r>
            <a:r>
              <a:rPr lang="nb-NO" dirty="0" smtClean="0"/>
              <a:t>!</a:t>
            </a:r>
          </a:p>
          <a:p>
            <a:endParaRPr lang="nb-NO" dirty="0" smtClean="0"/>
          </a:p>
          <a:p>
            <a:endParaRPr lang="nb-NO" dirty="0" smtClean="0"/>
          </a:p>
          <a:p>
            <a:r>
              <a:rPr lang="nb-NO" dirty="0" err="1" smtClean="0"/>
              <a:t>Thank</a:t>
            </a:r>
            <a:r>
              <a:rPr lang="nb-NO" dirty="0" smtClean="0"/>
              <a:t> </a:t>
            </a:r>
            <a:r>
              <a:rPr lang="nb-NO" dirty="0" err="1" smtClean="0"/>
              <a:t>you</a:t>
            </a:r>
            <a:r>
              <a:rPr lang="nb-NO" dirty="0" smtClean="0"/>
              <a:t> for </a:t>
            </a:r>
            <a:r>
              <a:rPr lang="nb-NO" dirty="0" err="1" smtClean="0"/>
              <a:t>your</a:t>
            </a:r>
            <a:r>
              <a:rPr lang="nb-NO" dirty="0" smtClean="0"/>
              <a:t> </a:t>
            </a:r>
            <a:r>
              <a:rPr lang="nb-NO" dirty="0" err="1" smtClean="0"/>
              <a:t>attention</a:t>
            </a:r>
            <a:r>
              <a:rPr lang="nb-NO" dirty="0" smtClean="0"/>
              <a:t>!</a:t>
            </a:r>
            <a:endParaRPr lang="nb-NO" dirty="0"/>
          </a:p>
        </p:txBody>
      </p:sp>
      <p:cxnSp>
        <p:nvCxnSpPr>
          <p:cNvPr id="6" name="Straight Arrow Connector 5"/>
          <p:cNvCxnSpPr/>
          <p:nvPr/>
        </p:nvCxnSpPr>
        <p:spPr>
          <a:xfrm rot="10800000" flipV="1">
            <a:off x="3707904" y="2132856"/>
            <a:ext cx="3960440" cy="144016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nb-NO" dirty="0" err="1" smtClean="0"/>
              <a:t>Etiology</a:t>
            </a:r>
            <a:r>
              <a:rPr lang="nb-NO" dirty="0" smtClean="0"/>
              <a:t> </a:t>
            </a:r>
            <a:r>
              <a:rPr lang="nb-NO" dirty="0" smtClean="0">
                <a:solidFill>
                  <a:schemeClr val="bg1">
                    <a:lumMod val="65000"/>
                  </a:schemeClr>
                </a:solidFill>
              </a:rPr>
              <a:t>and </a:t>
            </a:r>
            <a:r>
              <a:rPr lang="nb-NO" dirty="0" err="1" smtClean="0">
                <a:solidFill>
                  <a:schemeClr val="bg1">
                    <a:lumMod val="65000"/>
                  </a:schemeClr>
                </a:solidFill>
              </a:rPr>
              <a:t>pathogenesis</a:t>
            </a:r>
            <a:endParaRPr lang="nb-NO" dirty="0" smtClean="0">
              <a:solidFill>
                <a:schemeClr val="bg1">
                  <a:lumMod val="65000"/>
                </a:schemeClr>
              </a:solidFill>
            </a:endParaRPr>
          </a:p>
        </p:txBody>
      </p:sp>
      <p:sp>
        <p:nvSpPr>
          <p:cNvPr id="18435" name="Content Placeholder 2"/>
          <p:cNvSpPr>
            <a:spLocks noGrp="1"/>
          </p:cNvSpPr>
          <p:nvPr>
            <p:ph idx="1"/>
          </p:nvPr>
        </p:nvSpPr>
        <p:spPr/>
        <p:txBody>
          <a:bodyPr/>
          <a:lstStyle/>
          <a:p>
            <a:r>
              <a:rPr lang="nb-NO" dirty="0" smtClean="0">
                <a:solidFill>
                  <a:srgbClr val="FF0000"/>
                </a:solidFill>
              </a:rPr>
              <a:t>No </a:t>
            </a:r>
            <a:r>
              <a:rPr lang="nb-NO" dirty="0" err="1" smtClean="0">
                <a:solidFill>
                  <a:srgbClr val="FF0000"/>
                </a:solidFill>
              </a:rPr>
              <a:t>caries</a:t>
            </a:r>
            <a:r>
              <a:rPr lang="nb-NO" dirty="0" smtClean="0">
                <a:solidFill>
                  <a:srgbClr val="FF0000"/>
                </a:solidFill>
              </a:rPr>
              <a:t> in </a:t>
            </a:r>
            <a:r>
              <a:rPr lang="nb-NO" dirty="0" err="1" smtClean="0">
                <a:solidFill>
                  <a:srgbClr val="FF0000"/>
                </a:solidFill>
              </a:rPr>
              <a:t>germ-free</a:t>
            </a:r>
            <a:r>
              <a:rPr lang="nb-NO" dirty="0" smtClean="0">
                <a:solidFill>
                  <a:srgbClr val="FF0000"/>
                </a:solidFill>
              </a:rPr>
              <a:t> animals</a:t>
            </a:r>
          </a:p>
          <a:p>
            <a:r>
              <a:rPr lang="nb-NO" dirty="0" err="1" smtClean="0">
                <a:solidFill>
                  <a:srgbClr val="FF0000"/>
                </a:solidFill>
              </a:rPr>
              <a:t>Traumatic/irritative</a:t>
            </a:r>
            <a:r>
              <a:rPr lang="nb-NO" dirty="0" smtClean="0">
                <a:solidFill>
                  <a:srgbClr val="FF0000"/>
                </a:solidFill>
              </a:rPr>
              <a:t> </a:t>
            </a:r>
            <a:r>
              <a:rPr lang="nb-NO" dirty="0" err="1" smtClean="0">
                <a:solidFill>
                  <a:srgbClr val="FF0000"/>
                </a:solidFill>
              </a:rPr>
              <a:t>pulpitis</a:t>
            </a:r>
            <a:r>
              <a:rPr lang="nb-NO" dirty="0" smtClean="0">
                <a:solidFill>
                  <a:srgbClr val="FF0000"/>
                </a:solidFill>
              </a:rPr>
              <a:t> </a:t>
            </a:r>
            <a:r>
              <a:rPr lang="nb-NO" dirty="0" err="1" smtClean="0">
                <a:solidFill>
                  <a:srgbClr val="FF0000"/>
                </a:solidFill>
              </a:rPr>
              <a:t>dismissed</a:t>
            </a:r>
            <a:r>
              <a:rPr lang="nb-NO" dirty="0" smtClean="0">
                <a:solidFill>
                  <a:srgbClr val="FF0000"/>
                </a:solidFill>
              </a:rPr>
              <a:t> in </a:t>
            </a:r>
            <a:r>
              <a:rPr lang="nb-NO" dirty="0" err="1" smtClean="0">
                <a:solidFill>
                  <a:srgbClr val="FF0000"/>
                </a:solidFill>
              </a:rPr>
              <a:t>the</a:t>
            </a:r>
            <a:r>
              <a:rPr lang="nb-NO" dirty="0" smtClean="0">
                <a:solidFill>
                  <a:srgbClr val="FF0000"/>
                </a:solidFill>
              </a:rPr>
              <a:t> 1970’s: </a:t>
            </a:r>
            <a:r>
              <a:rPr lang="nb-NO" dirty="0" err="1" smtClean="0">
                <a:solidFill>
                  <a:srgbClr val="FF0000"/>
                </a:solidFill>
              </a:rPr>
              <a:t>Brännström</a:t>
            </a:r>
            <a:r>
              <a:rPr lang="nb-NO" dirty="0" smtClean="0">
                <a:solidFill>
                  <a:srgbClr val="FF0000"/>
                </a:solidFill>
              </a:rPr>
              <a:t> et al.</a:t>
            </a:r>
          </a:p>
          <a:p>
            <a:r>
              <a:rPr lang="nb-NO" dirty="0" err="1" smtClean="0"/>
              <a:t>Kakehashi</a:t>
            </a:r>
            <a:r>
              <a:rPr lang="nb-NO" dirty="0" smtClean="0"/>
              <a:t> et al. 1965</a:t>
            </a:r>
          </a:p>
          <a:p>
            <a:r>
              <a:rPr lang="nb-NO" dirty="0" err="1" smtClean="0"/>
              <a:t>Bergenholtz</a:t>
            </a:r>
            <a:r>
              <a:rPr lang="nb-NO" dirty="0" smtClean="0"/>
              <a:t> 1974; </a:t>
            </a:r>
            <a:r>
              <a:rPr lang="nb-NO" dirty="0" err="1" smtClean="0"/>
              <a:t>Katz</a:t>
            </a:r>
            <a:r>
              <a:rPr lang="nb-NO" dirty="0" smtClean="0"/>
              <a:t> 1974; Sundqvist 1976</a:t>
            </a:r>
          </a:p>
          <a:p>
            <a:r>
              <a:rPr lang="nb-NO" dirty="0" err="1" smtClean="0"/>
              <a:t>Möller</a:t>
            </a:r>
            <a:r>
              <a:rPr lang="nb-NO" dirty="0" smtClean="0"/>
              <a:t> et al 1982</a:t>
            </a:r>
          </a:p>
          <a:p>
            <a:pPr>
              <a:buFont typeface="Arial" charset="0"/>
              <a:buNone/>
            </a:pPr>
            <a:endParaRPr lang="nb-NO"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3" cstate="print"/>
          <a:srcRect/>
          <a:stretch>
            <a:fillRect/>
          </a:stretch>
        </p:blipFill>
        <p:spPr bwMode="auto">
          <a:xfrm>
            <a:off x="323850" y="260350"/>
            <a:ext cx="4484688" cy="3384550"/>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3563938" y="3019425"/>
          <a:ext cx="5113337" cy="3413125"/>
        </p:xfrm>
        <a:graphic>
          <a:graphicData uri="http://schemas.openxmlformats.org/presentationml/2006/ole">
            <p:oleObj spid="_x0000_s1026" name="Chart" r:id="rId4" imgW="6095979" imgH="4076618" progId="MSGraph.Chart.8">
              <p:embed followColorScheme="full"/>
            </p:oleObj>
          </a:graphicData>
        </a:graphic>
      </p:graphicFrame>
      <p:sp>
        <p:nvSpPr>
          <p:cNvPr id="1028" name="Rectangle 3"/>
          <p:cNvSpPr>
            <a:spLocks noChangeArrowheads="1"/>
          </p:cNvSpPr>
          <p:nvPr/>
        </p:nvSpPr>
        <p:spPr bwMode="auto">
          <a:xfrm>
            <a:off x="4859339" y="260350"/>
            <a:ext cx="2953022" cy="1477328"/>
          </a:xfrm>
          <a:prstGeom prst="rect">
            <a:avLst/>
          </a:prstGeom>
          <a:noFill/>
          <a:ln w="9525">
            <a:noFill/>
            <a:miter lim="800000"/>
            <a:headEnd/>
            <a:tailEnd/>
          </a:ln>
        </p:spPr>
        <p:txBody>
          <a:bodyPr wrap="square">
            <a:spAutoFit/>
          </a:bodyPr>
          <a:lstStyle/>
          <a:p>
            <a:r>
              <a:rPr lang="nb-NO" dirty="0" err="1"/>
              <a:t>Kakehashi</a:t>
            </a:r>
            <a:r>
              <a:rPr lang="nb-NO" dirty="0"/>
              <a:t> et al. </a:t>
            </a:r>
            <a:r>
              <a:rPr lang="nb-NO" dirty="0" smtClean="0"/>
              <a:t>1965</a:t>
            </a:r>
          </a:p>
          <a:p>
            <a:endParaRPr lang="nb-NO" dirty="0" smtClean="0"/>
          </a:p>
          <a:p>
            <a:r>
              <a:rPr lang="nb-NO" dirty="0" smtClean="0"/>
              <a:t>”</a:t>
            </a:r>
            <a:r>
              <a:rPr lang="nb-NO" dirty="0" err="1" smtClean="0"/>
              <a:t>You</a:t>
            </a:r>
            <a:r>
              <a:rPr lang="nb-NO" dirty="0" smtClean="0"/>
              <a:t> </a:t>
            </a:r>
            <a:r>
              <a:rPr lang="nb-NO" dirty="0" err="1" smtClean="0"/>
              <a:t>can</a:t>
            </a:r>
            <a:r>
              <a:rPr lang="nb-NO" dirty="0" smtClean="0"/>
              <a:t> fill a </a:t>
            </a:r>
            <a:r>
              <a:rPr lang="nb-NO" dirty="0" err="1" smtClean="0"/>
              <a:t>microbe-free</a:t>
            </a:r>
            <a:r>
              <a:rPr lang="nb-NO" dirty="0" smtClean="0"/>
              <a:t> </a:t>
            </a:r>
            <a:r>
              <a:rPr lang="nb-NO" dirty="0" err="1" smtClean="0"/>
              <a:t>root</a:t>
            </a:r>
            <a:r>
              <a:rPr lang="nb-NO" dirty="0" smtClean="0"/>
              <a:t> </a:t>
            </a:r>
            <a:r>
              <a:rPr lang="nb-NO" dirty="0" err="1" smtClean="0"/>
              <a:t>with</a:t>
            </a:r>
            <a:r>
              <a:rPr lang="nb-NO" dirty="0" smtClean="0"/>
              <a:t> </a:t>
            </a:r>
            <a:r>
              <a:rPr lang="nb-NO" dirty="0" err="1" smtClean="0"/>
              <a:t>anything</a:t>
            </a:r>
            <a:r>
              <a:rPr lang="nb-NO" dirty="0" smtClean="0"/>
              <a:t>, as </a:t>
            </a:r>
            <a:r>
              <a:rPr lang="nb-NO" dirty="0" err="1" smtClean="0"/>
              <a:t>long</a:t>
            </a:r>
            <a:r>
              <a:rPr lang="nb-NO" dirty="0" smtClean="0"/>
              <a:t> as it is sterile”</a:t>
            </a:r>
            <a:endParaRPr lang="nb-NO" dirty="0"/>
          </a:p>
        </p:txBody>
      </p:sp>
      <p:sp>
        <p:nvSpPr>
          <p:cNvPr id="1029" name="Rectangle 4"/>
          <p:cNvSpPr>
            <a:spLocks noChangeArrowheads="1"/>
          </p:cNvSpPr>
          <p:nvPr/>
        </p:nvSpPr>
        <p:spPr bwMode="auto">
          <a:xfrm>
            <a:off x="1187625" y="4221088"/>
            <a:ext cx="2160240" cy="1477328"/>
          </a:xfrm>
          <a:prstGeom prst="rect">
            <a:avLst/>
          </a:prstGeom>
          <a:noFill/>
          <a:ln w="9525">
            <a:noFill/>
            <a:miter lim="800000"/>
            <a:headEnd/>
            <a:tailEnd/>
          </a:ln>
        </p:spPr>
        <p:txBody>
          <a:bodyPr wrap="square">
            <a:spAutoFit/>
          </a:bodyPr>
          <a:lstStyle/>
          <a:p>
            <a:r>
              <a:rPr lang="nb-NO" dirty="0"/>
              <a:t>Sundqvist </a:t>
            </a:r>
            <a:r>
              <a:rPr lang="nb-NO" dirty="0" smtClean="0"/>
              <a:t>1976</a:t>
            </a:r>
          </a:p>
          <a:p>
            <a:endParaRPr lang="nb-NO" dirty="0" smtClean="0"/>
          </a:p>
          <a:p>
            <a:r>
              <a:rPr lang="nb-NO" dirty="0" smtClean="0"/>
              <a:t>”</a:t>
            </a:r>
            <a:r>
              <a:rPr lang="nb-NO" dirty="0" err="1" smtClean="0"/>
              <a:t>If</a:t>
            </a:r>
            <a:r>
              <a:rPr lang="nb-NO" dirty="0" smtClean="0"/>
              <a:t> </a:t>
            </a:r>
            <a:r>
              <a:rPr lang="nb-NO" dirty="0" err="1" smtClean="0"/>
              <a:t>there</a:t>
            </a:r>
            <a:r>
              <a:rPr lang="nb-NO" dirty="0" smtClean="0"/>
              <a:t> is </a:t>
            </a:r>
            <a:r>
              <a:rPr lang="nb-NO" dirty="0" err="1" smtClean="0"/>
              <a:t>no</a:t>
            </a:r>
            <a:r>
              <a:rPr lang="nb-NO" dirty="0" smtClean="0"/>
              <a:t> </a:t>
            </a:r>
            <a:r>
              <a:rPr lang="nb-NO" dirty="0" err="1" smtClean="0"/>
              <a:t>lesion</a:t>
            </a:r>
            <a:r>
              <a:rPr lang="nb-NO" dirty="0" smtClean="0"/>
              <a:t>, </a:t>
            </a:r>
            <a:r>
              <a:rPr lang="nb-NO" dirty="0" err="1" smtClean="0"/>
              <a:t>there</a:t>
            </a:r>
            <a:r>
              <a:rPr lang="nb-NO" dirty="0" smtClean="0"/>
              <a:t> is </a:t>
            </a:r>
            <a:r>
              <a:rPr lang="nb-NO" dirty="0" err="1" smtClean="0"/>
              <a:t>no</a:t>
            </a:r>
            <a:r>
              <a:rPr lang="nb-NO" dirty="0" smtClean="0"/>
              <a:t> </a:t>
            </a:r>
            <a:r>
              <a:rPr lang="nb-NO" dirty="0" err="1" smtClean="0"/>
              <a:t>infection</a:t>
            </a:r>
            <a:r>
              <a:rPr lang="nb-NO" dirty="0" smtClean="0"/>
              <a:t>”</a:t>
            </a:r>
            <a:endParaRPr lang="nb-NO" dirty="0"/>
          </a:p>
        </p:txBody>
      </p:sp>
      <p:pic>
        <p:nvPicPr>
          <p:cNvPr id="2" name="Picture 3" descr="E:\UiO\Jobbilder\Xrayendo\PAS_CASE\ALTERHOG\990119.JPG"/>
          <p:cNvPicPr>
            <a:picLocks noChangeAspect="1" noChangeArrowheads="1"/>
          </p:cNvPicPr>
          <p:nvPr/>
        </p:nvPicPr>
        <p:blipFill>
          <a:blip r:embed="rId5" cstate="print"/>
          <a:srcRect/>
          <a:stretch>
            <a:fillRect/>
          </a:stretch>
        </p:blipFill>
        <p:spPr bwMode="auto">
          <a:xfrm>
            <a:off x="6588224" y="3573016"/>
            <a:ext cx="798513" cy="811213"/>
          </a:xfrm>
          <a:prstGeom prst="rect">
            <a:avLst/>
          </a:prstGeom>
          <a:noFill/>
        </p:spPr>
      </p:pic>
      <p:pic>
        <p:nvPicPr>
          <p:cNvPr id="4" name="Picture 5" descr="E:\UiO\Jobbilder\Xrayendo\PAS_CASE\CZERWINB\981021.JPG"/>
          <p:cNvPicPr>
            <a:picLocks noChangeAspect="1" noChangeArrowheads="1"/>
          </p:cNvPicPr>
          <p:nvPr/>
        </p:nvPicPr>
        <p:blipFill>
          <a:blip r:embed="rId6" cstate="print"/>
          <a:srcRect/>
          <a:stretch>
            <a:fillRect/>
          </a:stretch>
        </p:blipFill>
        <p:spPr bwMode="auto">
          <a:xfrm>
            <a:off x="4283968" y="4528722"/>
            <a:ext cx="715516" cy="97588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971550" y="342900"/>
            <a:ext cx="2736850" cy="3206750"/>
          </a:xfrm>
          <a:prstGeom prst="rect">
            <a:avLst/>
          </a:prstGeom>
          <a:noFill/>
          <a:ln w="9525">
            <a:solidFill>
              <a:srgbClr val="FF0000"/>
            </a:solidFill>
            <a:miter lim="800000"/>
            <a:headEnd/>
            <a:tailEnd/>
          </a:ln>
        </p:spPr>
      </p:pic>
      <p:pic>
        <p:nvPicPr>
          <p:cNvPr id="19459" name="Picture 4" descr="http://ts3.mm.bing.net/images/thumbnail.aspx?q=668749411218&amp;id=b74c4a621ed775c62ec2f391a6b22b37&amp;url=http%3a%2f%2fupload.wikimedia.org%2fwikipedia%2fcommons%2f2%2f27%2fMacaca-fascicularis_flk18449574.jpg"/>
          <p:cNvPicPr>
            <a:picLocks noChangeAspect="1" noChangeArrowheads="1"/>
          </p:cNvPicPr>
          <p:nvPr/>
        </p:nvPicPr>
        <p:blipFill>
          <a:blip r:embed="rId3" cstate="print"/>
          <a:srcRect/>
          <a:stretch>
            <a:fillRect/>
          </a:stretch>
        </p:blipFill>
        <p:spPr bwMode="auto">
          <a:xfrm>
            <a:off x="4787900" y="1052513"/>
            <a:ext cx="2857500" cy="1895475"/>
          </a:xfrm>
          <a:prstGeom prst="rect">
            <a:avLst/>
          </a:prstGeom>
          <a:noFill/>
          <a:ln w="9525">
            <a:solidFill>
              <a:srgbClr val="FF0000"/>
            </a:solidFill>
            <a:miter lim="800000"/>
            <a:headEnd/>
            <a:tailEnd/>
          </a:ln>
        </p:spPr>
      </p:pic>
      <p:sp>
        <p:nvSpPr>
          <p:cNvPr id="19460" name="Rectangle 4"/>
          <p:cNvSpPr>
            <a:spLocks noChangeArrowheads="1"/>
          </p:cNvSpPr>
          <p:nvPr/>
        </p:nvSpPr>
        <p:spPr bwMode="auto">
          <a:xfrm>
            <a:off x="6300192" y="6093296"/>
            <a:ext cx="2544762" cy="369888"/>
          </a:xfrm>
          <a:prstGeom prst="rect">
            <a:avLst/>
          </a:prstGeom>
          <a:noFill/>
          <a:ln w="9525">
            <a:noFill/>
            <a:miter lim="800000"/>
            <a:headEnd/>
            <a:tailEnd/>
          </a:ln>
        </p:spPr>
        <p:txBody>
          <a:bodyPr wrap="none">
            <a:spAutoFit/>
          </a:bodyPr>
          <a:lstStyle/>
          <a:p>
            <a:r>
              <a:rPr lang="nb-NO" dirty="0"/>
              <a:t>*  </a:t>
            </a:r>
            <a:r>
              <a:rPr lang="nb-NO" dirty="0" err="1"/>
              <a:t>scattered</a:t>
            </a:r>
            <a:r>
              <a:rPr lang="nb-NO" dirty="0"/>
              <a:t> </a:t>
            </a:r>
            <a:r>
              <a:rPr lang="nb-NO" dirty="0" err="1"/>
              <a:t>leukocytes</a:t>
            </a:r>
            <a:endParaRPr lang="nb-NO" dirty="0"/>
          </a:p>
        </p:txBody>
      </p:sp>
      <p:graphicFrame>
        <p:nvGraphicFramePr>
          <p:cNvPr id="2" name="Table 1"/>
          <p:cNvGraphicFramePr>
            <a:graphicFrameLocks noGrp="1"/>
          </p:cNvGraphicFramePr>
          <p:nvPr/>
        </p:nvGraphicFramePr>
        <p:xfrm>
          <a:off x="539750" y="3068638"/>
          <a:ext cx="8064896" cy="2880116"/>
        </p:xfrm>
        <a:graphic>
          <a:graphicData uri="http://schemas.openxmlformats.org/drawingml/2006/table">
            <a:tbl>
              <a:tblPr firstRow="1" bandRow="1">
                <a:tableStyleId>{5C22544A-7EE6-4342-B048-85BDC9FD1C3A}</a:tableStyleId>
              </a:tblPr>
              <a:tblGrid>
                <a:gridCol w="2088034"/>
                <a:gridCol w="1944414"/>
                <a:gridCol w="2016224"/>
                <a:gridCol w="2016224"/>
              </a:tblGrid>
              <a:tr h="1234196">
                <a:tc>
                  <a:txBody>
                    <a:bodyPr/>
                    <a:lstStyle/>
                    <a:p>
                      <a:r>
                        <a:rPr lang="nb-NO" sz="2400" dirty="0" err="1" smtClean="0"/>
                        <a:t>Infectious</a:t>
                      </a:r>
                      <a:r>
                        <a:rPr lang="nb-NO" sz="2400" dirty="0" smtClean="0"/>
                        <a:t> status </a:t>
                      </a:r>
                      <a:r>
                        <a:rPr lang="nb-NO" sz="2400" dirty="0" err="1" smtClean="0"/>
                        <a:t>of</a:t>
                      </a:r>
                      <a:r>
                        <a:rPr lang="nb-NO" sz="2400" dirty="0" smtClean="0"/>
                        <a:t> pulp</a:t>
                      </a:r>
                      <a:endParaRPr lang="nb-NO" sz="2400" dirty="0"/>
                    </a:p>
                  </a:txBody>
                  <a:tcPr/>
                </a:tc>
                <a:tc>
                  <a:txBody>
                    <a:bodyPr/>
                    <a:lstStyle/>
                    <a:p>
                      <a:pPr algn="ctr"/>
                      <a:r>
                        <a:rPr lang="nb-NO" sz="2400" dirty="0" err="1" smtClean="0"/>
                        <a:t>Clinical</a:t>
                      </a:r>
                      <a:r>
                        <a:rPr lang="nb-NO" sz="2400" dirty="0" smtClean="0"/>
                        <a:t> </a:t>
                      </a:r>
                      <a:r>
                        <a:rPr lang="nb-NO" sz="2400" dirty="0" err="1" smtClean="0"/>
                        <a:t>examination</a:t>
                      </a:r>
                      <a:endParaRPr lang="nb-NO" sz="2400" dirty="0"/>
                    </a:p>
                  </a:txBody>
                  <a:tcPr/>
                </a:tc>
                <a:tc>
                  <a:txBody>
                    <a:bodyPr/>
                    <a:lstStyle/>
                    <a:p>
                      <a:pPr algn="ctr"/>
                      <a:r>
                        <a:rPr lang="nb-NO" sz="2400" dirty="0" err="1" smtClean="0"/>
                        <a:t>Radiographic</a:t>
                      </a:r>
                      <a:r>
                        <a:rPr lang="nb-NO" sz="2400" dirty="0" smtClean="0"/>
                        <a:t> </a:t>
                      </a:r>
                      <a:r>
                        <a:rPr lang="nb-NO" sz="2400" dirty="0" err="1" smtClean="0"/>
                        <a:t>examination</a:t>
                      </a:r>
                      <a:endParaRPr lang="nb-NO" sz="2400" dirty="0"/>
                    </a:p>
                  </a:txBody>
                  <a:tcPr/>
                </a:tc>
                <a:tc>
                  <a:txBody>
                    <a:bodyPr/>
                    <a:lstStyle/>
                    <a:p>
                      <a:pPr algn="ctr"/>
                      <a:r>
                        <a:rPr lang="nb-NO" sz="2400" dirty="0" err="1" smtClean="0"/>
                        <a:t>Histologic</a:t>
                      </a:r>
                      <a:r>
                        <a:rPr lang="nb-NO" sz="2400" dirty="0" smtClean="0"/>
                        <a:t> </a:t>
                      </a:r>
                      <a:r>
                        <a:rPr lang="nb-NO" sz="2400" dirty="0" err="1" smtClean="0"/>
                        <a:t>examination</a:t>
                      </a:r>
                      <a:endParaRPr lang="nb-NO" sz="2400" dirty="0"/>
                    </a:p>
                  </a:txBody>
                  <a:tcPr/>
                </a:tc>
              </a:tr>
              <a:tr h="715050">
                <a:tc>
                  <a:txBody>
                    <a:bodyPr/>
                    <a:lstStyle/>
                    <a:p>
                      <a:r>
                        <a:rPr lang="nb-NO" sz="2400" dirty="0" err="1" smtClean="0"/>
                        <a:t>Non-infected</a:t>
                      </a:r>
                      <a:r>
                        <a:rPr lang="nb-NO" sz="2400" dirty="0" smtClean="0"/>
                        <a:t>, </a:t>
                      </a:r>
                      <a:r>
                        <a:rPr lang="nb-NO" sz="2400" dirty="0" err="1" smtClean="0"/>
                        <a:t>lacerated</a:t>
                      </a:r>
                      <a:r>
                        <a:rPr lang="nb-NO" sz="2400" dirty="0" smtClean="0"/>
                        <a:t> pulps</a:t>
                      </a:r>
                      <a:endParaRPr lang="nb-NO" sz="2400" dirty="0"/>
                    </a:p>
                  </a:txBody>
                  <a:tcPr/>
                </a:tc>
                <a:tc>
                  <a:txBody>
                    <a:bodyPr/>
                    <a:lstStyle/>
                    <a:p>
                      <a:pPr algn="ctr"/>
                      <a:r>
                        <a:rPr lang="nb-NO" sz="2400" dirty="0" smtClean="0"/>
                        <a:t>0/26</a:t>
                      </a:r>
                      <a:endParaRPr lang="nb-NO" sz="2400" dirty="0"/>
                    </a:p>
                  </a:txBody>
                  <a:tcPr/>
                </a:tc>
                <a:tc>
                  <a:txBody>
                    <a:bodyPr/>
                    <a:lstStyle/>
                    <a:p>
                      <a:pPr algn="ctr"/>
                      <a:r>
                        <a:rPr lang="nb-NO" sz="2400" dirty="0" smtClean="0"/>
                        <a:t>0/26</a:t>
                      </a:r>
                      <a:endParaRPr lang="nb-NO" sz="2400" dirty="0"/>
                    </a:p>
                  </a:txBody>
                  <a:tcPr/>
                </a:tc>
                <a:tc>
                  <a:txBody>
                    <a:bodyPr/>
                    <a:lstStyle/>
                    <a:p>
                      <a:pPr algn="ctr"/>
                      <a:r>
                        <a:rPr lang="nb-NO" sz="2400" dirty="0" smtClean="0"/>
                        <a:t>2*/24</a:t>
                      </a:r>
                      <a:endParaRPr lang="nb-NO" sz="2400" dirty="0"/>
                    </a:p>
                  </a:txBody>
                  <a:tcPr/>
                </a:tc>
              </a:tr>
              <a:tr h="715050">
                <a:tc>
                  <a:txBody>
                    <a:bodyPr/>
                    <a:lstStyle/>
                    <a:p>
                      <a:r>
                        <a:rPr lang="nb-NO" sz="2400" dirty="0" err="1" smtClean="0"/>
                        <a:t>Infected</a:t>
                      </a:r>
                      <a:r>
                        <a:rPr lang="nb-NO" sz="2400" dirty="0" smtClean="0"/>
                        <a:t>, </a:t>
                      </a:r>
                      <a:r>
                        <a:rPr lang="nb-NO" sz="2400" dirty="0" err="1" smtClean="0"/>
                        <a:t>lacerated</a:t>
                      </a:r>
                      <a:r>
                        <a:rPr lang="nb-NO" sz="2400" dirty="0" smtClean="0"/>
                        <a:t> pulps</a:t>
                      </a:r>
                      <a:endParaRPr lang="nb-NO" sz="2400" dirty="0"/>
                    </a:p>
                  </a:txBody>
                  <a:tcPr/>
                </a:tc>
                <a:tc>
                  <a:txBody>
                    <a:bodyPr/>
                    <a:lstStyle/>
                    <a:p>
                      <a:pPr algn="ctr"/>
                      <a:r>
                        <a:rPr lang="nb-NO" sz="2400" dirty="0" smtClean="0"/>
                        <a:t>12/52</a:t>
                      </a:r>
                      <a:endParaRPr lang="nb-NO" sz="2400" dirty="0"/>
                    </a:p>
                  </a:txBody>
                  <a:tcPr/>
                </a:tc>
                <a:tc>
                  <a:txBody>
                    <a:bodyPr/>
                    <a:lstStyle/>
                    <a:p>
                      <a:pPr algn="ctr"/>
                      <a:r>
                        <a:rPr lang="nb-NO" sz="2400" dirty="0" smtClean="0"/>
                        <a:t>47/52</a:t>
                      </a:r>
                      <a:endParaRPr lang="nb-NO" sz="2400" dirty="0"/>
                    </a:p>
                  </a:txBody>
                  <a:tcPr/>
                </a:tc>
                <a:tc>
                  <a:txBody>
                    <a:bodyPr/>
                    <a:lstStyle/>
                    <a:p>
                      <a:pPr algn="ctr"/>
                      <a:r>
                        <a:rPr lang="nb-NO" sz="2400" dirty="0" smtClean="0"/>
                        <a:t>10/10</a:t>
                      </a:r>
                      <a:endParaRPr lang="nb-NO" sz="2400" dirty="0"/>
                    </a:p>
                  </a:txBody>
                  <a:tcPr/>
                </a:tc>
              </a:tr>
            </a:tbl>
          </a:graphicData>
        </a:graphic>
      </p:graphicFrame>
      <p:sp>
        <p:nvSpPr>
          <p:cNvPr id="19483" name="Rectangle 5"/>
          <p:cNvSpPr>
            <a:spLocks noChangeArrowheads="1"/>
          </p:cNvSpPr>
          <p:nvPr/>
        </p:nvSpPr>
        <p:spPr bwMode="auto">
          <a:xfrm>
            <a:off x="539750" y="6165850"/>
            <a:ext cx="1890713" cy="368300"/>
          </a:xfrm>
          <a:prstGeom prst="rect">
            <a:avLst/>
          </a:prstGeom>
          <a:noFill/>
          <a:ln w="9525">
            <a:noFill/>
            <a:miter lim="800000"/>
            <a:headEnd/>
            <a:tailEnd/>
          </a:ln>
        </p:spPr>
        <p:txBody>
          <a:bodyPr wrap="none">
            <a:spAutoFit/>
          </a:bodyPr>
          <a:lstStyle/>
          <a:p>
            <a:r>
              <a:rPr lang="nb-NO"/>
              <a:t>Möller et al 1982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nb-NO" smtClean="0"/>
              <a:t>Etiology</a:t>
            </a:r>
          </a:p>
        </p:txBody>
      </p:sp>
      <p:sp>
        <p:nvSpPr>
          <p:cNvPr id="20483" name="Content Placeholder 2"/>
          <p:cNvSpPr>
            <a:spLocks noGrp="1"/>
          </p:cNvSpPr>
          <p:nvPr>
            <p:ph idx="1"/>
          </p:nvPr>
        </p:nvSpPr>
        <p:spPr/>
        <p:txBody>
          <a:bodyPr/>
          <a:lstStyle/>
          <a:p>
            <a:r>
              <a:rPr lang="nb-NO" sz="1200" dirty="0" err="1" smtClean="0"/>
              <a:t>Kakehashi</a:t>
            </a:r>
            <a:r>
              <a:rPr lang="nb-NO" sz="1200" dirty="0" smtClean="0"/>
              <a:t> et al. 1965</a:t>
            </a:r>
          </a:p>
          <a:p>
            <a:r>
              <a:rPr lang="nb-NO" sz="1200" dirty="0" err="1" smtClean="0"/>
              <a:t>Bergenholtz</a:t>
            </a:r>
            <a:r>
              <a:rPr lang="nb-NO" sz="1200" dirty="0" smtClean="0"/>
              <a:t> 1974; </a:t>
            </a:r>
            <a:r>
              <a:rPr lang="nb-NO" sz="1200" dirty="0" err="1" smtClean="0"/>
              <a:t>Katz</a:t>
            </a:r>
            <a:r>
              <a:rPr lang="nb-NO" sz="1200" dirty="0" smtClean="0"/>
              <a:t> 1974; Sundqvist 1976</a:t>
            </a:r>
          </a:p>
          <a:p>
            <a:r>
              <a:rPr lang="nb-NO" sz="1200" dirty="0" err="1" smtClean="0"/>
              <a:t>Möller</a:t>
            </a:r>
            <a:r>
              <a:rPr lang="nb-NO" sz="1200" dirty="0" smtClean="0"/>
              <a:t> et al 1982</a:t>
            </a:r>
            <a:endParaRPr lang="nb-NO" dirty="0" smtClean="0"/>
          </a:p>
          <a:p>
            <a:r>
              <a:rPr lang="nb-NO" dirty="0" smtClean="0"/>
              <a:t>The </a:t>
            </a:r>
            <a:r>
              <a:rPr lang="nb-NO" dirty="0" err="1" smtClean="0"/>
              <a:t>etiology</a:t>
            </a:r>
            <a:r>
              <a:rPr lang="nb-NO" dirty="0" smtClean="0"/>
              <a:t> is </a:t>
            </a:r>
            <a:r>
              <a:rPr lang="nb-NO" dirty="0" err="1" smtClean="0"/>
              <a:t>confirmed</a:t>
            </a:r>
            <a:r>
              <a:rPr lang="nb-NO" dirty="0" smtClean="0"/>
              <a:t> by </a:t>
            </a:r>
            <a:r>
              <a:rPr lang="nb-NO" dirty="0" err="1" smtClean="0"/>
              <a:t>the</a:t>
            </a:r>
            <a:r>
              <a:rPr lang="nb-NO" dirty="0" smtClean="0"/>
              <a:t> (</a:t>
            </a:r>
            <a:r>
              <a:rPr lang="nb-NO" dirty="0" err="1" smtClean="0"/>
              <a:t>almost</a:t>
            </a:r>
            <a:r>
              <a:rPr lang="nb-NO" dirty="0" smtClean="0"/>
              <a:t>) universal </a:t>
            </a:r>
            <a:r>
              <a:rPr lang="nb-NO" dirty="0" err="1" smtClean="0"/>
              <a:t>observation</a:t>
            </a:r>
            <a:r>
              <a:rPr lang="nb-NO" dirty="0" smtClean="0"/>
              <a:t> </a:t>
            </a:r>
            <a:r>
              <a:rPr lang="nb-NO" dirty="0" err="1" smtClean="0"/>
              <a:t>that</a:t>
            </a:r>
            <a:r>
              <a:rPr lang="nb-NO" dirty="0" smtClean="0"/>
              <a:t> </a:t>
            </a:r>
            <a:r>
              <a:rPr lang="nb-NO" dirty="0" err="1" smtClean="0"/>
              <a:t>absence</a:t>
            </a:r>
            <a:r>
              <a:rPr lang="nb-NO" dirty="0" smtClean="0"/>
              <a:t> </a:t>
            </a:r>
            <a:r>
              <a:rPr lang="nb-NO" dirty="0" err="1" smtClean="0"/>
              <a:t>of</a:t>
            </a:r>
            <a:r>
              <a:rPr lang="nb-NO" dirty="0" smtClean="0"/>
              <a:t> </a:t>
            </a:r>
            <a:r>
              <a:rPr lang="nb-NO" dirty="0" err="1" smtClean="0"/>
              <a:t>cultivable</a:t>
            </a:r>
            <a:r>
              <a:rPr lang="nb-NO" dirty="0" smtClean="0"/>
              <a:t> </a:t>
            </a:r>
            <a:r>
              <a:rPr lang="nb-NO" dirty="0" err="1" smtClean="0"/>
              <a:t>bacteria</a:t>
            </a:r>
            <a:r>
              <a:rPr lang="nb-NO" dirty="0" smtClean="0"/>
              <a:t> at </a:t>
            </a:r>
            <a:r>
              <a:rPr lang="nb-NO" dirty="0" err="1" smtClean="0"/>
              <a:t>the</a:t>
            </a:r>
            <a:r>
              <a:rPr lang="nb-NO" dirty="0" smtClean="0"/>
              <a:t> time </a:t>
            </a:r>
            <a:r>
              <a:rPr lang="nb-NO" dirty="0" err="1" smtClean="0"/>
              <a:t>of</a:t>
            </a:r>
            <a:r>
              <a:rPr lang="nb-NO" dirty="0" smtClean="0"/>
              <a:t> </a:t>
            </a:r>
            <a:r>
              <a:rPr lang="nb-NO" dirty="0" err="1" smtClean="0"/>
              <a:t>filling</a:t>
            </a:r>
            <a:r>
              <a:rPr lang="nb-NO" dirty="0" smtClean="0"/>
              <a:t> </a:t>
            </a:r>
            <a:r>
              <a:rPr lang="nb-NO" dirty="0" err="1" smtClean="0"/>
              <a:t>ensures</a:t>
            </a:r>
            <a:r>
              <a:rPr lang="nb-NO" dirty="0" smtClean="0"/>
              <a:t> optimal (not 100%) </a:t>
            </a:r>
            <a:r>
              <a:rPr lang="nb-NO" dirty="0" err="1" smtClean="0"/>
              <a:t>prognosis</a:t>
            </a:r>
            <a:endParaRPr lang="nb-NO"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nb-NO" smtClean="0"/>
              <a:t>Etiology</a:t>
            </a:r>
          </a:p>
        </p:txBody>
      </p:sp>
      <p:sp>
        <p:nvSpPr>
          <p:cNvPr id="20483" name="Content Placeholder 2"/>
          <p:cNvSpPr>
            <a:spLocks noGrp="1"/>
          </p:cNvSpPr>
          <p:nvPr>
            <p:ph idx="1"/>
          </p:nvPr>
        </p:nvSpPr>
        <p:spPr>
          <a:xfrm>
            <a:off x="395536" y="1052736"/>
            <a:ext cx="8229600" cy="4525963"/>
          </a:xfrm>
        </p:spPr>
        <p:txBody>
          <a:bodyPr/>
          <a:lstStyle/>
          <a:p>
            <a:r>
              <a:rPr lang="nb-NO" sz="1200" dirty="0" err="1" smtClean="0"/>
              <a:t>Kakehashi</a:t>
            </a:r>
            <a:r>
              <a:rPr lang="nb-NO" sz="1200" dirty="0" smtClean="0"/>
              <a:t> et al. 1965</a:t>
            </a:r>
          </a:p>
          <a:p>
            <a:r>
              <a:rPr lang="nb-NO" sz="1200" dirty="0" err="1" smtClean="0"/>
              <a:t>Bergenholtz</a:t>
            </a:r>
            <a:r>
              <a:rPr lang="nb-NO" sz="1200" dirty="0" smtClean="0"/>
              <a:t> 1974; </a:t>
            </a:r>
            <a:r>
              <a:rPr lang="nb-NO" sz="1200" dirty="0" err="1" smtClean="0"/>
              <a:t>Katz</a:t>
            </a:r>
            <a:r>
              <a:rPr lang="nb-NO" sz="1200" dirty="0" smtClean="0"/>
              <a:t> 1974; Sundqvist 1976</a:t>
            </a:r>
          </a:p>
          <a:p>
            <a:r>
              <a:rPr lang="nb-NO" sz="1200" dirty="0" err="1" smtClean="0"/>
              <a:t>Möller</a:t>
            </a:r>
            <a:r>
              <a:rPr lang="nb-NO" sz="1200" dirty="0" smtClean="0"/>
              <a:t> et al 1982</a:t>
            </a:r>
            <a:endParaRPr lang="nb-NO" dirty="0" smtClean="0"/>
          </a:p>
          <a:p>
            <a:r>
              <a:rPr lang="nb-NO" sz="1800" dirty="0" smtClean="0"/>
              <a:t>The </a:t>
            </a:r>
            <a:r>
              <a:rPr lang="nb-NO" sz="1800" dirty="0" err="1" smtClean="0"/>
              <a:t>etiology</a:t>
            </a:r>
            <a:r>
              <a:rPr lang="nb-NO" sz="1800" dirty="0" smtClean="0"/>
              <a:t> is </a:t>
            </a:r>
            <a:r>
              <a:rPr lang="nb-NO" sz="1800" dirty="0" err="1" smtClean="0"/>
              <a:t>confirmed</a:t>
            </a:r>
            <a:r>
              <a:rPr lang="nb-NO" sz="1800" dirty="0" smtClean="0"/>
              <a:t> by </a:t>
            </a:r>
            <a:r>
              <a:rPr lang="nb-NO" sz="1800" dirty="0" err="1" smtClean="0"/>
              <a:t>the</a:t>
            </a:r>
            <a:r>
              <a:rPr lang="nb-NO" sz="1800" dirty="0" smtClean="0"/>
              <a:t> (</a:t>
            </a:r>
            <a:r>
              <a:rPr lang="nb-NO" sz="1800" dirty="0" err="1" smtClean="0"/>
              <a:t>almost</a:t>
            </a:r>
            <a:r>
              <a:rPr lang="nb-NO" sz="1800" dirty="0" smtClean="0"/>
              <a:t>) universal </a:t>
            </a:r>
            <a:r>
              <a:rPr lang="nb-NO" sz="1800" dirty="0" err="1" smtClean="0"/>
              <a:t>confirmation</a:t>
            </a:r>
            <a:r>
              <a:rPr lang="nb-NO" sz="1800" dirty="0" smtClean="0"/>
              <a:t> </a:t>
            </a:r>
            <a:r>
              <a:rPr lang="nb-NO" sz="1800" dirty="0" err="1" smtClean="0"/>
              <a:t>that</a:t>
            </a:r>
            <a:r>
              <a:rPr lang="nb-NO" sz="1800" dirty="0" smtClean="0"/>
              <a:t> </a:t>
            </a:r>
            <a:r>
              <a:rPr lang="nb-NO" sz="1800" dirty="0" err="1" smtClean="0"/>
              <a:t>absence</a:t>
            </a:r>
            <a:r>
              <a:rPr lang="nb-NO" sz="1800" dirty="0" smtClean="0"/>
              <a:t> </a:t>
            </a:r>
            <a:r>
              <a:rPr lang="nb-NO" sz="1800" dirty="0" err="1" smtClean="0"/>
              <a:t>of</a:t>
            </a:r>
            <a:r>
              <a:rPr lang="nb-NO" sz="1800" dirty="0" smtClean="0"/>
              <a:t> </a:t>
            </a:r>
            <a:r>
              <a:rPr lang="nb-NO" sz="1800" dirty="0" err="1" smtClean="0"/>
              <a:t>cultivable</a:t>
            </a:r>
            <a:r>
              <a:rPr lang="nb-NO" sz="1800" dirty="0" smtClean="0"/>
              <a:t> </a:t>
            </a:r>
            <a:r>
              <a:rPr lang="nb-NO" sz="1800" dirty="0" err="1" smtClean="0"/>
              <a:t>bacteria</a:t>
            </a:r>
            <a:r>
              <a:rPr lang="nb-NO" sz="1800" dirty="0" smtClean="0"/>
              <a:t> at </a:t>
            </a:r>
            <a:r>
              <a:rPr lang="nb-NO" sz="1800" dirty="0" err="1" smtClean="0"/>
              <a:t>the</a:t>
            </a:r>
            <a:r>
              <a:rPr lang="nb-NO" sz="1800" dirty="0" smtClean="0"/>
              <a:t> time </a:t>
            </a:r>
            <a:r>
              <a:rPr lang="nb-NO" sz="1800" dirty="0" err="1" smtClean="0"/>
              <a:t>of</a:t>
            </a:r>
            <a:r>
              <a:rPr lang="nb-NO" sz="1800" dirty="0" smtClean="0"/>
              <a:t> </a:t>
            </a:r>
            <a:r>
              <a:rPr lang="nb-NO" sz="1800" dirty="0" err="1" smtClean="0"/>
              <a:t>filling</a:t>
            </a:r>
            <a:r>
              <a:rPr lang="nb-NO" sz="1800" dirty="0" smtClean="0"/>
              <a:t> </a:t>
            </a:r>
            <a:r>
              <a:rPr lang="nb-NO" sz="1800" dirty="0" err="1" smtClean="0"/>
              <a:t>ensures</a:t>
            </a:r>
            <a:r>
              <a:rPr lang="nb-NO" sz="1800" dirty="0" smtClean="0"/>
              <a:t> optimal (not 100%) </a:t>
            </a:r>
            <a:r>
              <a:rPr lang="nb-NO" sz="1800" dirty="0" err="1" smtClean="0"/>
              <a:t>prognosis</a:t>
            </a:r>
            <a:endParaRPr lang="nb-NO" sz="1800" dirty="0" smtClean="0"/>
          </a:p>
          <a:p>
            <a:r>
              <a:rPr lang="nb-NO" dirty="0" smtClean="0"/>
              <a:t>The </a:t>
            </a:r>
            <a:r>
              <a:rPr lang="nb-NO" dirty="0" err="1" smtClean="0"/>
              <a:t>etiology</a:t>
            </a:r>
            <a:r>
              <a:rPr lang="nb-NO" dirty="0" smtClean="0"/>
              <a:t> </a:t>
            </a:r>
            <a:r>
              <a:rPr lang="nb-NO" dirty="0" err="1" smtClean="0"/>
              <a:t>needs</a:t>
            </a:r>
            <a:r>
              <a:rPr lang="nb-NO" dirty="0" smtClean="0"/>
              <a:t> </a:t>
            </a:r>
            <a:r>
              <a:rPr lang="nb-NO" dirty="0" err="1" smtClean="0"/>
              <a:t>confirmation</a:t>
            </a:r>
            <a:r>
              <a:rPr lang="nb-NO" dirty="0" smtClean="0"/>
              <a:t> </a:t>
            </a:r>
            <a:r>
              <a:rPr lang="nb-NO" dirty="0" err="1" smtClean="0"/>
              <a:t>because</a:t>
            </a:r>
            <a:r>
              <a:rPr lang="nb-NO" dirty="0" smtClean="0"/>
              <a:t> it is forgotten at </a:t>
            </a:r>
            <a:r>
              <a:rPr lang="nb-NO" dirty="0" err="1" smtClean="0"/>
              <a:t>the</a:t>
            </a:r>
            <a:r>
              <a:rPr lang="nb-NO" dirty="0" smtClean="0"/>
              <a:t> </a:t>
            </a:r>
            <a:r>
              <a:rPr lang="nb-NO" dirty="0" err="1" smtClean="0"/>
              <a:t>earliest</a:t>
            </a:r>
            <a:r>
              <a:rPr lang="nb-NO" dirty="0" smtClean="0"/>
              <a:t> </a:t>
            </a:r>
            <a:r>
              <a:rPr lang="nb-NO" dirty="0" err="1" smtClean="0"/>
              <a:t>convenience</a:t>
            </a:r>
            <a:r>
              <a:rPr lang="nb-NO" dirty="0" smtClean="0"/>
              <a:t>!</a:t>
            </a:r>
          </a:p>
          <a:p>
            <a:pPr lvl="1"/>
            <a:r>
              <a:rPr lang="nb-NO" sz="2000" dirty="0" err="1" smtClean="0"/>
              <a:t>Necrotic</a:t>
            </a:r>
            <a:r>
              <a:rPr lang="nb-NO" sz="2000" dirty="0" smtClean="0"/>
              <a:t> </a:t>
            </a:r>
            <a:r>
              <a:rPr lang="nb-NO" sz="2000" dirty="0" err="1" smtClean="0"/>
              <a:t>tissue</a:t>
            </a:r>
            <a:endParaRPr lang="nb-NO" sz="2000" dirty="0" smtClean="0"/>
          </a:p>
          <a:p>
            <a:pPr lvl="1"/>
            <a:r>
              <a:rPr lang="nb-NO" sz="2000" dirty="0" err="1" smtClean="0"/>
              <a:t>Tissue</a:t>
            </a:r>
            <a:r>
              <a:rPr lang="nb-NO" sz="2000" dirty="0" smtClean="0"/>
              <a:t> </a:t>
            </a:r>
            <a:r>
              <a:rPr lang="nb-NO" sz="2000" dirty="0" err="1" smtClean="0"/>
              <a:t>remnants</a:t>
            </a:r>
            <a:r>
              <a:rPr lang="nb-NO" sz="2000" dirty="0" smtClean="0"/>
              <a:t> – </a:t>
            </a:r>
            <a:r>
              <a:rPr lang="nb-NO" sz="2000" dirty="0" err="1" smtClean="0"/>
              <a:t>smear</a:t>
            </a:r>
            <a:r>
              <a:rPr lang="nb-NO" sz="2000" dirty="0" smtClean="0"/>
              <a:t> and </a:t>
            </a:r>
            <a:r>
              <a:rPr lang="nb-NO" sz="2000" dirty="0" err="1" smtClean="0"/>
              <a:t>debris</a:t>
            </a:r>
            <a:endParaRPr lang="nb-NO" sz="2000" dirty="0" smtClean="0"/>
          </a:p>
          <a:p>
            <a:pPr lvl="1"/>
            <a:r>
              <a:rPr lang="nb-NO" sz="2000" dirty="0" err="1" smtClean="0"/>
              <a:t>Overinstrumentation</a:t>
            </a:r>
            <a:r>
              <a:rPr lang="nb-NO" sz="2000" dirty="0" smtClean="0"/>
              <a:t> – </a:t>
            </a:r>
            <a:r>
              <a:rPr lang="nb-NO" sz="2000" dirty="0" err="1" smtClean="0"/>
              <a:t>tissue</a:t>
            </a:r>
            <a:r>
              <a:rPr lang="nb-NO" sz="2000" dirty="0" smtClean="0"/>
              <a:t> </a:t>
            </a:r>
            <a:r>
              <a:rPr lang="nb-NO" sz="2000" dirty="0" err="1" smtClean="0"/>
              <a:t>damage</a:t>
            </a:r>
            <a:endParaRPr lang="nb-NO" sz="2000" dirty="0" smtClean="0"/>
          </a:p>
          <a:p>
            <a:pPr lvl="1"/>
            <a:r>
              <a:rPr lang="nb-NO" sz="2000" dirty="0" smtClean="0"/>
              <a:t>Materials and </a:t>
            </a:r>
            <a:r>
              <a:rPr lang="nb-NO" sz="2000" dirty="0" err="1" smtClean="0"/>
              <a:t>medicaments</a:t>
            </a:r>
            <a:endParaRPr lang="nb-NO" sz="2000" dirty="0" smtClean="0"/>
          </a:p>
          <a:p>
            <a:pPr lvl="1"/>
            <a:r>
              <a:rPr lang="nb-NO" sz="2000" dirty="0" smtClean="0"/>
              <a:t>(AAE </a:t>
            </a:r>
            <a:r>
              <a:rPr lang="nb-NO" sz="2000" dirty="0" err="1" smtClean="0"/>
              <a:t>Colleagues</a:t>
            </a:r>
            <a:r>
              <a:rPr lang="nb-NO" sz="2000" dirty="0" smtClean="0"/>
              <a:t> for Excellence Winter 2011: ”</a:t>
            </a:r>
            <a:r>
              <a:rPr lang="en-US" sz="2000" dirty="0" smtClean="0"/>
              <a:t>The major causes of pulpal and periapical diseases are living and nonliving irritants. The  latter group includes mechanical, thermal and chemical irritants.”)</a:t>
            </a:r>
            <a:endParaRPr lang="nb-NO" sz="2000"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nb-NO" smtClean="0"/>
              <a:t>What do we </a:t>
            </a:r>
            <a:r>
              <a:rPr lang="nb-NO" smtClean="0">
                <a:solidFill>
                  <a:srgbClr val="FF0000"/>
                </a:solidFill>
              </a:rPr>
              <a:t>do</a:t>
            </a:r>
            <a:r>
              <a:rPr lang="nb-NO" smtClean="0"/>
              <a:t>? and when?</a:t>
            </a:r>
          </a:p>
        </p:txBody>
      </p:sp>
      <p:sp>
        <p:nvSpPr>
          <p:cNvPr id="21507" name="Content Placeholder 2"/>
          <p:cNvSpPr>
            <a:spLocks noGrp="1"/>
          </p:cNvSpPr>
          <p:nvPr>
            <p:ph idx="1"/>
          </p:nvPr>
        </p:nvSpPr>
        <p:spPr>
          <a:xfrm>
            <a:off x="457200" y="1600200"/>
            <a:ext cx="8435975" cy="4525963"/>
          </a:xfrm>
        </p:spPr>
        <p:txBody>
          <a:bodyPr/>
          <a:lstStyle/>
          <a:p>
            <a:r>
              <a:rPr lang="nb-NO" sz="2800" dirty="0" err="1" smtClean="0">
                <a:solidFill>
                  <a:srgbClr val="FF0000"/>
                </a:solidFill>
              </a:rPr>
              <a:t>Caries</a:t>
            </a:r>
            <a:r>
              <a:rPr lang="nb-NO" sz="2800" dirty="0" smtClean="0">
                <a:solidFill>
                  <a:srgbClr val="FF0000"/>
                </a:solidFill>
              </a:rPr>
              <a:t> </a:t>
            </a:r>
            <a:r>
              <a:rPr lang="nb-NO" sz="2800" dirty="0" err="1" smtClean="0">
                <a:solidFill>
                  <a:srgbClr val="FF0000"/>
                </a:solidFill>
              </a:rPr>
              <a:t>removal</a:t>
            </a:r>
            <a:r>
              <a:rPr lang="nb-NO" sz="2800" dirty="0" smtClean="0"/>
              <a:t>		”reversible pulpitis”</a:t>
            </a:r>
          </a:p>
          <a:p>
            <a:r>
              <a:rPr lang="nb-NO" sz="2800" dirty="0" smtClean="0">
                <a:solidFill>
                  <a:srgbClr val="FF0000"/>
                </a:solidFill>
              </a:rPr>
              <a:t>Pulp </a:t>
            </a:r>
            <a:r>
              <a:rPr lang="nb-NO" sz="2800" dirty="0" err="1" smtClean="0">
                <a:solidFill>
                  <a:srgbClr val="FF0000"/>
                </a:solidFill>
              </a:rPr>
              <a:t>capping</a:t>
            </a:r>
            <a:r>
              <a:rPr lang="nb-NO" sz="2800" dirty="0" smtClean="0"/>
              <a:t>		”reversible pulpitis”</a:t>
            </a:r>
          </a:p>
          <a:p>
            <a:r>
              <a:rPr lang="nb-NO" sz="2800" dirty="0" smtClean="0">
                <a:solidFill>
                  <a:srgbClr val="FF0000"/>
                </a:solidFill>
              </a:rPr>
              <a:t>Pulp </a:t>
            </a:r>
            <a:r>
              <a:rPr lang="nb-NO" sz="2800" dirty="0" err="1" smtClean="0">
                <a:solidFill>
                  <a:srgbClr val="FF0000"/>
                </a:solidFill>
              </a:rPr>
              <a:t>amputation</a:t>
            </a:r>
            <a:r>
              <a:rPr lang="nb-NO" sz="2800" dirty="0" smtClean="0"/>
              <a:t>	”limited[?] pulpitis”</a:t>
            </a:r>
          </a:p>
          <a:p>
            <a:r>
              <a:rPr lang="nb-NO" sz="2800" dirty="0" smtClean="0">
                <a:solidFill>
                  <a:srgbClr val="FF0000"/>
                </a:solidFill>
              </a:rPr>
              <a:t>Pulp </a:t>
            </a:r>
            <a:r>
              <a:rPr lang="nb-NO" sz="2800" dirty="0" err="1" smtClean="0">
                <a:solidFill>
                  <a:srgbClr val="FF0000"/>
                </a:solidFill>
              </a:rPr>
              <a:t>extirpation</a:t>
            </a:r>
            <a:r>
              <a:rPr lang="nb-NO" sz="2800" dirty="0" smtClean="0"/>
              <a:t>		”irreversible pulpitis”</a:t>
            </a:r>
          </a:p>
          <a:p>
            <a:r>
              <a:rPr lang="nb-NO" sz="2800" dirty="0" err="1" smtClean="0">
                <a:solidFill>
                  <a:srgbClr val="FF0000"/>
                </a:solidFill>
              </a:rPr>
              <a:t>Treatment</a:t>
            </a:r>
            <a:r>
              <a:rPr lang="nb-NO" sz="2800" dirty="0" smtClean="0">
                <a:solidFill>
                  <a:srgbClr val="FF0000"/>
                </a:solidFill>
              </a:rPr>
              <a:t> </a:t>
            </a:r>
            <a:r>
              <a:rPr lang="nb-NO" sz="2800" dirty="0" err="1" smtClean="0">
                <a:solidFill>
                  <a:srgbClr val="FF0000"/>
                </a:solidFill>
              </a:rPr>
              <a:t>of</a:t>
            </a:r>
            <a:r>
              <a:rPr lang="nb-NO" sz="2800" dirty="0" smtClean="0">
                <a:solidFill>
                  <a:srgbClr val="FF0000"/>
                </a:solidFill>
              </a:rPr>
              <a:t> </a:t>
            </a:r>
            <a:r>
              <a:rPr lang="nb-NO" sz="2800" dirty="0" err="1" smtClean="0">
                <a:solidFill>
                  <a:srgbClr val="FF0000"/>
                </a:solidFill>
              </a:rPr>
              <a:t>the</a:t>
            </a:r>
            <a:r>
              <a:rPr lang="nb-NO" sz="2800" dirty="0" smtClean="0">
                <a:solidFill>
                  <a:srgbClr val="FF0000"/>
                </a:solidFill>
              </a:rPr>
              <a:t> </a:t>
            </a:r>
            <a:r>
              <a:rPr lang="nb-NO" sz="2800" dirty="0" smtClean="0"/>
              <a:t>	”pulp </a:t>
            </a:r>
            <a:r>
              <a:rPr lang="nb-NO" sz="2800" dirty="0" err="1" smtClean="0"/>
              <a:t>necrosis</a:t>
            </a:r>
            <a:r>
              <a:rPr lang="nb-NO" sz="2800" dirty="0" smtClean="0"/>
              <a:t>”</a:t>
            </a:r>
            <a:br>
              <a:rPr lang="nb-NO" sz="2800" dirty="0" smtClean="0"/>
            </a:br>
            <a:r>
              <a:rPr lang="nb-NO" sz="2800" dirty="0" err="1" smtClean="0">
                <a:solidFill>
                  <a:srgbClr val="FF0000"/>
                </a:solidFill>
              </a:rPr>
              <a:t>necrotic</a:t>
            </a:r>
            <a:r>
              <a:rPr lang="nb-NO" sz="2800" dirty="0" smtClean="0">
                <a:solidFill>
                  <a:srgbClr val="FF0000"/>
                </a:solidFill>
              </a:rPr>
              <a:t> pulp      		</a:t>
            </a:r>
            <a:r>
              <a:rPr lang="nb-NO" sz="2800" dirty="0" smtClean="0"/>
              <a:t>”</a:t>
            </a:r>
            <a:r>
              <a:rPr lang="nb-NO" sz="2800" dirty="0" err="1" smtClean="0"/>
              <a:t>apical</a:t>
            </a:r>
            <a:r>
              <a:rPr lang="nb-NO" sz="2800" dirty="0" smtClean="0"/>
              <a:t> periodontitis”</a:t>
            </a:r>
            <a:endParaRPr lang="nb-NO" sz="2000" dirty="0" smtClean="0"/>
          </a:p>
          <a:p>
            <a:r>
              <a:rPr lang="nb-NO" sz="2800" dirty="0" err="1" smtClean="0">
                <a:solidFill>
                  <a:srgbClr val="FF0000"/>
                </a:solidFill>
              </a:rPr>
              <a:t>Apical</a:t>
            </a:r>
            <a:r>
              <a:rPr lang="nb-NO" sz="2800" dirty="0" smtClean="0">
                <a:solidFill>
                  <a:srgbClr val="FF0000"/>
                </a:solidFill>
              </a:rPr>
              <a:t> </a:t>
            </a:r>
            <a:r>
              <a:rPr lang="nb-NO" sz="2800" dirty="0" err="1" smtClean="0">
                <a:solidFill>
                  <a:srgbClr val="FF0000"/>
                </a:solidFill>
              </a:rPr>
              <a:t>surgery</a:t>
            </a:r>
            <a:r>
              <a:rPr lang="nb-NO" sz="2800" dirty="0" smtClean="0">
                <a:solidFill>
                  <a:srgbClr val="FF0000"/>
                </a:solidFill>
              </a:rPr>
              <a:t>	</a:t>
            </a:r>
            <a:r>
              <a:rPr lang="nb-NO" sz="2800" dirty="0" smtClean="0"/>
              <a:t>	”persistent </a:t>
            </a:r>
            <a:r>
              <a:rPr lang="nb-NO" sz="2800" dirty="0" err="1" smtClean="0"/>
              <a:t>apical</a:t>
            </a:r>
            <a:r>
              <a:rPr lang="nb-NO" sz="2800" dirty="0" smtClean="0"/>
              <a:t> </a:t>
            </a:r>
            <a:r>
              <a:rPr lang="nb-NO" sz="2800" dirty="0" err="1" smtClean="0"/>
              <a:t>periodontitis</a:t>
            </a:r>
            <a:r>
              <a:rPr lang="nb-NO" sz="2800" dirty="0" smtClean="0"/>
              <a:t>”</a:t>
            </a:r>
          </a:p>
          <a:p>
            <a:endParaRPr lang="nb-NO" sz="2800" dirty="0" smtClean="0"/>
          </a:p>
          <a:p>
            <a:pPr>
              <a:buNone/>
            </a:pPr>
            <a:endParaRPr lang="nb-NO" sz="2800"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nb-NO" smtClean="0"/>
              <a:t>What we should do </a:t>
            </a:r>
            <a:r>
              <a:rPr lang="nb-NO" b="1" smtClean="0">
                <a:solidFill>
                  <a:srgbClr val="FF0000"/>
                </a:solidFill>
              </a:rPr>
              <a:t>when</a:t>
            </a:r>
            <a:endParaRPr lang="nb-NO" b="1" smtClean="0"/>
          </a:p>
        </p:txBody>
      </p:sp>
      <p:sp>
        <p:nvSpPr>
          <p:cNvPr id="22531" name="Content Placeholder 2"/>
          <p:cNvSpPr>
            <a:spLocks noGrp="1"/>
          </p:cNvSpPr>
          <p:nvPr>
            <p:ph idx="1"/>
          </p:nvPr>
        </p:nvSpPr>
        <p:spPr>
          <a:xfrm>
            <a:off x="467544" y="1412776"/>
            <a:ext cx="8507288" cy="4525963"/>
          </a:xfrm>
        </p:spPr>
        <p:txBody>
          <a:bodyPr/>
          <a:lstStyle/>
          <a:p>
            <a:r>
              <a:rPr lang="nb-NO" sz="2800" dirty="0" err="1" smtClean="0"/>
              <a:t>Caries</a:t>
            </a:r>
            <a:r>
              <a:rPr lang="nb-NO" sz="2800" dirty="0" smtClean="0"/>
              <a:t> </a:t>
            </a:r>
            <a:r>
              <a:rPr lang="nb-NO" sz="2800" dirty="0" err="1" smtClean="0"/>
              <a:t>removal</a:t>
            </a:r>
            <a:r>
              <a:rPr lang="nb-NO" sz="2800" dirty="0" smtClean="0"/>
              <a:t>:		</a:t>
            </a:r>
            <a:r>
              <a:rPr lang="nb-NO" sz="2800" b="1" dirty="0" err="1" smtClean="0">
                <a:solidFill>
                  <a:srgbClr val="FF0000"/>
                </a:solidFill>
              </a:rPr>
              <a:t>bacteria</a:t>
            </a:r>
            <a:r>
              <a:rPr lang="nb-NO" sz="2800" b="1" dirty="0" smtClean="0">
                <a:solidFill>
                  <a:srgbClr val="FF0000"/>
                </a:solidFill>
              </a:rPr>
              <a:t> in </a:t>
            </a:r>
            <a:r>
              <a:rPr lang="nb-NO" sz="2800" b="1" dirty="0" err="1" smtClean="0">
                <a:solidFill>
                  <a:srgbClr val="FF0000"/>
                </a:solidFill>
              </a:rPr>
              <a:t>dentin</a:t>
            </a:r>
            <a:r>
              <a:rPr lang="nb-NO" sz="2800" b="1" dirty="0" smtClean="0">
                <a:solidFill>
                  <a:srgbClr val="FF0000"/>
                </a:solidFill>
              </a:rPr>
              <a:t> </a:t>
            </a:r>
            <a:r>
              <a:rPr lang="nb-NO" sz="2800" b="1" dirty="0" err="1" smtClean="0">
                <a:solidFill>
                  <a:srgbClr val="FF0000"/>
                </a:solidFill>
              </a:rPr>
              <a:t>only</a:t>
            </a:r>
            <a:endParaRPr lang="nb-NO" sz="2800" b="1" dirty="0" smtClean="0">
              <a:solidFill>
                <a:srgbClr val="FF0000"/>
              </a:solidFill>
            </a:endParaRPr>
          </a:p>
          <a:p>
            <a:r>
              <a:rPr lang="nb-NO" sz="2800" dirty="0" smtClean="0"/>
              <a:t>Pulp </a:t>
            </a:r>
            <a:r>
              <a:rPr lang="nb-NO" sz="2800" dirty="0" err="1" smtClean="0"/>
              <a:t>capping</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near</a:t>
            </a:r>
            <a:r>
              <a:rPr lang="nb-NO" sz="2800" b="1" dirty="0" smtClean="0">
                <a:solidFill>
                  <a:srgbClr val="FF0000"/>
                </a:solidFill>
              </a:rPr>
              <a:t> </a:t>
            </a:r>
            <a:r>
              <a:rPr lang="nb-NO" sz="2800" b="1" dirty="0" err="1" smtClean="0">
                <a:solidFill>
                  <a:srgbClr val="FF0000"/>
                </a:solidFill>
              </a:rPr>
              <a:t>but</a:t>
            </a:r>
            <a:r>
              <a:rPr lang="nb-NO" sz="2800" b="1" dirty="0" smtClean="0">
                <a:solidFill>
                  <a:srgbClr val="FF0000"/>
                </a:solidFill>
              </a:rPr>
              <a:t> not </a:t>
            </a:r>
            <a:r>
              <a:rPr lang="nb-NO" sz="2800" b="1" dirty="0" err="1" smtClean="0">
                <a:solidFill>
                  <a:srgbClr val="FF0000"/>
                </a:solidFill>
              </a:rPr>
              <a:t>into</a:t>
            </a:r>
            <a:r>
              <a:rPr lang="nb-NO" sz="2800" b="1" dirty="0" smtClean="0">
                <a:solidFill>
                  <a:srgbClr val="FF0000"/>
                </a:solidFill>
              </a:rPr>
              <a:t> pulp</a:t>
            </a:r>
          </a:p>
          <a:p>
            <a:r>
              <a:rPr lang="nb-NO" sz="2800" dirty="0" smtClean="0"/>
              <a:t>Pulp </a:t>
            </a:r>
            <a:r>
              <a:rPr lang="nb-NO" sz="2800" dirty="0" err="1" smtClean="0"/>
              <a:t>amputation</a:t>
            </a:r>
            <a:r>
              <a:rPr lang="nb-NO" sz="2800" dirty="0" smtClean="0"/>
              <a:t>:	</a:t>
            </a:r>
            <a:r>
              <a:rPr lang="nb-NO" sz="2800" b="1" dirty="0" err="1" smtClean="0">
                <a:solidFill>
                  <a:srgbClr val="FF0000"/>
                </a:solidFill>
              </a:rPr>
              <a:t>superficial</a:t>
            </a:r>
            <a:r>
              <a:rPr lang="nb-NO" sz="2800" b="1" dirty="0" smtClean="0">
                <a:solidFill>
                  <a:srgbClr val="FF0000"/>
                </a:solidFill>
              </a:rPr>
              <a:t> pulp </a:t>
            </a:r>
            <a:r>
              <a:rPr lang="nb-NO" sz="2800" b="1" dirty="0" err="1" smtClean="0">
                <a:solidFill>
                  <a:srgbClr val="FF0000"/>
                </a:solidFill>
              </a:rPr>
              <a:t>infection</a:t>
            </a:r>
            <a:endParaRPr lang="nb-NO" sz="2800" b="1" dirty="0" smtClean="0">
              <a:solidFill>
                <a:srgbClr val="FF0000"/>
              </a:solidFill>
            </a:endParaRPr>
          </a:p>
          <a:p>
            <a:r>
              <a:rPr lang="nb-NO" sz="2800" dirty="0" smtClean="0"/>
              <a:t>Pulp </a:t>
            </a:r>
            <a:r>
              <a:rPr lang="nb-NO" sz="2800" dirty="0" err="1" smtClean="0"/>
              <a:t>extirpation</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infecting</a:t>
            </a:r>
            <a:r>
              <a:rPr lang="nb-NO" sz="2800" b="1" dirty="0" smtClean="0">
                <a:solidFill>
                  <a:srgbClr val="FF0000"/>
                </a:solidFill>
              </a:rPr>
              <a:t> </a:t>
            </a:r>
            <a:r>
              <a:rPr lang="nb-NO" sz="2800" b="1" dirty="0" err="1" smtClean="0">
                <a:solidFill>
                  <a:srgbClr val="FF0000"/>
                </a:solidFill>
              </a:rPr>
              <a:t>coronal</a:t>
            </a:r>
            <a:r>
              <a:rPr lang="nb-NO" sz="2800" b="1" dirty="0" smtClean="0">
                <a:solidFill>
                  <a:srgbClr val="FF0000"/>
                </a:solidFill>
              </a:rPr>
              <a:t> pulp</a:t>
            </a:r>
          </a:p>
          <a:p>
            <a:r>
              <a:rPr lang="nb-NO" sz="2800" dirty="0" err="1" smtClean="0"/>
              <a:t>Canal</a:t>
            </a:r>
            <a:r>
              <a:rPr lang="nb-NO" sz="2800" dirty="0" smtClean="0"/>
              <a:t> </a:t>
            </a:r>
            <a:r>
              <a:rPr lang="nb-NO" sz="2800" dirty="0" err="1" smtClean="0"/>
              <a:t>disinfection</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infesting</a:t>
            </a:r>
            <a:r>
              <a:rPr lang="nb-NO" sz="2800" b="1" dirty="0" smtClean="0">
                <a:solidFill>
                  <a:srgbClr val="FF0000"/>
                </a:solidFill>
              </a:rPr>
              <a:t> pulp </a:t>
            </a:r>
            <a:r>
              <a:rPr lang="nb-NO" sz="2800" b="1" dirty="0" err="1" smtClean="0">
                <a:solidFill>
                  <a:srgbClr val="FF0000"/>
                </a:solidFill>
              </a:rPr>
              <a:t>space</a:t>
            </a:r>
            <a:endParaRPr lang="nb-NO" sz="2800" b="1" dirty="0" smtClean="0">
              <a:solidFill>
                <a:srgbClr val="FF0000"/>
              </a:solidFill>
            </a:endParaRPr>
          </a:p>
          <a:p>
            <a:r>
              <a:rPr lang="nb-NO" sz="2800" dirty="0" err="1" smtClean="0"/>
              <a:t>Apical</a:t>
            </a:r>
            <a:r>
              <a:rPr lang="nb-NO" sz="2800" dirty="0" smtClean="0"/>
              <a:t> </a:t>
            </a:r>
            <a:r>
              <a:rPr lang="nb-NO" sz="2800" dirty="0" err="1" smtClean="0"/>
              <a:t>surgery</a:t>
            </a:r>
            <a:r>
              <a:rPr lang="nb-NO" sz="2800" dirty="0" smtClean="0"/>
              <a:t>:		</a:t>
            </a:r>
            <a:r>
              <a:rPr lang="nb-NO" sz="2800" b="1" dirty="0" err="1" smtClean="0">
                <a:solidFill>
                  <a:srgbClr val="FF0000"/>
                </a:solidFill>
              </a:rPr>
              <a:t>bacteria</a:t>
            </a:r>
            <a:r>
              <a:rPr lang="nb-NO" sz="2800" b="1" dirty="0" smtClean="0">
                <a:solidFill>
                  <a:srgbClr val="FF0000"/>
                </a:solidFill>
              </a:rPr>
              <a:t> in </a:t>
            </a:r>
            <a:r>
              <a:rPr lang="nb-NO" sz="2800" b="1" dirty="0" err="1" smtClean="0">
                <a:solidFill>
                  <a:srgbClr val="FF0000"/>
                </a:solidFill>
              </a:rPr>
              <a:t>inaccessible</a:t>
            </a:r>
            <a:r>
              <a:rPr lang="nb-NO" sz="2800" b="1" dirty="0" smtClean="0">
                <a:solidFill>
                  <a:srgbClr val="FF0000"/>
                </a:solidFill>
              </a:rPr>
              <a:t> areas</a:t>
            </a:r>
          </a:p>
          <a:p>
            <a:endParaRPr lang="nb-NO" sz="2800"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nb-NO" smtClean="0"/>
              <a:t>What we should do </a:t>
            </a:r>
            <a:r>
              <a:rPr lang="nb-NO" b="1" smtClean="0">
                <a:solidFill>
                  <a:srgbClr val="FF0000"/>
                </a:solidFill>
              </a:rPr>
              <a:t>when</a:t>
            </a:r>
            <a:endParaRPr lang="nb-NO" b="1" smtClean="0"/>
          </a:p>
        </p:txBody>
      </p:sp>
      <p:sp>
        <p:nvSpPr>
          <p:cNvPr id="22531" name="Content Placeholder 2"/>
          <p:cNvSpPr>
            <a:spLocks noGrp="1"/>
          </p:cNvSpPr>
          <p:nvPr>
            <p:ph idx="1"/>
          </p:nvPr>
        </p:nvSpPr>
        <p:spPr>
          <a:xfrm>
            <a:off x="467544" y="1412776"/>
            <a:ext cx="8507288" cy="4525963"/>
          </a:xfrm>
        </p:spPr>
        <p:txBody>
          <a:bodyPr/>
          <a:lstStyle/>
          <a:p>
            <a:r>
              <a:rPr lang="nb-NO" sz="2800" dirty="0" err="1" smtClean="0"/>
              <a:t>Caries</a:t>
            </a:r>
            <a:r>
              <a:rPr lang="nb-NO" sz="2800" dirty="0" smtClean="0"/>
              <a:t> </a:t>
            </a:r>
            <a:r>
              <a:rPr lang="nb-NO" sz="2800" dirty="0" err="1" smtClean="0"/>
              <a:t>removal</a:t>
            </a:r>
            <a:r>
              <a:rPr lang="nb-NO" sz="2800" dirty="0" smtClean="0"/>
              <a:t>:		</a:t>
            </a:r>
            <a:r>
              <a:rPr lang="nb-NO" sz="2800" b="1" dirty="0" err="1" smtClean="0">
                <a:solidFill>
                  <a:srgbClr val="FF0000"/>
                </a:solidFill>
              </a:rPr>
              <a:t>bacteria</a:t>
            </a:r>
            <a:r>
              <a:rPr lang="nb-NO" sz="2800" b="1" dirty="0" smtClean="0">
                <a:solidFill>
                  <a:srgbClr val="FF0000"/>
                </a:solidFill>
              </a:rPr>
              <a:t> in </a:t>
            </a:r>
            <a:r>
              <a:rPr lang="nb-NO" sz="2800" b="1" dirty="0" err="1" smtClean="0">
                <a:solidFill>
                  <a:srgbClr val="FF0000"/>
                </a:solidFill>
              </a:rPr>
              <a:t>dentin</a:t>
            </a:r>
            <a:r>
              <a:rPr lang="nb-NO" sz="2800" b="1" dirty="0" smtClean="0">
                <a:solidFill>
                  <a:srgbClr val="FF0000"/>
                </a:solidFill>
              </a:rPr>
              <a:t> </a:t>
            </a:r>
            <a:r>
              <a:rPr lang="nb-NO" sz="2800" b="1" dirty="0" err="1" smtClean="0">
                <a:solidFill>
                  <a:srgbClr val="FF0000"/>
                </a:solidFill>
              </a:rPr>
              <a:t>only</a:t>
            </a:r>
            <a:endParaRPr lang="nb-NO" sz="2800" b="1" dirty="0" smtClean="0">
              <a:solidFill>
                <a:srgbClr val="FF0000"/>
              </a:solidFill>
            </a:endParaRPr>
          </a:p>
          <a:p>
            <a:r>
              <a:rPr lang="nb-NO" sz="2800" dirty="0" smtClean="0"/>
              <a:t>Pulp </a:t>
            </a:r>
            <a:r>
              <a:rPr lang="nb-NO" sz="2800" dirty="0" err="1" smtClean="0"/>
              <a:t>capping</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near</a:t>
            </a:r>
            <a:r>
              <a:rPr lang="nb-NO" sz="2800" b="1" dirty="0" smtClean="0">
                <a:solidFill>
                  <a:srgbClr val="FF0000"/>
                </a:solidFill>
              </a:rPr>
              <a:t> </a:t>
            </a:r>
            <a:r>
              <a:rPr lang="nb-NO" sz="2800" b="1" dirty="0" err="1" smtClean="0">
                <a:solidFill>
                  <a:srgbClr val="FF0000"/>
                </a:solidFill>
              </a:rPr>
              <a:t>but</a:t>
            </a:r>
            <a:r>
              <a:rPr lang="nb-NO" sz="2800" b="1" dirty="0" smtClean="0">
                <a:solidFill>
                  <a:srgbClr val="FF0000"/>
                </a:solidFill>
              </a:rPr>
              <a:t> not </a:t>
            </a:r>
            <a:r>
              <a:rPr lang="nb-NO" sz="2800" b="1" dirty="0" err="1" smtClean="0">
                <a:solidFill>
                  <a:srgbClr val="FF0000"/>
                </a:solidFill>
              </a:rPr>
              <a:t>into</a:t>
            </a:r>
            <a:r>
              <a:rPr lang="nb-NO" sz="2800" b="1" dirty="0" smtClean="0">
                <a:solidFill>
                  <a:srgbClr val="FF0000"/>
                </a:solidFill>
              </a:rPr>
              <a:t> pulp</a:t>
            </a:r>
          </a:p>
          <a:p>
            <a:r>
              <a:rPr lang="nb-NO" sz="2800" dirty="0" smtClean="0"/>
              <a:t>Pulp </a:t>
            </a:r>
            <a:r>
              <a:rPr lang="nb-NO" sz="2800" dirty="0" err="1" smtClean="0"/>
              <a:t>amputation</a:t>
            </a:r>
            <a:r>
              <a:rPr lang="nb-NO" sz="2800" dirty="0" smtClean="0"/>
              <a:t>:	</a:t>
            </a:r>
            <a:r>
              <a:rPr lang="nb-NO" sz="2800" b="1" dirty="0" err="1" smtClean="0">
                <a:solidFill>
                  <a:srgbClr val="FF0000"/>
                </a:solidFill>
              </a:rPr>
              <a:t>superficial</a:t>
            </a:r>
            <a:r>
              <a:rPr lang="nb-NO" sz="2800" b="1" dirty="0" smtClean="0">
                <a:solidFill>
                  <a:srgbClr val="FF0000"/>
                </a:solidFill>
              </a:rPr>
              <a:t> pulp </a:t>
            </a:r>
            <a:r>
              <a:rPr lang="nb-NO" sz="2800" b="1" dirty="0" err="1" smtClean="0">
                <a:solidFill>
                  <a:srgbClr val="FF0000"/>
                </a:solidFill>
              </a:rPr>
              <a:t>infection</a:t>
            </a:r>
            <a:endParaRPr lang="nb-NO" sz="2800" b="1" dirty="0" smtClean="0">
              <a:solidFill>
                <a:srgbClr val="FF0000"/>
              </a:solidFill>
            </a:endParaRPr>
          </a:p>
          <a:p>
            <a:r>
              <a:rPr lang="nb-NO" sz="2800" dirty="0" smtClean="0"/>
              <a:t>Pulp </a:t>
            </a:r>
            <a:r>
              <a:rPr lang="nb-NO" sz="2800" dirty="0" err="1" smtClean="0"/>
              <a:t>extirpation</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infecting</a:t>
            </a:r>
            <a:r>
              <a:rPr lang="nb-NO" sz="2800" b="1" dirty="0" smtClean="0">
                <a:solidFill>
                  <a:srgbClr val="FF0000"/>
                </a:solidFill>
              </a:rPr>
              <a:t> </a:t>
            </a:r>
            <a:r>
              <a:rPr lang="nb-NO" sz="2800" b="1" dirty="0" err="1" smtClean="0">
                <a:solidFill>
                  <a:srgbClr val="FF0000"/>
                </a:solidFill>
              </a:rPr>
              <a:t>coronal</a:t>
            </a:r>
            <a:r>
              <a:rPr lang="nb-NO" sz="2800" b="1" dirty="0" smtClean="0">
                <a:solidFill>
                  <a:srgbClr val="FF0000"/>
                </a:solidFill>
              </a:rPr>
              <a:t> pulp</a:t>
            </a:r>
          </a:p>
          <a:p>
            <a:r>
              <a:rPr lang="nb-NO" sz="2800" dirty="0" err="1" smtClean="0"/>
              <a:t>Canal</a:t>
            </a:r>
            <a:r>
              <a:rPr lang="nb-NO" sz="2800" dirty="0" smtClean="0"/>
              <a:t> </a:t>
            </a:r>
            <a:r>
              <a:rPr lang="nb-NO" sz="2800" dirty="0" err="1" smtClean="0"/>
              <a:t>disinfection</a:t>
            </a:r>
            <a:r>
              <a:rPr lang="nb-NO" sz="2800" dirty="0" smtClean="0"/>
              <a:t>:	</a:t>
            </a:r>
            <a:r>
              <a:rPr lang="nb-NO" sz="2800" b="1" dirty="0" err="1" smtClean="0">
                <a:solidFill>
                  <a:srgbClr val="FF0000"/>
                </a:solidFill>
              </a:rPr>
              <a:t>bacteria</a:t>
            </a:r>
            <a:r>
              <a:rPr lang="nb-NO" sz="2800" b="1" dirty="0" smtClean="0">
                <a:solidFill>
                  <a:srgbClr val="FF0000"/>
                </a:solidFill>
              </a:rPr>
              <a:t> </a:t>
            </a:r>
            <a:r>
              <a:rPr lang="nb-NO" sz="2800" b="1" dirty="0" err="1" smtClean="0">
                <a:solidFill>
                  <a:srgbClr val="FF0000"/>
                </a:solidFill>
              </a:rPr>
              <a:t>infesting</a:t>
            </a:r>
            <a:r>
              <a:rPr lang="nb-NO" sz="2800" b="1" dirty="0" smtClean="0">
                <a:solidFill>
                  <a:srgbClr val="FF0000"/>
                </a:solidFill>
              </a:rPr>
              <a:t> pulp </a:t>
            </a:r>
            <a:r>
              <a:rPr lang="nb-NO" sz="2800" b="1" dirty="0" err="1" smtClean="0">
                <a:solidFill>
                  <a:srgbClr val="FF0000"/>
                </a:solidFill>
              </a:rPr>
              <a:t>space</a:t>
            </a:r>
            <a:endParaRPr lang="nb-NO" sz="2800" b="1" dirty="0" smtClean="0">
              <a:solidFill>
                <a:srgbClr val="FF0000"/>
              </a:solidFill>
            </a:endParaRPr>
          </a:p>
          <a:p>
            <a:r>
              <a:rPr lang="nb-NO" sz="2800" dirty="0" err="1" smtClean="0"/>
              <a:t>Apical</a:t>
            </a:r>
            <a:r>
              <a:rPr lang="nb-NO" sz="2800" dirty="0" smtClean="0"/>
              <a:t> </a:t>
            </a:r>
            <a:r>
              <a:rPr lang="nb-NO" sz="2800" dirty="0" err="1" smtClean="0"/>
              <a:t>surgery</a:t>
            </a:r>
            <a:r>
              <a:rPr lang="nb-NO" sz="2800" dirty="0" smtClean="0"/>
              <a:t>:		</a:t>
            </a:r>
            <a:r>
              <a:rPr lang="nb-NO" sz="2800" b="1" dirty="0" err="1" smtClean="0">
                <a:solidFill>
                  <a:srgbClr val="FF0000"/>
                </a:solidFill>
              </a:rPr>
              <a:t>bacteria</a:t>
            </a:r>
            <a:r>
              <a:rPr lang="nb-NO" sz="2800" b="1" dirty="0" smtClean="0">
                <a:solidFill>
                  <a:srgbClr val="FF0000"/>
                </a:solidFill>
              </a:rPr>
              <a:t> in </a:t>
            </a:r>
            <a:r>
              <a:rPr lang="nb-NO" sz="2800" b="1" dirty="0" err="1" smtClean="0">
                <a:solidFill>
                  <a:srgbClr val="FF0000"/>
                </a:solidFill>
              </a:rPr>
              <a:t>inaccessible</a:t>
            </a:r>
            <a:r>
              <a:rPr lang="nb-NO" sz="2800" b="1" dirty="0" smtClean="0">
                <a:solidFill>
                  <a:srgbClr val="FF0000"/>
                </a:solidFill>
              </a:rPr>
              <a:t> areas</a:t>
            </a:r>
          </a:p>
          <a:p>
            <a:endParaRPr lang="nb-NO" sz="2800" dirty="0" smtClean="0"/>
          </a:p>
          <a:p>
            <a:r>
              <a:rPr lang="nb-NO" sz="2000" dirty="0" err="1" smtClean="0"/>
              <a:t>Therefore</a:t>
            </a:r>
            <a:r>
              <a:rPr lang="nb-NO" sz="2000" dirty="0" smtClean="0"/>
              <a:t>: ”</a:t>
            </a:r>
            <a:r>
              <a:rPr lang="nb-NO" sz="2000" dirty="0" err="1" smtClean="0"/>
              <a:t>Prevention</a:t>
            </a:r>
            <a:r>
              <a:rPr lang="nb-NO" sz="2000" dirty="0" smtClean="0"/>
              <a:t> and </a:t>
            </a:r>
            <a:r>
              <a:rPr lang="nb-NO" sz="2000" dirty="0" err="1" smtClean="0"/>
              <a:t>Treatment</a:t>
            </a:r>
            <a:r>
              <a:rPr lang="nb-NO" sz="2000" dirty="0" smtClean="0"/>
              <a:t> </a:t>
            </a:r>
            <a:r>
              <a:rPr lang="nb-NO" sz="2000" dirty="0" err="1" smtClean="0"/>
              <a:t>of</a:t>
            </a:r>
            <a:r>
              <a:rPr lang="nb-NO" sz="2000" dirty="0" smtClean="0"/>
              <a:t> </a:t>
            </a:r>
            <a:r>
              <a:rPr lang="nb-NO" sz="2000" dirty="0" err="1" smtClean="0"/>
              <a:t>Apical</a:t>
            </a:r>
            <a:r>
              <a:rPr lang="nb-NO" sz="2000" dirty="0" smtClean="0"/>
              <a:t> Periodontitis” or ”</a:t>
            </a:r>
            <a:r>
              <a:rPr lang="nb-NO" sz="2000" dirty="0" err="1" smtClean="0"/>
              <a:t>Treatment</a:t>
            </a:r>
            <a:r>
              <a:rPr lang="nb-NO" sz="2000" dirty="0" smtClean="0"/>
              <a:t> </a:t>
            </a:r>
            <a:r>
              <a:rPr lang="nb-NO" sz="2000" dirty="0" err="1" smtClean="0"/>
              <a:t>of</a:t>
            </a:r>
            <a:r>
              <a:rPr lang="nb-NO" sz="2000" dirty="0" smtClean="0"/>
              <a:t> </a:t>
            </a:r>
            <a:r>
              <a:rPr lang="nb-NO" sz="2000" dirty="0" err="1" smtClean="0"/>
              <a:t>Endodontic</a:t>
            </a:r>
            <a:r>
              <a:rPr lang="nb-NO" sz="2000" dirty="0" smtClean="0"/>
              <a:t> </a:t>
            </a:r>
            <a:r>
              <a:rPr lang="nb-NO" sz="2000" dirty="0" err="1" smtClean="0"/>
              <a:t>Infections</a:t>
            </a:r>
            <a:r>
              <a:rPr lang="nb-NO" sz="2000" dirty="0" smtClean="0"/>
              <a:t>”</a:t>
            </a:r>
          </a:p>
          <a:p>
            <a:r>
              <a:rPr lang="nb-NO" dirty="0" smtClean="0"/>
              <a:t>The </a:t>
            </a:r>
            <a:r>
              <a:rPr lang="nb-NO" dirty="0" err="1" smtClean="0"/>
              <a:t>issue</a:t>
            </a:r>
            <a:r>
              <a:rPr lang="nb-NO" dirty="0" smtClean="0"/>
              <a:t> is: </a:t>
            </a:r>
            <a:r>
              <a:rPr lang="nb-NO" dirty="0" err="1" smtClean="0"/>
              <a:t>Where</a:t>
            </a:r>
            <a:r>
              <a:rPr lang="nb-NO" dirty="0" smtClean="0"/>
              <a:t> </a:t>
            </a:r>
            <a:r>
              <a:rPr lang="nb-NO" dirty="0" err="1" smtClean="0"/>
              <a:t>are</a:t>
            </a:r>
            <a:r>
              <a:rPr lang="nb-NO" dirty="0" smtClean="0"/>
              <a:t> </a:t>
            </a:r>
            <a:r>
              <a:rPr lang="nb-NO" dirty="0" err="1" smtClean="0"/>
              <a:t>the</a:t>
            </a:r>
            <a:r>
              <a:rPr lang="nb-NO" dirty="0" smtClean="0"/>
              <a:t> </a:t>
            </a:r>
            <a:r>
              <a:rPr lang="nb-NO" dirty="0" err="1" smtClean="0"/>
              <a:t>baceria</a:t>
            </a:r>
            <a:r>
              <a:rPr lang="nb-NO" dirty="0" smtClean="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dirty="0" smtClean="0"/>
              <a:t>Pathogenesis and clinical consequences of endodontic infections</a:t>
            </a:r>
            <a:r>
              <a:rPr lang="nb-NO" dirty="0" smtClean="0"/>
              <a:t/>
            </a:r>
            <a:br>
              <a:rPr lang="nb-NO" dirty="0" smtClean="0"/>
            </a:br>
            <a:endParaRPr lang="nb-NO" dirty="0" smtClean="0"/>
          </a:p>
        </p:txBody>
      </p:sp>
      <p:sp>
        <p:nvSpPr>
          <p:cNvPr id="3" name="Subtitle 2"/>
          <p:cNvSpPr>
            <a:spLocks noGrp="1"/>
          </p:cNvSpPr>
          <p:nvPr>
            <p:ph type="subTitle" idx="1"/>
          </p:nvPr>
        </p:nvSpPr>
        <p:spPr/>
        <p:txBody>
          <a:bodyPr rtlCol="0">
            <a:normAutofit fontScale="70000" lnSpcReduction="20000"/>
          </a:bodyPr>
          <a:lstStyle/>
          <a:p>
            <a:pPr eaLnBrk="1" fontAlgn="auto" hangingPunct="1">
              <a:spcAft>
                <a:spcPts val="0"/>
              </a:spcAft>
              <a:buFont typeface="Arial" pitchFamily="34" charset="0"/>
              <a:buNone/>
              <a:defRPr/>
            </a:pPr>
            <a:r>
              <a:rPr lang="nb-NO" dirty="0" smtClean="0"/>
              <a:t>Dag Ørstavik</a:t>
            </a:r>
          </a:p>
          <a:p>
            <a:pPr eaLnBrk="1" fontAlgn="auto" hangingPunct="1">
              <a:spcAft>
                <a:spcPts val="0"/>
              </a:spcAft>
              <a:buFont typeface="Arial" pitchFamily="34" charset="0"/>
              <a:buNone/>
              <a:defRPr/>
            </a:pPr>
            <a:r>
              <a:rPr lang="nb-NO" dirty="0" smtClean="0"/>
              <a:t>Department </a:t>
            </a:r>
            <a:r>
              <a:rPr lang="nb-NO" dirty="0" err="1" smtClean="0"/>
              <a:t>of</a:t>
            </a:r>
            <a:r>
              <a:rPr lang="nb-NO" dirty="0" smtClean="0"/>
              <a:t> Endodontics</a:t>
            </a:r>
          </a:p>
          <a:p>
            <a:pPr eaLnBrk="1" fontAlgn="auto" hangingPunct="1">
              <a:spcAft>
                <a:spcPts val="0"/>
              </a:spcAft>
              <a:buFont typeface="Arial" pitchFamily="34" charset="0"/>
              <a:buNone/>
              <a:defRPr/>
            </a:pPr>
            <a:r>
              <a:rPr lang="nb-NO" dirty="0" smtClean="0"/>
              <a:t>Institute </a:t>
            </a:r>
            <a:r>
              <a:rPr lang="nb-NO" dirty="0" err="1" smtClean="0"/>
              <a:t>of</a:t>
            </a:r>
            <a:r>
              <a:rPr lang="nb-NO" dirty="0" smtClean="0"/>
              <a:t> </a:t>
            </a:r>
            <a:r>
              <a:rPr lang="nb-NO" dirty="0" err="1" smtClean="0"/>
              <a:t>Clinical</a:t>
            </a:r>
            <a:r>
              <a:rPr lang="nb-NO" dirty="0" smtClean="0"/>
              <a:t> Dentistry</a:t>
            </a:r>
          </a:p>
          <a:p>
            <a:pPr eaLnBrk="1" fontAlgn="auto" hangingPunct="1">
              <a:spcAft>
                <a:spcPts val="0"/>
              </a:spcAft>
              <a:buFont typeface="Arial" pitchFamily="34" charset="0"/>
              <a:buNone/>
              <a:defRPr/>
            </a:pPr>
            <a:r>
              <a:rPr lang="nb-NO" dirty="0" smtClean="0"/>
              <a:t>Dental </a:t>
            </a:r>
            <a:r>
              <a:rPr lang="nb-NO" dirty="0" err="1" smtClean="0"/>
              <a:t>Faculty</a:t>
            </a:r>
            <a:endParaRPr lang="nb-NO" dirty="0" smtClean="0"/>
          </a:p>
          <a:p>
            <a:pPr eaLnBrk="1" fontAlgn="auto" hangingPunct="1">
              <a:spcAft>
                <a:spcPts val="0"/>
              </a:spcAft>
              <a:buFont typeface="Arial" pitchFamily="34" charset="0"/>
              <a:buNone/>
              <a:defRPr/>
            </a:pPr>
            <a:r>
              <a:rPr lang="nb-NO" dirty="0" smtClean="0"/>
              <a:t>University </a:t>
            </a:r>
            <a:r>
              <a:rPr lang="nb-NO" dirty="0" err="1" smtClean="0"/>
              <a:t>of</a:t>
            </a:r>
            <a:r>
              <a:rPr lang="nb-NO" dirty="0" smtClean="0"/>
              <a:t> Oslo, </a:t>
            </a:r>
            <a:r>
              <a:rPr lang="nb-NO" dirty="0" err="1" smtClean="0"/>
              <a:t>Norway</a:t>
            </a:r>
            <a:endParaRPr lang="nb-NO" dirty="0" smtClean="0"/>
          </a:p>
        </p:txBody>
      </p:sp>
      <p:pic>
        <p:nvPicPr>
          <p:cNvPr id="7172" name="Picture 2"/>
          <p:cNvPicPr>
            <a:picLocks noChangeAspect="1" noChangeArrowheads="1"/>
          </p:cNvPicPr>
          <p:nvPr/>
        </p:nvPicPr>
        <p:blipFill>
          <a:blip r:embed="rId2" cstate="print"/>
          <a:srcRect r="81409"/>
          <a:stretch>
            <a:fillRect/>
          </a:stretch>
        </p:blipFill>
        <p:spPr bwMode="auto">
          <a:xfrm>
            <a:off x="684213" y="4365625"/>
            <a:ext cx="1608137" cy="1587500"/>
          </a:xfrm>
          <a:prstGeom prst="rect">
            <a:avLst/>
          </a:prstGeom>
          <a:noFill/>
          <a:ln w="12700">
            <a:noFill/>
            <a:miter lim="800000"/>
            <a:headEnd/>
            <a:tailEnd/>
          </a:ln>
        </p:spPr>
      </p:pic>
      <p:sp>
        <p:nvSpPr>
          <p:cNvPr id="5" name="TextBox 4"/>
          <p:cNvSpPr txBox="1"/>
          <p:nvPr/>
        </p:nvSpPr>
        <p:spPr>
          <a:xfrm>
            <a:off x="6948264" y="4869160"/>
            <a:ext cx="1415772" cy="1200329"/>
          </a:xfrm>
          <a:prstGeom prst="rect">
            <a:avLst/>
          </a:prstGeom>
          <a:noFill/>
        </p:spPr>
        <p:txBody>
          <a:bodyPr wrap="none" rtlCol="0">
            <a:spAutoFit/>
          </a:bodyPr>
          <a:lstStyle/>
          <a:p>
            <a:r>
              <a:rPr lang="nb-NO" dirty="0" err="1" smtClean="0">
                <a:solidFill>
                  <a:srgbClr val="FF0000"/>
                </a:solidFill>
              </a:rPr>
              <a:t>Expertise</a:t>
            </a:r>
            <a:endParaRPr lang="nb-NO" dirty="0" smtClean="0">
              <a:solidFill>
                <a:srgbClr val="FF0000"/>
              </a:solidFill>
            </a:endParaRPr>
          </a:p>
          <a:p>
            <a:r>
              <a:rPr lang="nb-NO" b="1" dirty="0" err="1" smtClean="0">
                <a:solidFill>
                  <a:schemeClr val="tx2"/>
                </a:solidFill>
              </a:rPr>
              <a:t>Economics</a:t>
            </a:r>
            <a:endParaRPr lang="nb-NO" b="1" dirty="0" smtClean="0">
              <a:solidFill>
                <a:schemeClr val="tx2"/>
              </a:solidFill>
            </a:endParaRPr>
          </a:p>
          <a:p>
            <a:r>
              <a:rPr lang="nb-NO" b="1" dirty="0" err="1" smtClean="0">
                <a:solidFill>
                  <a:srgbClr val="00B050"/>
                </a:solidFill>
              </a:rPr>
              <a:t>Ethics</a:t>
            </a:r>
            <a:endParaRPr lang="nb-NO" b="1" dirty="0" smtClean="0">
              <a:solidFill>
                <a:srgbClr val="00B050"/>
              </a:solidFill>
            </a:endParaRPr>
          </a:p>
          <a:p>
            <a:r>
              <a:rPr lang="nb-NO" b="1" dirty="0" smtClean="0">
                <a:solidFill>
                  <a:srgbClr val="FF0000"/>
                </a:solidFill>
              </a:rPr>
              <a:t>Education </a:t>
            </a:r>
            <a:endParaRPr lang="nb-NO"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nb-NO" dirty="0" err="1" smtClean="0">
                <a:solidFill>
                  <a:schemeClr val="bg1">
                    <a:lumMod val="50000"/>
                  </a:schemeClr>
                </a:solidFill>
              </a:rPr>
              <a:t>Etiology</a:t>
            </a:r>
            <a:r>
              <a:rPr lang="nb-NO" dirty="0" smtClean="0">
                <a:solidFill>
                  <a:schemeClr val="bg1">
                    <a:lumMod val="50000"/>
                  </a:schemeClr>
                </a:solidFill>
              </a:rPr>
              <a:t> and </a:t>
            </a:r>
            <a:r>
              <a:rPr lang="nb-NO" dirty="0" err="1" smtClean="0"/>
              <a:t>Pathogenesis</a:t>
            </a:r>
            <a:endParaRPr lang="nb-NO" dirty="0" smtClean="0"/>
          </a:p>
        </p:txBody>
      </p:sp>
      <p:sp>
        <p:nvSpPr>
          <p:cNvPr id="23555" name="Content Placeholder 2"/>
          <p:cNvSpPr>
            <a:spLocks noGrp="1"/>
          </p:cNvSpPr>
          <p:nvPr>
            <p:ph sz="half" idx="1"/>
          </p:nvPr>
        </p:nvSpPr>
        <p:spPr/>
        <p:txBody>
          <a:bodyPr/>
          <a:lstStyle/>
          <a:p>
            <a:r>
              <a:rPr lang="nb-NO" sz="3200" dirty="0" err="1" smtClean="0"/>
              <a:t>Etiologic</a:t>
            </a:r>
            <a:r>
              <a:rPr lang="nb-NO" sz="3200" dirty="0" smtClean="0"/>
              <a:t> agents and </a:t>
            </a:r>
            <a:r>
              <a:rPr lang="nb-NO" sz="3200" dirty="0" err="1" smtClean="0"/>
              <a:t>situations</a:t>
            </a:r>
            <a:endParaRPr lang="nb-NO" sz="3200" dirty="0" smtClean="0"/>
          </a:p>
          <a:p>
            <a:pPr lvl="1"/>
            <a:r>
              <a:rPr lang="nb-NO" sz="2800" dirty="0" err="1" smtClean="0"/>
              <a:t>Microbes</a:t>
            </a:r>
            <a:r>
              <a:rPr lang="nb-NO" sz="2800" dirty="0" smtClean="0"/>
              <a:t> from </a:t>
            </a:r>
            <a:r>
              <a:rPr lang="nb-NO" sz="2800" dirty="0" err="1" smtClean="0"/>
              <a:t>caries</a:t>
            </a:r>
            <a:endParaRPr lang="nb-NO" sz="2800" dirty="0" smtClean="0"/>
          </a:p>
          <a:p>
            <a:pPr lvl="1"/>
            <a:r>
              <a:rPr lang="nb-NO" sz="2800" dirty="0" err="1" smtClean="0"/>
              <a:t>Microbes</a:t>
            </a:r>
            <a:r>
              <a:rPr lang="nb-NO" sz="2800" dirty="0" smtClean="0"/>
              <a:t> from trauma</a:t>
            </a:r>
          </a:p>
          <a:p>
            <a:pPr lvl="1"/>
            <a:r>
              <a:rPr lang="nb-NO" sz="2800" dirty="0" err="1" smtClean="0"/>
              <a:t>Microbes</a:t>
            </a:r>
            <a:r>
              <a:rPr lang="nb-NO" sz="2800" dirty="0" smtClean="0"/>
              <a:t> from </a:t>
            </a:r>
            <a:r>
              <a:rPr lang="nb-NO" sz="2800" dirty="0" err="1" smtClean="0"/>
              <a:t>leakage</a:t>
            </a:r>
            <a:endParaRPr lang="nb-NO" sz="2800" dirty="0" smtClean="0"/>
          </a:p>
        </p:txBody>
      </p:sp>
      <p:sp>
        <p:nvSpPr>
          <p:cNvPr id="23556" name="Content Placeholder 3"/>
          <p:cNvSpPr>
            <a:spLocks noGrp="1"/>
          </p:cNvSpPr>
          <p:nvPr>
            <p:ph sz="half" idx="2"/>
          </p:nvPr>
        </p:nvSpPr>
        <p:spPr/>
        <p:txBody>
          <a:bodyPr/>
          <a:lstStyle/>
          <a:p>
            <a:r>
              <a:rPr lang="nb-NO" sz="3200" b="1" dirty="0" smtClean="0">
                <a:solidFill>
                  <a:srgbClr val="FF0000"/>
                </a:solidFill>
              </a:rPr>
              <a:t>Body </a:t>
            </a:r>
            <a:r>
              <a:rPr lang="nb-NO" sz="3200" b="1" dirty="0" err="1" smtClean="0">
                <a:solidFill>
                  <a:srgbClr val="FF0000"/>
                </a:solidFill>
              </a:rPr>
              <a:t>responses</a:t>
            </a:r>
            <a:endParaRPr lang="nb-NO" sz="3200" b="1" dirty="0" smtClean="0">
              <a:solidFill>
                <a:srgbClr val="FF0000"/>
              </a:solidFill>
            </a:endParaRPr>
          </a:p>
          <a:p>
            <a:pPr lvl="1"/>
            <a:r>
              <a:rPr lang="nb-NO" sz="2800" b="1" dirty="0" err="1" smtClean="0">
                <a:solidFill>
                  <a:srgbClr val="FF0000"/>
                </a:solidFill>
              </a:rPr>
              <a:t>Dentin</a:t>
            </a:r>
            <a:r>
              <a:rPr lang="nb-NO" sz="2800" b="1" dirty="0" smtClean="0">
                <a:solidFill>
                  <a:srgbClr val="FF0000"/>
                </a:solidFill>
              </a:rPr>
              <a:t> </a:t>
            </a:r>
            <a:r>
              <a:rPr lang="nb-NO" sz="2800" b="1" dirty="0" err="1" smtClean="0">
                <a:solidFill>
                  <a:srgbClr val="FF0000"/>
                </a:solidFill>
              </a:rPr>
              <a:t>reactions</a:t>
            </a:r>
            <a:endParaRPr lang="nb-NO" sz="2800" b="1" dirty="0" smtClean="0">
              <a:solidFill>
                <a:srgbClr val="FF0000"/>
              </a:solidFill>
            </a:endParaRPr>
          </a:p>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a:p>
            <a:pPr lvl="2"/>
            <a:r>
              <a:rPr lang="nb-NO" b="1" dirty="0" err="1" smtClean="0">
                <a:solidFill>
                  <a:srgbClr val="FF0000"/>
                </a:solidFill>
              </a:rPr>
              <a:t>Vascular</a:t>
            </a:r>
            <a:r>
              <a:rPr lang="nb-NO" b="1" dirty="0" smtClean="0">
                <a:solidFill>
                  <a:srgbClr val="FF0000"/>
                </a:solidFill>
              </a:rPr>
              <a:t> </a:t>
            </a:r>
            <a:r>
              <a:rPr lang="nb-NO" b="1" dirty="0" err="1" smtClean="0">
                <a:solidFill>
                  <a:srgbClr val="FF0000"/>
                </a:solidFill>
              </a:rPr>
              <a:t>events</a:t>
            </a:r>
            <a:endParaRPr lang="nb-NO" b="1" dirty="0" smtClean="0">
              <a:solidFill>
                <a:srgbClr val="FF0000"/>
              </a:solidFill>
            </a:endParaRPr>
          </a:p>
          <a:p>
            <a:pPr lvl="2"/>
            <a:r>
              <a:rPr lang="nb-NO" b="1" dirty="0" smtClean="0">
                <a:solidFill>
                  <a:srgbClr val="FF0000"/>
                </a:solidFill>
              </a:rPr>
              <a:t>Cellular </a:t>
            </a:r>
            <a:r>
              <a:rPr lang="nb-NO" b="1" dirty="0" err="1" smtClean="0">
                <a:solidFill>
                  <a:srgbClr val="FF0000"/>
                </a:solidFill>
              </a:rPr>
              <a:t>events</a:t>
            </a:r>
            <a:endParaRPr lang="nb-NO" b="1" dirty="0" smtClean="0">
              <a:solidFill>
                <a:srgbClr val="FF0000"/>
              </a:solidFill>
            </a:endParaRPr>
          </a:p>
          <a:p>
            <a:pPr lvl="1"/>
            <a:r>
              <a:rPr lang="nb-NO" sz="2800" b="1" dirty="0" smtClean="0">
                <a:solidFill>
                  <a:srgbClr val="FF0000"/>
                </a:solidFill>
              </a:rPr>
              <a:t>Periapical </a:t>
            </a:r>
            <a:r>
              <a:rPr lang="nb-NO" sz="2800" b="1" dirty="0" err="1" smtClean="0">
                <a:solidFill>
                  <a:srgbClr val="FF0000"/>
                </a:solidFill>
              </a:rPr>
              <a:t>reactions</a:t>
            </a:r>
            <a:endParaRPr lang="nb-NO" sz="2800" b="1" dirty="0" smtClean="0">
              <a:solidFill>
                <a:srgbClr val="FF0000"/>
              </a:solidFill>
            </a:endParaRPr>
          </a:p>
          <a:p>
            <a:pPr lvl="1"/>
            <a:r>
              <a:rPr lang="nb-NO" sz="2800" b="1" dirty="0" err="1" smtClean="0">
                <a:solidFill>
                  <a:srgbClr val="FF0000"/>
                </a:solidFill>
              </a:rPr>
              <a:t>Spread</a:t>
            </a:r>
            <a:r>
              <a:rPr lang="nb-NO" sz="2800" b="1" dirty="0" smtClean="0">
                <a:solidFill>
                  <a:srgbClr val="FF0000"/>
                </a:solidFill>
              </a:rPr>
              <a:t> and </a:t>
            </a:r>
            <a:r>
              <a:rPr lang="nb-NO" sz="2800" b="1" dirty="0" err="1" smtClean="0">
                <a:solidFill>
                  <a:srgbClr val="FF0000"/>
                </a:solidFill>
              </a:rPr>
              <a:t>containment</a:t>
            </a:r>
            <a:endParaRPr lang="nb-NO" sz="2800" b="1" dirty="0" smtClean="0">
              <a:solidFill>
                <a:srgbClr val="FF0000"/>
              </a:solidFill>
            </a:endParaRPr>
          </a:p>
        </p:txBody>
      </p:sp>
      <p:cxnSp>
        <p:nvCxnSpPr>
          <p:cNvPr id="6" name="Straight Arrow Connector 5"/>
          <p:cNvCxnSpPr/>
          <p:nvPr/>
        </p:nvCxnSpPr>
        <p:spPr>
          <a:xfrm>
            <a:off x="2195736" y="1484784"/>
            <a:ext cx="252028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23850" y="333375"/>
            <a:ext cx="8528050" cy="5221288"/>
          </a:xfrm>
          <a:prstGeom prst="rect">
            <a:avLst/>
          </a:prstGeom>
          <a:noFill/>
          <a:ln w="9525">
            <a:noFill/>
            <a:miter lim="800000"/>
            <a:headEnd/>
            <a:tailEnd/>
          </a:ln>
        </p:spPr>
      </p:pic>
      <p:sp>
        <p:nvSpPr>
          <p:cNvPr id="24579" name="Rectangle 2"/>
          <p:cNvSpPr>
            <a:spLocks noChangeArrowheads="1"/>
          </p:cNvSpPr>
          <p:nvPr/>
        </p:nvSpPr>
        <p:spPr bwMode="auto">
          <a:xfrm>
            <a:off x="1187450" y="5876925"/>
            <a:ext cx="5688013" cy="553998"/>
          </a:xfrm>
          <a:prstGeom prst="rect">
            <a:avLst/>
          </a:prstGeom>
          <a:noFill/>
          <a:ln w="9525">
            <a:noFill/>
            <a:miter lim="800000"/>
            <a:headEnd/>
            <a:tailEnd/>
          </a:ln>
        </p:spPr>
        <p:txBody>
          <a:bodyPr>
            <a:spAutoFit/>
          </a:bodyPr>
          <a:lstStyle/>
          <a:p>
            <a:pPr marL="0" lvl="1"/>
            <a:r>
              <a:rPr lang="nb-NO" dirty="0" err="1"/>
              <a:t>Microbes</a:t>
            </a:r>
            <a:r>
              <a:rPr lang="nb-NO" dirty="0"/>
              <a:t> from </a:t>
            </a:r>
            <a:r>
              <a:rPr lang="nb-NO" dirty="0" err="1"/>
              <a:t>caries</a:t>
            </a:r>
            <a:r>
              <a:rPr lang="nb-NO" dirty="0"/>
              <a:t>; </a:t>
            </a:r>
            <a:r>
              <a:rPr lang="nb-NO" dirty="0" err="1"/>
              <a:t>Dentine</a:t>
            </a:r>
            <a:r>
              <a:rPr lang="nb-NO" dirty="0"/>
              <a:t> and pulpal </a:t>
            </a:r>
            <a:r>
              <a:rPr lang="nb-NO" dirty="0" err="1"/>
              <a:t>reactions</a:t>
            </a:r>
            <a:endParaRPr lang="nb-NO" dirty="0"/>
          </a:p>
          <a:p>
            <a:r>
              <a:rPr lang="en-US" sz="1200" b="1" dirty="0">
                <a:solidFill>
                  <a:srgbClr val="FF0000"/>
                </a:solidFill>
              </a:rPr>
              <a:t>http://www.dentaljuce.com/fruit/page.asp?pid=605</a:t>
            </a:r>
          </a:p>
        </p:txBody>
      </p:sp>
      <p:sp>
        <p:nvSpPr>
          <p:cNvPr id="4" name="Rectangle 3"/>
          <p:cNvSpPr/>
          <p:nvPr/>
        </p:nvSpPr>
        <p:spPr>
          <a:xfrm>
            <a:off x="5292080" y="4869160"/>
            <a:ext cx="3464410" cy="523220"/>
          </a:xfrm>
          <a:prstGeom prst="rect">
            <a:avLst/>
          </a:prstGeom>
        </p:spPr>
        <p:txBody>
          <a:bodyPr wrap="none">
            <a:spAutoFit/>
          </a:bodyPr>
          <a:lstStyle/>
          <a:p>
            <a:pPr lvl="1"/>
            <a:r>
              <a:rPr lang="nb-NO" sz="2800" b="1" dirty="0" err="1" smtClean="0">
                <a:solidFill>
                  <a:srgbClr val="FF0000"/>
                </a:solidFill>
              </a:rPr>
              <a:t>Dentin</a:t>
            </a:r>
            <a:r>
              <a:rPr lang="nb-NO" sz="2800" b="1" dirty="0" smtClean="0">
                <a:solidFill>
                  <a:srgbClr val="FF0000"/>
                </a:solidFill>
              </a:rPr>
              <a:t>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467544" y="1124744"/>
            <a:ext cx="8424862" cy="5140325"/>
          </a:xfrm>
          <a:prstGeom prst="rect">
            <a:avLst/>
          </a:prstGeom>
          <a:noFill/>
          <a:ln w="9525">
            <a:noFill/>
            <a:miter lim="800000"/>
            <a:headEnd/>
            <a:tailEnd/>
          </a:ln>
        </p:spPr>
        <p:txBody>
          <a:bodyPr>
            <a:spAutoFit/>
          </a:bodyPr>
          <a:lstStyle/>
          <a:p>
            <a:r>
              <a:rPr lang="en-US" sz="1600" dirty="0"/>
              <a:t>Tertiary dentin (reactionary or reparative or irregular secondary dentin) is the outcome of </a:t>
            </a:r>
            <a:r>
              <a:rPr lang="en-US" sz="1600" dirty="0" err="1"/>
              <a:t>odontoblastic</a:t>
            </a:r>
            <a:r>
              <a:rPr lang="en-US" sz="1600" dirty="0"/>
              <a:t> response to irritation occurring mainly during secondary </a:t>
            </a:r>
            <a:r>
              <a:rPr lang="en-US" sz="1600" dirty="0" err="1"/>
              <a:t>dentinogenesis</a:t>
            </a:r>
            <a:r>
              <a:rPr lang="en-US" sz="1600" dirty="0"/>
              <a:t> and is caused by dental abrasion, attrition, cavity preparation, erosion or dental caries (</a:t>
            </a:r>
            <a:r>
              <a:rPr lang="en-US" sz="1600" dirty="0" err="1"/>
              <a:t>Torneck</a:t>
            </a:r>
            <a:r>
              <a:rPr lang="en-US" sz="1600" dirty="0"/>
              <a:t> 1994). </a:t>
            </a:r>
            <a:r>
              <a:rPr lang="en-US" sz="1600" dirty="0" err="1"/>
              <a:t>Lesot</a:t>
            </a:r>
            <a:r>
              <a:rPr lang="en-US" sz="1600" dirty="0"/>
              <a:t> </a:t>
            </a:r>
            <a:r>
              <a:rPr lang="en-US" sz="1600" i="1" dirty="0"/>
              <a:t>et al.</a:t>
            </a:r>
            <a:r>
              <a:rPr lang="en-US" sz="1600" dirty="0"/>
              <a:t> (1993) defines </a:t>
            </a:r>
            <a:r>
              <a:rPr lang="en-US" sz="2400" dirty="0">
                <a:solidFill>
                  <a:schemeClr val="bg1"/>
                </a:solidFill>
              </a:rPr>
              <a:t/>
            </a:r>
            <a:br>
              <a:rPr lang="en-US" sz="2400" dirty="0">
                <a:solidFill>
                  <a:schemeClr val="bg1"/>
                </a:solidFill>
              </a:rPr>
            </a:br>
            <a:r>
              <a:rPr lang="en-US" sz="3200" b="1" i="1" dirty="0">
                <a:solidFill>
                  <a:srgbClr val="FF0000"/>
                </a:solidFill>
              </a:rPr>
              <a:t>reactionary dentin to be the result of irritation of post-mitotic </a:t>
            </a:r>
            <a:r>
              <a:rPr lang="en-US" sz="3200" b="1" i="1" dirty="0" err="1">
                <a:solidFill>
                  <a:srgbClr val="FF0000"/>
                </a:solidFill>
              </a:rPr>
              <a:t>odontoblasts</a:t>
            </a:r>
            <a:r>
              <a:rPr lang="en-US" sz="3200" dirty="0">
                <a:solidFill>
                  <a:srgbClr val="FF0000"/>
                </a:solidFill>
              </a:rPr>
              <a:t>, </a:t>
            </a:r>
            <a:r>
              <a:rPr lang="en-US" sz="2400" dirty="0">
                <a:solidFill>
                  <a:schemeClr val="bg1"/>
                </a:solidFill>
              </a:rPr>
              <a:t/>
            </a:r>
            <a:br>
              <a:rPr lang="en-US" sz="2400" dirty="0">
                <a:solidFill>
                  <a:schemeClr val="bg1"/>
                </a:solidFill>
              </a:rPr>
            </a:br>
            <a:endParaRPr lang="en-US" sz="2400" dirty="0">
              <a:solidFill>
                <a:schemeClr val="bg1"/>
              </a:solidFill>
            </a:endParaRPr>
          </a:p>
          <a:p>
            <a:r>
              <a:rPr lang="en-US" sz="2400" dirty="0"/>
              <a:t>whereas </a:t>
            </a:r>
            <a:r>
              <a:rPr lang="en-US" sz="2400" dirty="0">
                <a:solidFill>
                  <a:schemeClr val="bg1"/>
                </a:solidFill>
              </a:rPr>
              <a:t/>
            </a:r>
            <a:br>
              <a:rPr lang="en-US" sz="2400" dirty="0">
                <a:solidFill>
                  <a:schemeClr val="bg1"/>
                </a:solidFill>
              </a:rPr>
            </a:br>
            <a:r>
              <a:rPr lang="en-US" sz="3200" b="1" i="1" dirty="0">
                <a:solidFill>
                  <a:srgbClr val="FF0000"/>
                </a:solidFill>
              </a:rPr>
              <a:t>reparative dentin is formed by </a:t>
            </a:r>
            <a:r>
              <a:rPr lang="en-US" sz="3200" b="1" i="1" dirty="0" err="1">
                <a:solidFill>
                  <a:srgbClr val="FF0000"/>
                </a:solidFill>
              </a:rPr>
              <a:t>odontoblasts</a:t>
            </a:r>
            <a:r>
              <a:rPr lang="en-US" sz="3200" b="1" i="1" dirty="0">
                <a:solidFill>
                  <a:srgbClr val="FF0000"/>
                </a:solidFill>
              </a:rPr>
              <a:t> or </a:t>
            </a:r>
            <a:r>
              <a:rPr lang="en-US" sz="3200" b="1" i="1" dirty="0" err="1">
                <a:solidFill>
                  <a:srgbClr val="FF0000"/>
                </a:solidFill>
              </a:rPr>
              <a:t>odontoblast</a:t>
            </a:r>
            <a:r>
              <a:rPr lang="en-US" sz="3200" b="1" i="1" dirty="0">
                <a:solidFill>
                  <a:srgbClr val="FF0000"/>
                </a:solidFill>
              </a:rPr>
              <a:t>-like cells which differentiate from pulp cells after the cell death of primary </a:t>
            </a:r>
            <a:r>
              <a:rPr lang="en-US" sz="3200" b="1" i="1" dirty="0" err="1">
                <a:solidFill>
                  <a:srgbClr val="FF0000"/>
                </a:solidFill>
              </a:rPr>
              <a:t>odontoblasts</a:t>
            </a:r>
            <a:r>
              <a:rPr lang="en-US" sz="3200" dirty="0">
                <a:solidFill>
                  <a:srgbClr val="FF0000"/>
                </a:solidFill>
              </a:rPr>
              <a:t> </a:t>
            </a:r>
            <a:r>
              <a:rPr lang="en-US" sz="2400" dirty="0">
                <a:solidFill>
                  <a:schemeClr val="bg1"/>
                </a:solidFill>
              </a:rPr>
              <a:t/>
            </a:r>
            <a:br>
              <a:rPr lang="en-US" sz="2400" dirty="0">
                <a:solidFill>
                  <a:schemeClr val="bg1"/>
                </a:solidFill>
              </a:rPr>
            </a:br>
            <a:r>
              <a:rPr lang="en-US" sz="1400" dirty="0"/>
              <a:t>(</a:t>
            </a:r>
            <a:r>
              <a:rPr lang="en-US" sz="1400" dirty="0" err="1"/>
              <a:t>Magloire</a:t>
            </a:r>
            <a:r>
              <a:rPr lang="en-US" sz="1400" dirty="0"/>
              <a:t> </a:t>
            </a:r>
            <a:r>
              <a:rPr lang="en-US" sz="1400" i="1" dirty="0"/>
              <a:t>et al.</a:t>
            </a:r>
            <a:r>
              <a:rPr lang="en-US" sz="1400" dirty="0"/>
              <a:t> 1992, </a:t>
            </a:r>
            <a:r>
              <a:rPr lang="en-US" sz="1400" dirty="0" err="1"/>
              <a:t>Magloire</a:t>
            </a:r>
            <a:r>
              <a:rPr lang="en-US" sz="1400" dirty="0"/>
              <a:t> </a:t>
            </a:r>
            <a:r>
              <a:rPr lang="en-US" sz="1400" i="1" dirty="0"/>
              <a:t>et al.</a:t>
            </a:r>
            <a:r>
              <a:rPr lang="en-US" sz="1400" dirty="0"/>
              <a:t> 1996). </a:t>
            </a:r>
            <a:endParaRPr lang="en-US" sz="2400" dirty="0"/>
          </a:p>
        </p:txBody>
      </p:sp>
      <p:sp>
        <p:nvSpPr>
          <p:cNvPr id="25603" name="Text Box 5"/>
          <p:cNvSpPr txBox="1">
            <a:spLocks noChangeArrowheads="1"/>
          </p:cNvSpPr>
          <p:nvPr/>
        </p:nvSpPr>
        <p:spPr bwMode="auto">
          <a:xfrm>
            <a:off x="4356100" y="6308725"/>
            <a:ext cx="4625975" cy="304800"/>
          </a:xfrm>
          <a:prstGeom prst="rect">
            <a:avLst/>
          </a:prstGeom>
          <a:noFill/>
          <a:ln w="9525">
            <a:noFill/>
            <a:miter lim="800000"/>
            <a:headEnd/>
            <a:tailEnd/>
          </a:ln>
        </p:spPr>
        <p:txBody>
          <a:bodyPr wrap="none">
            <a:spAutoFit/>
          </a:bodyPr>
          <a:lstStyle/>
          <a:p>
            <a:r>
              <a:rPr lang="en-US" sz="1400">
                <a:solidFill>
                  <a:srgbClr val="FF0000"/>
                </a:solidFill>
              </a:rPr>
              <a:t>http://herkules.oulu.fi/isbn9514270355/html/i259726.html</a:t>
            </a:r>
          </a:p>
        </p:txBody>
      </p:sp>
      <p:sp>
        <p:nvSpPr>
          <p:cNvPr id="4" name="Rectangle 3"/>
          <p:cNvSpPr/>
          <p:nvPr/>
        </p:nvSpPr>
        <p:spPr>
          <a:xfrm>
            <a:off x="5292080" y="260648"/>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Murray2002 CrownModif"/>
          <p:cNvPicPr>
            <a:picLocks noChangeAspect="1" noChangeArrowheads="1"/>
          </p:cNvPicPr>
          <p:nvPr/>
        </p:nvPicPr>
        <p:blipFill>
          <a:blip r:embed="rId2" cstate="print"/>
          <a:srcRect/>
          <a:stretch>
            <a:fillRect/>
          </a:stretch>
        </p:blipFill>
        <p:spPr bwMode="auto">
          <a:xfrm>
            <a:off x="1619250" y="404813"/>
            <a:ext cx="5953125" cy="5514975"/>
          </a:xfrm>
          <a:prstGeom prst="rect">
            <a:avLst/>
          </a:prstGeom>
          <a:noFill/>
          <a:ln w="9525">
            <a:solidFill>
              <a:srgbClr val="FF0000"/>
            </a:solidFill>
            <a:miter lim="800000"/>
            <a:headEnd/>
            <a:tailEnd/>
          </a:ln>
        </p:spPr>
      </p:pic>
      <p:sp>
        <p:nvSpPr>
          <p:cNvPr id="26627" name="Text Box 4"/>
          <p:cNvSpPr txBox="1">
            <a:spLocks noChangeArrowheads="1"/>
          </p:cNvSpPr>
          <p:nvPr/>
        </p:nvSpPr>
        <p:spPr bwMode="auto">
          <a:xfrm>
            <a:off x="3400425" y="2822575"/>
            <a:ext cx="501650" cy="366713"/>
          </a:xfrm>
          <a:prstGeom prst="rect">
            <a:avLst/>
          </a:prstGeom>
          <a:noFill/>
          <a:ln w="9525">
            <a:noFill/>
            <a:miter lim="800000"/>
            <a:headEnd/>
            <a:tailEnd/>
          </a:ln>
        </p:spPr>
        <p:txBody>
          <a:bodyPr wrap="none">
            <a:spAutoFit/>
          </a:bodyPr>
          <a:lstStyle/>
          <a:p>
            <a:r>
              <a:rPr lang="nb-NO"/>
              <a:t>0.5</a:t>
            </a:r>
          </a:p>
        </p:txBody>
      </p:sp>
      <p:sp>
        <p:nvSpPr>
          <p:cNvPr id="26628" name="Text Box 5"/>
          <p:cNvSpPr txBox="1">
            <a:spLocks noChangeArrowheads="1"/>
          </p:cNvSpPr>
          <p:nvPr/>
        </p:nvSpPr>
        <p:spPr bwMode="auto">
          <a:xfrm>
            <a:off x="3176588" y="4025900"/>
            <a:ext cx="1035050" cy="366713"/>
          </a:xfrm>
          <a:prstGeom prst="rect">
            <a:avLst/>
          </a:prstGeom>
          <a:noFill/>
          <a:ln w="9525">
            <a:noFill/>
            <a:miter lim="800000"/>
            <a:headEnd/>
            <a:tailEnd/>
          </a:ln>
        </p:spPr>
        <p:txBody>
          <a:bodyPr wrap="none">
            <a:spAutoFit/>
          </a:bodyPr>
          <a:lstStyle/>
          <a:p>
            <a:pPr algn="r"/>
            <a:r>
              <a:rPr lang="nb-NO"/>
              <a:t>Maximal</a:t>
            </a:r>
          </a:p>
        </p:txBody>
      </p:sp>
      <p:sp>
        <p:nvSpPr>
          <p:cNvPr id="26629" name="Text Box 6"/>
          <p:cNvSpPr txBox="1">
            <a:spLocks noChangeArrowheads="1"/>
          </p:cNvSpPr>
          <p:nvPr/>
        </p:nvSpPr>
        <p:spPr bwMode="auto">
          <a:xfrm>
            <a:off x="2290763" y="3521075"/>
            <a:ext cx="971550" cy="366713"/>
          </a:xfrm>
          <a:prstGeom prst="rect">
            <a:avLst/>
          </a:prstGeom>
          <a:noFill/>
          <a:ln w="9525">
            <a:noFill/>
            <a:miter lim="800000"/>
            <a:headEnd/>
            <a:tailEnd/>
          </a:ln>
        </p:spPr>
        <p:txBody>
          <a:bodyPr wrap="none">
            <a:spAutoFit/>
          </a:bodyPr>
          <a:lstStyle/>
          <a:p>
            <a:pPr algn="r"/>
            <a:r>
              <a:rPr lang="nb-NO"/>
              <a:t>Minimal</a:t>
            </a:r>
          </a:p>
        </p:txBody>
      </p:sp>
      <p:sp>
        <p:nvSpPr>
          <p:cNvPr id="26630" name="Text Box 7"/>
          <p:cNvSpPr txBox="1">
            <a:spLocks noChangeArrowheads="1"/>
          </p:cNvSpPr>
          <p:nvPr/>
        </p:nvSpPr>
        <p:spPr bwMode="auto">
          <a:xfrm>
            <a:off x="1049005" y="4622800"/>
            <a:ext cx="2826415" cy="646331"/>
          </a:xfrm>
          <a:prstGeom prst="rect">
            <a:avLst/>
          </a:prstGeom>
          <a:solidFill>
            <a:srgbClr val="FFFF99"/>
          </a:solidFill>
          <a:ln w="38100">
            <a:solidFill>
              <a:srgbClr val="993366"/>
            </a:solidFill>
            <a:miter lim="800000"/>
            <a:headEnd/>
            <a:tailEnd/>
          </a:ln>
        </p:spPr>
        <p:txBody>
          <a:bodyPr wrap="none">
            <a:spAutoFit/>
          </a:bodyPr>
          <a:lstStyle/>
          <a:p>
            <a:pPr algn="ctr"/>
            <a:r>
              <a:rPr lang="nb-NO" b="1" dirty="0" err="1"/>
              <a:t>reactionary</a:t>
            </a:r>
            <a:r>
              <a:rPr lang="nb-NO" dirty="0"/>
              <a:t> </a:t>
            </a:r>
            <a:r>
              <a:rPr lang="nb-NO" dirty="0" err="1"/>
              <a:t>dentin</a:t>
            </a:r>
            <a:r>
              <a:rPr lang="nb-NO" dirty="0"/>
              <a:t/>
            </a:r>
            <a:br>
              <a:rPr lang="nb-NO" dirty="0"/>
            </a:br>
            <a:r>
              <a:rPr lang="nb-NO" dirty="0" err="1"/>
              <a:t>formation</a:t>
            </a:r>
            <a:r>
              <a:rPr lang="nb-NO" dirty="0"/>
              <a:t> by </a:t>
            </a:r>
            <a:r>
              <a:rPr lang="nb-NO" dirty="0" err="1"/>
              <a:t>odontoblasts</a:t>
            </a:r>
            <a:endParaRPr lang="nb-NO" dirty="0"/>
          </a:p>
        </p:txBody>
      </p:sp>
      <p:sp>
        <p:nvSpPr>
          <p:cNvPr id="26631" name="Text Box 8"/>
          <p:cNvSpPr txBox="1">
            <a:spLocks noChangeArrowheads="1"/>
          </p:cNvSpPr>
          <p:nvPr/>
        </p:nvSpPr>
        <p:spPr bwMode="auto">
          <a:xfrm>
            <a:off x="4917693" y="4910138"/>
            <a:ext cx="3493264" cy="646331"/>
          </a:xfrm>
          <a:prstGeom prst="rect">
            <a:avLst/>
          </a:prstGeom>
          <a:solidFill>
            <a:srgbClr val="FFCC00"/>
          </a:solidFill>
          <a:ln w="38100">
            <a:solidFill>
              <a:srgbClr val="993366"/>
            </a:solidFill>
            <a:miter lim="800000"/>
            <a:headEnd/>
            <a:tailEnd/>
          </a:ln>
        </p:spPr>
        <p:txBody>
          <a:bodyPr wrap="none">
            <a:spAutoFit/>
          </a:bodyPr>
          <a:lstStyle/>
          <a:p>
            <a:pPr algn="ctr"/>
            <a:r>
              <a:rPr lang="nb-NO" b="1" dirty="0"/>
              <a:t>reparative</a:t>
            </a:r>
            <a:r>
              <a:rPr lang="nb-NO" dirty="0"/>
              <a:t> </a:t>
            </a:r>
            <a:r>
              <a:rPr lang="nb-NO" dirty="0" err="1"/>
              <a:t>dentin</a:t>
            </a:r>
            <a:r>
              <a:rPr lang="nb-NO" dirty="0"/>
              <a:t> (bridge)</a:t>
            </a:r>
            <a:br>
              <a:rPr lang="nb-NO" dirty="0"/>
            </a:br>
            <a:r>
              <a:rPr lang="nb-NO" dirty="0" err="1"/>
              <a:t>formation</a:t>
            </a:r>
            <a:r>
              <a:rPr lang="nb-NO" dirty="0"/>
              <a:t> by </a:t>
            </a:r>
            <a:r>
              <a:rPr lang="nb-NO" dirty="0" err="1"/>
              <a:t>recruited</a:t>
            </a:r>
            <a:r>
              <a:rPr lang="nb-NO" dirty="0"/>
              <a:t> blast </a:t>
            </a:r>
            <a:r>
              <a:rPr lang="nb-NO" dirty="0" err="1"/>
              <a:t>cells</a:t>
            </a:r>
            <a:endParaRPr lang="nb-NO" dirty="0"/>
          </a:p>
        </p:txBody>
      </p:sp>
      <p:sp>
        <p:nvSpPr>
          <p:cNvPr id="26632" name="Text Box 9"/>
          <p:cNvSpPr txBox="1">
            <a:spLocks noChangeArrowheads="1"/>
          </p:cNvSpPr>
          <p:nvPr/>
        </p:nvSpPr>
        <p:spPr bwMode="auto">
          <a:xfrm>
            <a:off x="3781425" y="3306763"/>
            <a:ext cx="628650" cy="366712"/>
          </a:xfrm>
          <a:prstGeom prst="rect">
            <a:avLst/>
          </a:prstGeom>
          <a:noFill/>
          <a:ln w="9525">
            <a:noFill/>
            <a:miter lim="800000"/>
            <a:headEnd/>
            <a:tailEnd/>
          </a:ln>
        </p:spPr>
        <p:txBody>
          <a:bodyPr wrap="none">
            <a:spAutoFit/>
          </a:bodyPr>
          <a:lstStyle/>
          <a:p>
            <a:r>
              <a:rPr lang="nb-NO"/>
              <a:t>0.25</a:t>
            </a:r>
          </a:p>
        </p:txBody>
      </p:sp>
      <p:sp>
        <p:nvSpPr>
          <p:cNvPr id="26633" name="Line 10"/>
          <p:cNvSpPr>
            <a:spLocks noChangeShapeType="1"/>
          </p:cNvSpPr>
          <p:nvPr/>
        </p:nvSpPr>
        <p:spPr bwMode="auto">
          <a:xfrm flipH="1">
            <a:off x="3421063" y="2946400"/>
            <a:ext cx="576262" cy="503238"/>
          </a:xfrm>
          <a:prstGeom prst="line">
            <a:avLst/>
          </a:prstGeom>
          <a:noFill/>
          <a:ln w="9525">
            <a:solidFill>
              <a:schemeClr val="tx1"/>
            </a:solidFill>
            <a:round/>
            <a:headEnd type="triangle" w="med" len="med"/>
            <a:tailEnd type="triangle" w="med" len="med"/>
          </a:ln>
        </p:spPr>
        <p:txBody>
          <a:bodyPr/>
          <a:lstStyle/>
          <a:p>
            <a:endParaRPr lang="nb-NO"/>
          </a:p>
        </p:txBody>
      </p:sp>
      <p:sp>
        <p:nvSpPr>
          <p:cNvPr id="26634" name="Line 11"/>
          <p:cNvSpPr>
            <a:spLocks noChangeShapeType="1"/>
          </p:cNvSpPr>
          <p:nvPr/>
        </p:nvSpPr>
        <p:spPr bwMode="auto">
          <a:xfrm flipH="1">
            <a:off x="4213225" y="3594100"/>
            <a:ext cx="287338" cy="288925"/>
          </a:xfrm>
          <a:prstGeom prst="line">
            <a:avLst/>
          </a:prstGeom>
          <a:noFill/>
          <a:ln w="9525">
            <a:solidFill>
              <a:schemeClr val="tx1"/>
            </a:solidFill>
            <a:round/>
            <a:headEnd type="triangle" w="med" len="med"/>
            <a:tailEnd type="triangle" w="med" len="med"/>
          </a:ln>
        </p:spPr>
        <p:txBody>
          <a:bodyPr/>
          <a:lstStyle/>
          <a:p>
            <a:endParaRPr lang="nb-NO"/>
          </a:p>
        </p:txBody>
      </p:sp>
      <p:sp>
        <p:nvSpPr>
          <p:cNvPr id="26635" name="Text Box 12"/>
          <p:cNvSpPr txBox="1">
            <a:spLocks noChangeArrowheads="1"/>
          </p:cNvSpPr>
          <p:nvPr/>
        </p:nvSpPr>
        <p:spPr bwMode="auto">
          <a:xfrm>
            <a:off x="684213" y="6308725"/>
            <a:ext cx="5314950" cy="261938"/>
          </a:xfrm>
          <a:prstGeom prst="rect">
            <a:avLst/>
          </a:prstGeom>
          <a:noFill/>
          <a:ln w="9525">
            <a:noFill/>
            <a:miter lim="800000"/>
            <a:headEnd/>
            <a:tailEnd/>
          </a:ln>
        </p:spPr>
        <p:txBody>
          <a:bodyPr wrap="none">
            <a:spAutoFit/>
          </a:bodyPr>
          <a:lstStyle/>
          <a:p>
            <a:r>
              <a:rPr lang="nb-NO" sz="1100"/>
              <a:t>Dahl &amp; Ørstavik 2008 based on Murray PE et al. Am J Dent. 2002 Feb;15(1):41-6. </a:t>
            </a:r>
          </a:p>
        </p:txBody>
      </p:sp>
      <p:sp>
        <p:nvSpPr>
          <p:cNvPr id="26636" name="Freeform 13"/>
          <p:cNvSpPr>
            <a:spLocks/>
          </p:cNvSpPr>
          <p:nvPr/>
        </p:nvSpPr>
        <p:spPr bwMode="auto">
          <a:xfrm>
            <a:off x="3300413" y="3451225"/>
            <a:ext cx="1657350" cy="1004888"/>
          </a:xfrm>
          <a:custGeom>
            <a:avLst/>
            <a:gdLst>
              <a:gd name="T0" fmla="*/ 0 w 1044"/>
              <a:gd name="T1" fmla="*/ 0 h 633"/>
              <a:gd name="T2" fmla="*/ 2147483647 w 1044"/>
              <a:gd name="T3" fmla="*/ 2147483647 h 633"/>
              <a:gd name="T4" fmla="*/ 2147483647 w 1044"/>
              <a:gd name="T5" fmla="*/ 2147483647 h 633"/>
              <a:gd name="T6" fmla="*/ 2147483647 w 1044"/>
              <a:gd name="T7" fmla="*/ 2147483647 h 633"/>
              <a:gd name="T8" fmla="*/ 2147483647 w 1044"/>
              <a:gd name="T9" fmla="*/ 2147483647 h 633"/>
              <a:gd name="T10" fmla="*/ 2147483647 w 1044"/>
              <a:gd name="T11" fmla="*/ 2147483647 h 633"/>
              <a:gd name="T12" fmla="*/ 2147483647 w 1044"/>
              <a:gd name="T13" fmla="*/ 2147483647 h 633"/>
              <a:gd name="T14" fmla="*/ 2147483647 w 1044"/>
              <a:gd name="T15" fmla="*/ 2147483647 h 633"/>
              <a:gd name="T16" fmla="*/ 2147483647 w 1044"/>
              <a:gd name="T17" fmla="*/ 2147483647 h 633"/>
              <a:gd name="T18" fmla="*/ 2147483647 w 1044"/>
              <a:gd name="T19" fmla="*/ 2147483647 h 633"/>
              <a:gd name="T20" fmla="*/ 2147483647 w 1044"/>
              <a:gd name="T21" fmla="*/ 2147483647 h 633"/>
              <a:gd name="T22" fmla="*/ 2147483647 w 1044"/>
              <a:gd name="T23" fmla="*/ 2147483647 h 633"/>
              <a:gd name="T24" fmla="*/ 2147483647 w 1044"/>
              <a:gd name="T25" fmla="*/ 2147483647 h 633"/>
              <a:gd name="T26" fmla="*/ 2147483647 w 1044"/>
              <a:gd name="T27" fmla="*/ 2147483647 h 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4"/>
              <a:gd name="T43" fmla="*/ 0 h 633"/>
              <a:gd name="T44" fmla="*/ 1044 w 1044"/>
              <a:gd name="T45" fmla="*/ 633 h 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4" h="633">
                <a:moveTo>
                  <a:pt x="0" y="0"/>
                </a:moveTo>
                <a:lnTo>
                  <a:pt x="66" y="213"/>
                </a:lnTo>
                <a:lnTo>
                  <a:pt x="121" y="304"/>
                </a:lnTo>
                <a:cubicBezTo>
                  <a:pt x="151" y="342"/>
                  <a:pt x="219" y="408"/>
                  <a:pt x="249" y="438"/>
                </a:cubicBezTo>
                <a:cubicBezTo>
                  <a:pt x="279" y="468"/>
                  <a:pt x="297" y="480"/>
                  <a:pt x="302" y="485"/>
                </a:cubicBezTo>
                <a:cubicBezTo>
                  <a:pt x="308" y="491"/>
                  <a:pt x="290" y="474"/>
                  <a:pt x="282" y="471"/>
                </a:cubicBezTo>
                <a:cubicBezTo>
                  <a:pt x="280" y="470"/>
                  <a:pt x="282" y="475"/>
                  <a:pt x="282" y="477"/>
                </a:cubicBezTo>
                <a:lnTo>
                  <a:pt x="393" y="576"/>
                </a:lnTo>
                <a:lnTo>
                  <a:pt x="529" y="621"/>
                </a:lnTo>
                <a:lnTo>
                  <a:pt x="621" y="633"/>
                </a:lnTo>
                <a:lnTo>
                  <a:pt x="798" y="603"/>
                </a:lnTo>
                <a:lnTo>
                  <a:pt x="1005" y="537"/>
                </a:lnTo>
                <a:lnTo>
                  <a:pt x="1044" y="441"/>
                </a:lnTo>
                <a:lnTo>
                  <a:pt x="1041" y="435"/>
                </a:lnTo>
              </a:path>
            </a:pathLst>
          </a:custGeom>
          <a:noFill/>
          <a:ln w="38100" cmpd="sng">
            <a:solidFill>
              <a:schemeClr val="tx1"/>
            </a:solidFill>
            <a:round/>
            <a:headEnd/>
            <a:tailEnd/>
          </a:ln>
        </p:spPr>
        <p:txBody>
          <a:bodyPr/>
          <a:lstStyle/>
          <a:p>
            <a:endParaRPr lang="nb-NO"/>
          </a:p>
        </p:txBody>
      </p:sp>
      <p:sp>
        <p:nvSpPr>
          <p:cNvPr id="26637" name="Freeform 14"/>
          <p:cNvSpPr>
            <a:spLocks/>
          </p:cNvSpPr>
          <p:nvPr/>
        </p:nvSpPr>
        <p:spPr bwMode="auto">
          <a:xfrm>
            <a:off x="4900613" y="4113213"/>
            <a:ext cx="1157287" cy="428625"/>
          </a:xfrm>
          <a:custGeom>
            <a:avLst/>
            <a:gdLst>
              <a:gd name="T0" fmla="*/ 2147483647 w 729"/>
              <a:gd name="T1" fmla="*/ 2147483647 h 270"/>
              <a:gd name="T2" fmla="*/ 0 w 729"/>
              <a:gd name="T3" fmla="*/ 2147483647 h 270"/>
              <a:gd name="T4" fmla="*/ 2147483647 w 729"/>
              <a:gd name="T5" fmla="*/ 2147483647 h 270"/>
              <a:gd name="T6" fmla="*/ 2147483647 w 729"/>
              <a:gd name="T7" fmla="*/ 2147483647 h 270"/>
              <a:gd name="T8" fmla="*/ 2147483647 w 729"/>
              <a:gd name="T9" fmla="*/ 2147483647 h 270"/>
              <a:gd name="T10" fmla="*/ 2147483647 w 729"/>
              <a:gd name="T11" fmla="*/ 2147483647 h 270"/>
              <a:gd name="T12" fmla="*/ 2147483647 w 729"/>
              <a:gd name="T13" fmla="*/ 2147483647 h 270"/>
              <a:gd name="T14" fmla="*/ 2147483647 w 729"/>
              <a:gd name="T15" fmla="*/ 2147483647 h 270"/>
              <a:gd name="T16" fmla="*/ 2147483647 w 729"/>
              <a:gd name="T17" fmla="*/ 2147483647 h 270"/>
              <a:gd name="T18" fmla="*/ 2147483647 w 729"/>
              <a:gd name="T19" fmla="*/ 2147483647 h 270"/>
              <a:gd name="T20" fmla="*/ 2147483647 w 729"/>
              <a:gd name="T21" fmla="*/ 0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9"/>
              <a:gd name="T34" fmla="*/ 0 h 270"/>
              <a:gd name="T35" fmla="*/ 729 w 729"/>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9" h="270">
                <a:moveTo>
                  <a:pt x="45" y="21"/>
                </a:moveTo>
                <a:lnTo>
                  <a:pt x="0" y="120"/>
                </a:lnTo>
                <a:lnTo>
                  <a:pt x="102" y="210"/>
                </a:lnTo>
                <a:cubicBezTo>
                  <a:pt x="148" y="231"/>
                  <a:pt x="231" y="260"/>
                  <a:pt x="270" y="270"/>
                </a:cubicBezTo>
                <a:lnTo>
                  <a:pt x="339" y="270"/>
                </a:lnTo>
                <a:lnTo>
                  <a:pt x="417" y="267"/>
                </a:lnTo>
                <a:lnTo>
                  <a:pt x="477" y="252"/>
                </a:lnTo>
                <a:lnTo>
                  <a:pt x="567" y="213"/>
                </a:lnTo>
                <a:lnTo>
                  <a:pt x="639" y="147"/>
                </a:lnTo>
                <a:lnTo>
                  <a:pt x="684" y="93"/>
                </a:lnTo>
                <a:lnTo>
                  <a:pt x="729" y="0"/>
                </a:lnTo>
              </a:path>
            </a:pathLst>
          </a:custGeom>
          <a:noFill/>
          <a:ln w="38100" cmpd="sng">
            <a:solidFill>
              <a:schemeClr val="tx1"/>
            </a:solidFill>
            <a:round/>
            <a:headEnd/>
            <a:tailEnd/>
          </a:ln>
        </p:spPr>
        <p:txBody>
          <a:bodyPr/>
          <a:lstStyle/>
          <a:p>
            <a:endParaRPr lang="nb-NO"/>
          </a:p>
        </p:txBody>
      </p:sp>
      <p:sp>
        <p:nvSpPr>
          <p:cNvPr id="26638" name="Line 15"/>
          <p:cNvSpPr>
            <a:spLocks noChangeShapeType="1"/>
          </p:cNvSpPr>
          <p:nvPr/>
        </p:nvSpPr>
        <p:spPr bwMode="auto">
          <a:xfrm flipV="1">
            <a:off x="2843213" y="4365625"/>
            <a:ext cx="1152525" cy="288925"/>
          </a:xfrm>
          <a:prstGeom prst="line">
            <a:avLst/>
          </a:prstGeom>
          <a:noFill/>
          <a:ln w="76200">
            <a:solidFill>
              <a:schemeClr val="tx1"/>
            </a:solidFill>
            <a:round/>
            <a:headEnd/>
            <a:tailEnd type="triangle" w="med" len="med"/>
          </a:ln>
        </p:spPr>
        <p:txBody>
          <a:bodyPr/>
          <a:lstStyle/>
          <a:p>
            <a:endParaRPr lang="nb-NO"/>
          </a:p>
        </p:txBody>
      </p:sp>
      <p:sp>
        <p:nvSpPr>
          <p:cNvPr id="26639" name="Line 16"/>
          <p:cNvSpPr>
            <a:spLocks noChangeShapeType="1"/>
          </p:cNvSpPr>
          <p:nvPr/>
        </p:nvSpPr>
        <p:spPr bwMode="auto">
          <a:xfrm flipH="1" flipV="1">
            <a:off x="5580063" y="4510088"/>
            <a:ext cx="792162" cy="431800"/>
          </a:xfrm>
          <a:prstGeom prst="line">
            <a:avLst/>
          </a:prstGeom>
          <a:noFill/>
          <a:ln w="76200">
            <a:solidFill>
              <a:schemeClr val="tx1"/>
            </a:solidFill>
            <a:round/>
            <a:headEnd/>
            <a:tailEnd type="triangle" w="med" len="med"/>
          </a:ln>
        </p:spPr>
        <p:txBody>
          <a:bodyPr/>
          <a:lstStyle/>
          <a:p>
            <a:endParaRPr lang="nb-NO"/>
          </a:p>
        </p:txBody>
      </p:sp>
      <p:sp>
        <p:nvSpPr>
          <p:cNvPr id="16" name="Rectangle 15"/>
          <p:cNvSpPr/>
          <p:nvPr/>
        </p:nvSpPr>
        <p:spPr>
          <a:xfrm>
            <a:off x="3419872" y="548680"/>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42"/>
          <p:cNvGrpSpPr>
            <a:grpSpLocks/>
          </p:cNvGrpSpPr>
          <p:nvPr/>
        </p:nvGrpSpPr>
        <p:grpSpPr bwMode="auto">
          <a:xfrm>
            <a:off x="539750" y="712788"/>
            <a:ext cx="8094663" cy="4954587"/>
            <a:chOff x="340" y="449"/>
            <a:chExt cx="5099" cy="3121"/>
          </a:xfrm>
        </p:grpSpPr>
        <p:pic>
          <p:nvPicPr>
            <p:cNvPr id="27652" name="Picture 4" descr="PulpHistNormal"/>
            <p:cNvPicPr>
              <a:picLocks noChangeAspect="1" noChangeArrowheads="1"/>
            </p:cNvPicPr>
            <p:nvPr/>
          </p:nvPicPr>
          <p:blipFill>
            <a:blip r:embed="rId2" cstate="print"/>
            <a:srcRect/>
            <a:stretch>
              <a:fillRect/>
            </a:stretch>
          </p:blipFill>
          <p:spPr bwMode="auto">
            <a:xfrm>
              <a:off x="567" y="981"/>
              <a:ext cx="4580" cy="1083"/>
            </a:xfrm>
            <a:prstGeom prst="rect">
              <a:avLst/>
            </a:prstGeom>
            <a:noFill/>
            <a:ln w="9525">
              <a:solidFill>
                <a:schemeClr val="tx1"/>
              </a:solidFill>
              <a:miter lim="800000"/>
              <a:headEnd/>
              <a:tailEnd/>
            </a:ln>
          </p:spPr>
        </p:pic>
        <p:sp>
          <p:nvSpPr>
            <p:cNvPr id="27653" name="Line 5"/>
            <p:cNvSpPr>
              <a:spLocks noChangeShapeType="1"/>
            </p:cNvSpPr>
            <p:nvPr/>
          </p:nvSpPr>
          <p:spPr bwMode="auto">
            <a:xfrm>
              <a:off x="1293" y="889"/>
              <a:ext cx="0" cy="318"/>
            </a:xfrm>
            <a:prstGeom prst="line">
              <a:avLst/>
            </a:prstGeom>
            <a:noFill/>
            <a:ln w="28575">
              <a:solidFill>
                <a:srgbClr val="FF0000"/>
              </a:solidFill>
              <a:round/>
              <a:headEnd/>
              <a:tailEnd type="triangle" w="med" len="med"/>
            </a:ln>
          </p:spPr>
          <p:txBody>
            <a:bodyPr/>
            <a:lstStyle/>
            <a:p>
              <a:endParaRPr lang="nb-NO"/>
            </a:p>
          </p:txBody>
        </p:sp>
        <p:sp>
          <p:nvSpPr>
            <p:cNvPr id="27654" name="Line 6"/>
            <p:cNvSpPr>
              <a:spLocks noChangeShapeType="1"/>
            </p:cNvSpPr>
            <p:nvPr/>
          </p:nvSpPr>
          <p:spPr bwMode="auto">
            <a:xfrm>
              <a:off x="1747" y="889"/>
              <a:ext cx="0" cy="318"/>
            </a:xfrm>
            <a:prstGeom prst="line">
              <a:avLst/>
            </a:prstGeom>
            <a:noFill/>
            <a:ln w="28575">
              <a:solidFill>
                <a:srgbClr val="FF0000"/>
              </a:solidFill>
              <a:round/>
              <a:headEnd/>
              <a:tailEnd type="triangle" w="med" len="med"/>
            </a:ln>
          </p:spPr>
          <p:txBody>
            <a:bodyPr/>
            <a:lstStyle/>
            <a:p>
              <a:endParaRPr lang="nb-NO"/>
            </a:p>
          </p:txBody>
        </p:sp>
        <p:sp>
          <p:nvSpPr>
            <p:cNvPr id="27655" name="Line 7"/>
            <p:cNvSpPr>
              <a:spLocks noChangeShapeType="1"/>
            </p:cNvSpPr>
            <p:nvPr/>
          </p:nvSpPr>
          <p:spPr bwMode="auto">
            <a:xfrm>
              <a:off x="2200" y="889"/>
              <a:ext cx="0" cy="318"/>
            </a:xfrm>
            <a:prstGeom prst="line">
              <a:avLst/>
            </a:prstGeom>
            <a:noFill/>
            <a:ln w="28575">
              <a:solidFill>
                <a:srgbClr val="FF0000"/>
              </a:solidFill>
              <a:round/>
              <a:headEnd/>
              <a:tailEnd type="triangle" w="med" len="med"/>
            </a:ln>
          </p:spPr>
          <p:txBody>
            <a:bodyPr/>
            <a:lstStyle/>
            <a:p>
              <a:endParaRPr lang="nb-NO"/>
            </a:p>
          </p:txBody>
        </p:sp>
        <p:sp>
          <p:nvSpPr>
            <p:cNvPr id="27656" name="Line 8"/>
            <p:cNvSpPr>
              <a:spLocks noChangeShapeType="1"/>
            </p:cNvSpPr>
            <p:nvPr/>
          </p:nvSpPr>
          <p:spPr bwMode="auto">
            <a:xfrm>
              <a:off x="2654" y="889"/>
              <a:ext cx="0" cy="318"/>
            </a:xfrm>
            <a:prstGeom prst="line">
              <a:avLst/>
            </a:prstGeom>
            <a:noFill/>
            <a:ln w="28575">
              <a:solidFill>
                <a:srgbClr val="FF0000"/>
              </a:solidFill>
              <a:round/>
              <a:headEnd/>
              <a:tailEnd type="triangle" w="med" len="med"/>
            </a:ln>
          </p:spPr>
          <p:txBody>
            <a:bodyPr/>
            <a:lstStyle/>
            <a:p>
              <a:endParaRPr lang="nb-NO"/>
            </a:p>
          </p:txBody>
        </p:sp>
        <p:sp>
          <p:nvSpPr>
            <p:cNvPr id="27657" name="Line 9"/>
            <p:cNvSpPr>
              <a:spLocks noChangeShapeType="1"/>
            </p:cNvSpPr>
            <p:nvPr/>
          </p:nvSpPr>
          <p:spPr bwMode="auto">
            <a:xfrm>
              <a:off x="3107" y="889"/>
              <a:ext cx="0" cy="318"/>
            </a:xfrm>
            <a:prstGeom prst="line">
              <a:avLst/>
            </a:prstGeom>
            <a:noFill/>
            <a:ln w="28575">
              <a:solidFill>
                <a:srgbClr val="FF0000"/>
              </a:solidFill>
              <a:round/>
              <a:headEnd/>
              <a:tailEnd type="triangle" w="med" len="med"/>
            </a:ln>
          </p:spPr>
          <p:txBody>
            <a:bodyPr/>
            <a:lstStyle/>
            <a:p>
              <a:endParaRPr lang="nb-NO"/>
            </a:p>
          </p:txBody>
        </p:sp>
        <p:sp>
          <p:nvSpPr>
            <p:cNvPr id="27658" name="Line 10"/>
            <p:cNvSpPr>
              <a:spLocks noChangeShapeType="1"/>
            </p:cNvSpPr>
            <p:nvPr/>
          </p:nvSpPr>
          <p:spPr bwMode="auto">
            <a:xfrm>
              <a:off x="3561" y="889"/>
              <a:ext cx="0" cy="318"/>
            </a:xfrm>
            <a:prstGeom prst="line">
              <a:avLst/>
            </a:prstGeom>
            <a:noFill/>
            <a:ln w="28575">
              <a:solidFill>
                <a:srgbClr val="FF0000"/>
              </a:solidFill>
              <a:round/>
              <a:headEnd/>
              <a:tailEnd type="triangle" w="med" len="med"/>
            </a:ln>
          </p:spPr>
          <p:txBody>
            <a:bodyPr/>
            <a:lstStyle/>
            <a:p>
              <a:endParaRPr lang="nb-NO"/>
            </a:p>
          </p:txBody>
        </p:sp>
        <p:sp>
          <p:nvSpPr>
            <p:cNvPr id="27659" name="Line 11"/>
            <p:cNvSpPr>
              <a:spLocks noChangeShapeType="1"/>
            </p:cNvSpPr>
            <p:nvPr/>
          </p:nvSpPr>
          <p:spPr bwMode="auto">
            <a:xfrm>
              <a:off x="4014" y="889"/>
              <a:ext cx="0" cy="318"/>
            </a:xfrm>
            <a:prstGeom prst="line">
              <a:avLst/>
            </a:prstGeom>
            <a:noFill/>
            <a:ln w="28575">
              <a:solidFill>
                <a:srgbClr val="FF0000"/>
              </a:solidFill>
              <a:round/>
              <a:headEnd/>
              <a:tailEnd type="triangle" w="med" len="med"/>
            </a:ln>
          </p:spPr>
          <p:txBody>
            <a:bodyPr/>
            <a:lstStyle/>
            <a:p>
              <a:endParaRPr lang="nb-NO"/>
            </a:p>
          </p:txBody>
        </p:sp>
        <p:sp>
          <p:nvSpPr>
            <p:cNvPr id="27660" name="Line 12"/>
            <p:cNvSpPr>
              <a:spLocks noChangeShapeType="1"/>
            </p:cNvSpPr>
            <p:nvPr/>
          </p:nvSpPr>
          <p:spPr bwMode="auto">
            <a:xfrm>
              <a:off x="4468" y="889"/>
              <a:ext cx="0" cy="318"/>
            </a:xfrm>
            <a:prstGeom prst="line">
              <a:avLst/>
            </a:prstGeom>
            <a:noFill/>
            <a:ln w="28575">
              <a:solidFill>
                <a:srgbClr val="FF0000"/>
              </a:solidFill>
              <a:round/>
              <a:headEnd/>
              <a:tailEnd type="triangle" w="med" len="med"/>
            </a:ln>
          </p:spPr>
          <p:txBody>
            <a:bodyPr/>
            <a:lstStyle/>
            <a:p>
              <a:endParaRPr lang="nb-NO"/>
            </a:p>
          </p:txBody>
        </p:sp>
        <p:sp>
          <p:nvSpPr>
            <p:cNvPr id="27661" name="Text Box 13"/>
            <p:cNvSpPr txBox="1">
              <a:spLocks noChangeArrowheads="1"/>
            </p:cNvSpPr>
            <p:nvPr/>
          </p:nvSpPr>
          <p:spPr bwMode="auto">
            <a:xfrm>
              <a:off x="1405" y="449"/>
              <a:ext cx="2972" cy="231"/>
            </a:xfrm>
            <a:prstGeom prst="rect">
              <a:avLst/>
            </a:prstGeom>
            <a:noFill/>
            <a:ln w="9525">
              <a:noFill/>
              <a:miter lim="800000"/>
              <a:headEnd/>
              <a:tailEnd/>
            </a:ln>
          </p:spPr>
          <p:txBody>
            <a:bodyPr wrap="none">
              <a:spAutoFit/>
            </a:bodyPr>
            <a:lstStyle/>
            <a:p>
              <a:r>
                <a:rPr lang="nb-NO">
                  <a:solidFill>
                    <a:srgbClr val="FF0000"/>
                  </a:solidFill>
                </a:rPr>
                <a:t>Toxic substances, bacterial products, trauma</a:t>
              </a:r>
            </a:p>
          </p:txBody>
        </p:sp>
        <p:sp>
          <p:nvSpPr>
            <p:cNvPr id="27662" name="Line 17"/>
            <p:cNvSpPr>
              <a:spLocks noChangeShapeType="1"/>
            </p:cNvSpPr>
            <p:nvPr/>
          </p:nvSpPr>
          <p:spPr bwMode="auto">
            <a:xfrm>
              <a:off x="2245" y="2568"/>
              <a:ext cx="0" cy="771"/>
            </a:xfrm>
            <a:prstGeom prst="line">
              <a:avLst/>
            </a:prstGeom>
            <a:noFill/>
            <a:ln w="28575">
              <a:solidFill>
                <a:srgbClr val="FF0000"/>
              </a:solidFill>
              <a:round/>
              <a:headEnd/>
              <a:tailEnd type="triangle" w="med" len="med"/>
            </a:ln>
          </p:spPr>
          <p:txBody>
            <a:bodyPr/>
            <a:lstStyle/>
            <a:p>
              <a:endParaRPr lang="nb-NO"/>
            </a:p>
          </p:txBody>
        </p:sp>
        <p:sp>
          <p:nvSpPr>
            <p:cNvPr id="27663" name="Line 22"/>
            <p:cNvSpPr>
              <a:spLocks noChangeShapeType="1"/>
            </p:cNvSpPr>
            <p:nvPr/>
          </p:nvSpPr>
          <p:spPr bwMode="auto">
            <a:xfrm>
              <a:off x="4377" y="2568"/>
              <a:ext cx="0" cy="771"/>
            </a:xfrm>
            <a:prstGeom prst="line">
              <a:avLst/>
            </a:prstGeom>
            <a:noFill/>
            <a:ln w="28575">
              <a:solidFill>
                <a:srgbClr val="FF0000"/>
              </a:solidFill>
              <a:round/>
              <a:headEnd/>
              <a:tailEnd type="triangle" w="med" len="med"/>
            </a:ln>
          </p:spPr>
          <p:txBody>
            <a:bodyPr/>
            <a:lstStyle/>
            <a:p>
              <a:endParaRPr lang="nb-NO"/>
            </a:p>
          </p:txBody>
        </p:sp>
        <p:sp>
          <p:nvSpPr>
            <p:cNvPr id="27664" name="Text Box 23"/>
            <p:cNvSpPr txBox="1">
              <a:spLocks noChangeArrowheads="1"/>
            </p:cNvSpPr>
            <p:nvPr/>
          </p:nvSpPr>
          <p:spPr bwMode="auto">
            <a:xfrm>
              <a:off x="340" y="2931"/>
              <a:ext cx="1732" cy="231"/>
            </a:xfrm>
            <a:prstGeom prst="rect">
              <a:avLst/>
            </a:prstGeom>
            <a:noFill/>
            <a:ln w="9525">
              <a:noFill/>
              <a:miter lim="800000"/>
              <a:headEnd/>
              <a:tailEnd/>
            </a:ln>
          </p:spPr>
          <p:txBody>
            <a:bodyPr wrap="none">
              <a:spAutoFit/>
            </a:bodyPr>
            <a:lstStyle/>
            <a:p>
              <a:r>
                <a:rPr lang="nb-NO">
                  <a:solidFill>
                    <a:srgbClr val="FF0000"/>
                  </a:solidFill>
                </a:rPr>
                <a:t>Lymphocyte recruitement</a:t>
              </a:r>
            </a:p>
          </p:txBody>
        </p:sp>
        <p:sp>
          <p:nvSpPr>
            <p:cNvPr id="27665" name="Text Box 24"/>
            <p:cNvSpPr txBox="1">
              <a:spLocks noChangeArrowheads="1"/>
            </p:cNvSpPr>
            <p:nvPr/>
          </p:nvSpPr>
          <p:spPr bwMode="auto">
            <a:xfrm>
              <a:off x="3379" y="3339"/>
              <a:ext cx="2060" cy="231"/>
            </a:xfrm>
            <a:prstGeom prst="rect">
              <a:avLst/>
            </a:prstGeom>
            <a:noFill/>
            <a:ln w="9525">
              <a:noFill/>
              <a:miter lim="800000"/>
              <a:headEnd/>
              <a:tailEnd/>
            </a:ln>
          </p:spPr>
          <p:txBody>
            <a:bodyPr wrap="none">
              <a:spAutoFit/>
            </a:bodyPr>
            <a:lstStyle/>
            <a:p>
              <a:r>
                <a:rPr lang="nb-NO">
                  <a:solidFill>
                    <a:srgbClr val="FF0000"/>
                  </a:solidFill>
                </a:rPr>
                <a:t>Increase vascular permeability</a:t>
              </a:r>
            </a:p>
          </p:txBody>
        </p:sp>
        <p:sp>
          <p:nvSpPr>
            <p:cNvPr id="27666" name="Text Box 25"/>
            <p:cNvSpPr txBox="1">
              <a:spLocks noChangeArrowheads="1"/>
            </p:cNvSpPr>
            <p:nvPr/>
          </p:nvSpPr>
          <p:spPr bwMode="auto">
            <a:xfrm>
              <a:off x="884" y="3339"/>
              <a:ext cx="2087" cy="231"/>
            </a:xfrm>
            <a:prstGeom prst="rect">
              <a:avLst/>
            </a:prstGeom>
            <a:noFill/>
            <a:ln w="9525">
              <a:noFill/>
              <a:miter lim="800000"/>
              <a:headEnd/>
              <a:tailEnd/>
            </a:ln>
          </p:spPr>
          <p:txBody>
            <a:bodyPr>
              <a:spAutoFit/>
            </a:bodyPr>
            <a:lstStyle/>
            <a:p>
              <a:pPr>
                <a:spcBef>
                  <a:spcPct val="50000"/>
                </a:spcBef>
              </a:pPr>
              <a:r>
                <a:rPr lang="nb-NO">
                  <a:solidFill>
                    <a:srgbClr val="FF0000"/>
                  </a:solidFill>
                </a:rPr>
                <a:t>Recruitment of  dendritic cells</a:t>
              </a:r>
            </a:p>
          </p:txBody>
        </p:sp>
        <p:sp>
          <p:nvSpPr>
            <p:cNvPr id="27667" name="Text Box 26"/>
            <p:cNvSpPr txBox="1">
              <a:spLocks noChangeArrowheads="1"/>
            </p:cNvSpPr>
            <p:nvPr/>
          </p:nvSpPr>
          <p:spPr bwMode="auto">
            <a:xfrm>
              <a:off x="884" y="2614"/>
              <a:ext cx="1544" cy="213"/>
            </a:xfrm>
            <a:prstGeom prst="rect">
              <a:avLst/>
            </a:prstGeom>
            <a:noFill/>
            <a:ln w="9525">
              <a:noFill/>
              <a:miter lim="800000"/>
              <a:headEnd/>
              <a:tailEnd/>
            </a:ln>
          </p:spPr>
          <p:txBody>
            <a:bodyPr wrap="none">
              <a:spAutoFit/>
            </a:bodyPr>
            <a:lstStyle/>
            <a:p>
              <a:r>
                <a:rPr lang="nb-NO" sz="1600" b="1" i="1">
                  <a:solidFill>
                    <a:srgbClr val="FF0000"/>
                  </a:solidFill>
                </a:rPr>
                <a:t>Chemokines; CCs, CXs</a:t>
              </a:r>
            </a:p>
          </p:txBody>
        </p:sp>
        <p:sp>
          <p:nvSpPr>
            <p:cNvPr id="27668" name="Text Box 27"/>
            <p:cNvSpPr txBox="1">
              <a:spLocks noChangeArrowheads="1"/>
            </p:cNvSpPr>
            <p:nvPr/>
          </p:nvSpPr>
          <p:spPr bwMode="auto">
            <a:xfrm>
              <a:off x="2699" y="2614"/>
              <a:ext cx="1491" cy="213"/>
            </a:xfrm>
            <a:prstGeom prst="rect">
              <a:avLst/>
            </a:prstGeom>
            <a:noFill/>
            <a:ln w="9525">
              <a:noFill/>
              <a:miter lim="800000"/>
              <a:headEnd/>
              <a:tailEnd/>
            </a:ln>
          </p:spPr>
          <p:txBody>
            <a:bodyPr wrap="none">
              <a:spAutoFit/>
            </a:bodyPr>
            <a:lstStyle/>
            <a:p>
              <a:r>
                <a:rPr lang="nb-NO" sz="1600" b="1" i="1">
                  <a:solidFill>
                    <a:srgbClr val="FF0000"/>
                  </a:solidFill>
                </a:rPr>
                <a:t>MMPs, TGF-</a:t>
              </a:r>
              <a:r>
                <a:rPr lang="el-GR" sz="1600" b="1" i="1">
                  <a:solidFill>
                    <a:srgbClr val="FF0000"/>
                  </a:solidFill>
                </a:rPr>
                <a:t>β</a:t>
              </a:r>
              <a:r>
                <a:rPr lang="nb-NO" sz="1600" b="1" i="1">
                  <a:solidFill>
                    <a:srgbClr val="FF0000"/>
                  </a:solidFill>
                </a:rPr>
                <a:t>1, BMP-2</a:t>
              </a:r>
              <a:endParaRPr lang="el-GR" sz="1600" b="1" i="1">
                <a:solidFill>
                  <a:srgbClr val="FF0000"/>
                </a:solidFill>
              </a:endParaRPr>
            </a:p>
          </p:txBody>
        </p:sp>
        <p:sp>
          <p:nvSpPr>
            <p:cNvPr id="27669" name="Text Box 28"/>
            <p:cNvSpPr txBox="1">
              <a:spLocks noChangeArrowheads="1"/>
            </p:cNvSpPr>
            <p:nvPr/>
          </p:nvSpPr>
          <p:spPr bwMode="auto">
            <a:xfrm>
              <a:off x="4422" y="2614"/>
              <a:ext cx="464" cy="212"/>
            </a:xfrm>
            <a:prstGeom prst="rect">
              <a:avLst/>
            </a:prstGeom>
            <a:noFill/>
            <a:ln w="9525">
              <a:noFill/>
              <a:miter lim="800000"/>
              <a:headEnd/>
              <a:tailEnd/>
            </a:ln>
          </p:spPr>
          <p:txBody>
            <a:bodyPr wrap="none">
              <a:spAutoFit/>
            </a:bodyPr>
            <a:lstStyle/>
            <a:p>
              <a:r>
                <a:rPr lang="nb-NO" sz="1600" b="1" i="1">
                  <a:solidFill>
                    <a:srgbClr val="FF0000"/>
                  </a:solidFill>
                </a:rPr>
                <a:t>VEGF</a:t>
              </a:r>
            </a:p>
          </p:txBody>
        </p:sp>
        <p:sp>
          <p:nvSpPr>
            <p:cNvPr id="27670" name="Text Box 29"/>
            <p:cNvSpPr txBox="1">
              <a:spLocks noChangeArrowheads="1"/>
            </p:cNvSpPr>
            <p:nvPr/>
          </p:nvSpPr>
          <p:spPr bwMode="auto">
            <a:xfrm>
              <a:off x="2381" y="2931"/>
              <a:ext cx="1780" cy="233"/>
            </a:xfrm>
            <a:prstGeom prst="rect">
              <a:avLst/>
            </a:prstGeom>
            <a:noFill/>
            <a:ln w="9525">
              <a:noFill/>
              <a:miter lim="800000"/>
              <a:headEnd/>
              <a:tailEnd/>
            </a:ln>
          </p:spPr>
          <p:txBody>
            <a:bodyPr wrap="none">
              <a:spAutoFit/>
            </a:bodyPr>
            <a:lstStyle/>
            <a:p>
              <a:r>
                <a:rPr lang="nb-NO" dirty="0" err="1" smtClean="0">
                  <a:solidFill>
                    <a:srgbClr val="FF0000"/>
                  </a:solidFill>
                </a:rPr>
                <a:t>Productive</a:t>
              </a:r>
              <a:r>
                <a:rPr lang="nb-NO" dirty="0" smtClean="0">
                  <a:solidFill>
                    <a:srgbClr val="FF0000"/>
                  </a:solidFill>
                </a:rPr>
                <a:t>: </a:t>
              </a:r>
              <a:r>
                <a:rPr lang="nb-NO" dirty="0" err="1" smtClean="0">
                  <a:solidFill>
                    <a:srgbClr val="FF0000"/>
                  </a:solidFill>
                </a:rPr>
                <a:t>mineralization</a:t>
              </a:r>
              <a:endParaRPr lang="nb-NO" dirty="0">
                <a:solidFill>
                  <a:srgbClr val="FF0000"/>
                </a:solidFill>
              </a:endParaRPr>
            </a:p>
          </p:txBody>
        </p:sp>
        <p:grpSp>
          <p:nvGrpSpPr>
            <p:cNvPr id="27671" name="Group 35"/>
            <p:cNvGrpSpPr>
              <a:grpSpLocks/>
            </p:cNvGrpSpPr>
            <p:nvPr/>
          </p:nvGrpSpPr>
          <p:grpSpPr bwMode="auto">
            <a:xfrm>
              <a:off x="1156" y="1661"/>
              <a:ext cx="3221" cy="1678"/>
              <a:chOff x="1156" y="1389"/>
              <a:chExt cx="3221" cy="1950"/>
            </a:xfrm>
          </p:grpSpPr>
          <p:sp>
            <p:nvSpPr>
              <p:cNvPr id="27673" name="Line 30"/>
              <p:cNvSpPr>
                <a:spLocks noChangeShapeType="1"/>
              </p:cNvSpPr>
              <p:nvPr/>
            </p:nvSpPr>
            <p:spPr bwMode="auto">
              <a:xfrm>
                <a:off x="1156" y="1389"/>
                <a:ext cx="0" cy="1497"/>
              </a:xfrm>
              <a:prstGeom prst="line">
                <a:avLst/>
              </a:prstGeom>
              <a:noFill/>
              <a:ln w="28575">
                <a:solidFill>
                  <a:srgbClr val="FF0000"/>
                </a:solidFill>
                <a:round/>
                <a:headEnd/>
                <a:tailEnd type="triangle" w="med" len="med"/>
              </a:ln>
            </p:spPr>
            <p:txBody>
              <a:bodyPr/>
              <a:lstStyle/>
              <a:p>
                <a:endParaRPr lang="nb-NO"/>
              </a:p>
            </p:txBody>
          </p:sp>
          <p:sp>
            <p:nvSpPr>
              <p:cNvPr id="27674" name="Line 31"/>
              <p:cNvSpPr>
                <a:spLocks noChangeShapeType="1"/>
              </p:cNvSpPr>
              <p:nvPr/>
            </p:nvSpPr>
            <p:spPr bwMode="auto">
              <a:xfrm>
                <a:off x="2245" y="1389"/>
                <a:ext cx="0" cy="1950"/>
              </a:xfrm>
              <a:prstGeom prst="line">
                <a:avLst/>
              </a:prstGeom>
              <a:noFill/>
              <a:ln w="28575">
                <a:solidFill>
                  <a:srgbClr val="FF0000"/>
                </a:solidFill>
                <a:round/>
                <a:headEnd/>
                <a:tailEnd type="triangle" w="med" len="med"/>
              </a:ln>
            </p:spPr>
            <p:txBody>
              <a:bodyPr/>
              <a:lstStyle/>
              <a:p>
                <a:endParaRPr lang="nb-NO"/>
              </a:p>
            </p:txBody>
          </p:sp>
          <p:sp>
            <p:nvSpPr>
              <p:cNvPr id="27675" name="Line 32"/>
              <p:cNvSpPr>
                <a:spLocks noChangeShapeType="1"/>
              </p:cNvSpPr>
              <p:nvPr/>
            </p:nvSpPr>
            <p:spPr bwMode="auto">
              <a:xfrm>
                <a:off x="3152" y="1389"/>
                <a:ext cx="0" cy="1497"/>
              </a:xfrm>
              <a:prstGeom prst="line">
                <a:avLst/>
              </a:prstGeom>
              <a:noFill/>
              <a:ln w="28575">
                <a:solidFill>
                  <a:srgbClr val="FF0000"/>
                </a:solidFill>
                <a:round/>
                <a:headEnd/>
                <a:tailEnd type="triangle" w="med" len="med"/>
              </a:ln>
            </p:spPr>
            <p:txBody>
              <a:bodyPr/>
              <a:lstStyle/>
              <a:p>
                <a:endParaRPr lang="nb-NO"/>
              </a:p>
            </p:txBody>
          </p:sp>
          <p:sp>
            <p:nvSpPr>
              <p:cNvPr id="27676" name="Line 33"/>
              <p:cNvSpPr>
                <a:spLocks noChangeShapeType="1"/>
              </p:cNvSpPr>
              <p:nvPr/>
            </p:nvSpPr>
            <p:spPr bwMode="auto">
              <a:xfrm>
                <a:off x="4377" y="1389"/>
                <a:ext cx="0" cy="1950"/>
              </a:xfrm>
              <a:prstGeom prst="line">
                <a:avLst/>
              </a:prstGeom>
              <a:noFill/>
              <a:ln w="28575">
                <a:solidFill>
                  <a:srgbClr val="FF0000"/>
                </a:solidFill>
                <a:round/>
                <a:headEnd/>
                <a:tailEnd type="triangle" w="med" len="med"/>
              </a:ln>
            </p:spPr>
            <p:txBody>
              <a:bodyPr/>
              <a:lstStyle/>
              <a:p>
                <a:endParaRPr lang="nb-NO"/>
              </a:p>
            </p:txBody>
          </p:sp>
        </p:grpSp>
        <p:sp>
          <p:nvSpPr>
            <p:cNvPr id="27672" name="Text Box 14"/>
            <p:cNvSpPr txBox="1">
              <a:spLocks noChangeArrowheads="1"/>
            </p:cNvSpPr>
            <p:nvPr/>
          </p:nvSpPr>
          <p:spPr bwMode="auto">
            <a:xfrm>
              <a:off x="521" y="2251"/>
              <a:ext cx="4656" cy="233"/>
            </a:xfrm>
            <a:prstGeom prst="rect">
              <a:avLst/>
            </a:prstGeom>
            <a:solidFill>
              <a:schemeClr val="bg1"/>
            </a:solidFill>
            <a:ln w="9525">
              <a:solidFill>
                <a:srgbClr val="FF0000"/>
              </a:solidFill>
              <a:miter lim="800000"/>
              <a:headEnd/>
              <a:tailEnd/>
            </a:ln>
          </p:spPr>
          <p:txBody>
            <a:bodyPr wrap="none">
              <a:spAutoFit/>
            </a:bodyPr>
            <a:lstStyle/>
            <a:p>
              <a:r>
                <a:rPr lang="nb-NO"/>
                <a:t>Odontoblasts and dentin release bioactive substances and chemokines</a:t>
              </a:r>
            </a:p>
          </p:txBody>
        </p:sp>
      </p:grpSp>
      <p:sp>
        <p:nvSpPr>
          <p:cNvPr id="27651" name="Text Box 36"/>
          <p:cNvSpPr txBox="1">
            <a:spLocks noChangeArrowheads="1"/>
          </p:cNvSpPr>
          <p:nvPr/>
        </p:nvSpPr>
        <p:spPr bwMode="auto">
          <a:xfrm>
            <a:off x="158750" y="6329363"/>
            <a:ext cx="2608263" cy="276225"/>
          </a:xfrm>
          <a:prstGeom prst="rect">
            <a:avLst/>
          </a:prstGeom>
          <a:noFill/>
          <a:ln w="9525">
            <a:noFill/>
            <a:miter lim="800000"/>
            <a:headEnd/>
            <a:tailEnd/>
          </a:ln>
        </p:spPr>
        <p:txBody>
          <a:bodyPr wrap="none">
            <a:spAutoFit/>
          </a:bodyPr>
          <a:lstStyle/>
          <a:p>
            <a:r>
              <a:rPr lang="nb-NO" sz="1200">
                <a:solidFill>
                  <a:srgbClr val="FF0000"/>
                </a:solidFill>
              </a:rPr>
              <a:t>Modified from Dahl &amp; Ørstavik 2008</a:t>
            </a:r>
          </a:p>
        </p:txBody>
      </p:sp>
      <p:sp>
        <p:nvSpPr>
          <p:cNvPr id="29" name="Rectangle 28"/>
          <p:cNvSpPr/>
          <p:nvPr/>
        </p:nvSpPr>
        <p:spPr>
          <a:xfrm>
            <a:off x="5364088" y="188640"/>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601811"/>
            <a:ext cx="8229600" cy="1143000"/>
          </a:xfrm>
        </p:spPr>
        <p:txBody>
          <a:bodyPr/>
          <a:lstStyle/>
          <a:p>
            <a:r>
              <a:rPr lang="nb-NO" dirty="0" err="1" smtClean="0"/>
              <a:t>Odontoblasts</a:t>
            </a:r>
            <a:r>
              <a:rPr lang="nb-NO" dirty="0" smtClean="0"/>
              <a:t> in Innate </a:t>
            </a:r>
            <a:r>
              <a:rPr lang="nb-NO" dirty="0" err="1" smtClean="0"/>
              <a:t>Defense</a:t>
            </a:r>
            <a:r>
              <a:rPr lang="nb-NO" dirty="0" smtClean="0"/>
              <a:t/>
            </a:r>
            <a:br>
              <a:rPr lang="nb-NO" dirty="0" smtClean="0"/>
            </a:br>
            <a:r>
              <a:rPr lang="nb-NO" sz="1800" dirty="0" smtClean="0"/>
              <a:t>Farges et al. 2009</a:t>
            </a:r>
            <a:endParaRPr lang="nb-NO" dirty="0" smtClean="0"/>
          </a:p>
        </p:txBody>
      </p:sp>
      <p:sp>
        <p:nvSpPr>
          <p:cNvPr id="28675" name="Content Placeholder 2"/>
          <p:cNvSpPr>
            <a:spLocks noGrp="1"/>
          </p:cNvSpPr>
          <p:nvPr>
            <p:ph idx="1"/>
          </p:nvPr>
        </p:nvSpPr>
        <p:spPr>
          <a:xfrm>
            <a:off x="457200" y="1927373"/>
            <a:ext cx="8229600" cy="4525963"/>
          </a:xfrm>
        </p:spPr>
        <p:txBody>
          <a:bodyPr/>
          <a:lstStyle/>
          <a:p>
            <a:r>
              <a:rPr lang="nb-NO" sz="2800" dirty="0" err="1" smtClean="0"/>
              <a:t>Pattern</a:t>
            </a:r>
            <a:r>
              <a:rPr lang="nb-NO" sz="2800" dirty="0" smtClean="0"/>
              <a:t> </a:t>
            </a:r>
            <a:r>
              <a:rPr lang="nb-NO" sz="2800" dirty="0" err="1" smtClean="0"/>
              <a:t>Recognition</a:t>
            </a:r>
            <a:r>
              <a:rPr lang="nb-NO" sz="2800" dirty="0" smtClean="0"/>
              <a:t> </a:t>
            </a:r>
            <a:r>
              <a:rPr lang="nb-NO" sz="2800" dirty="0" err="1" smtClean="0"/>
              <a:t>Receptors</a:t>
            </a:r>
            <a:r>
              <a:rPr lang="nb-NO" sz="2800" dirty="0" smtClean="0"/>
              <a:t> (</a:t>
            </a:r>
            <a:r>
              <a:rPr lang="nb-NO" sz="2800" dirty="0" err="1" smtClean="0"/>
              <a:t>PRRs</a:t>
            </a:r>
            <a:r>
              <a:rPr lang="nb-NO" sz="2800" dirty="0" smtClean="0"/>
              <a:t>), </a:t>
            </a:r>
            <a:r>
              <a:rPr lang="nb-NO" sz="2800" dirty="0" err="1" smtClean="0"/>
              <a:t>including</a:t>
            </a:r>
            <a:r>
              <a:rPr lang="nb-NO" sz="2800" dirty="0" smtClean="0"/>
              <a:t> </a:t>
            </a:r>
            <a:r>
              <a:rPr lang="nb-NO" sz="2800" dirty="0" err="1" smtClean="0"/>
              <a:t>receptors</a:t>
            </a:r>
            <a:r>
              <a:rPr lang="nb-NO" sz="2800" dirty="0" smtClean="0"/>
              <a:t> for </a:t>
            </a:r>
            <a:r>
              <a:rPr lang="nb-NO" sz="2800" dirty="0" err="1" smtClean="0"/>
              <a:t>PAMPs</a:t>
            </a:r>
            <a:endParaRPr lang="nb-NO" sz="2800" dirty="0" smtClean="0"/>
          </a:p>
          <a:p>
            <a:r>
              <a:rPr lang="nb-NO" sz="2800" dirty="0" smtClean="0"/>
              <a:t>Toll-like </a:t>
            </a:r>
            <a:r>
              <a:rPr lang="nb-NO" sz="2800" dirty="0" err="1" smtClean="0"/>
              <a:t>Receptors</a:t>
            </a:r>
            <a:r>
              <a:rPr lang="nb-NO" sz="2800" dirty="0" smtClean="0"/>
              <a:t> (</a:t>
            </a:r>
            <a:r>
              <a:rPr lang="nb-NO" sz="2800" dirty="0" err="1" smtClean="0"/>
              <a:t>TLRs</a:t>
            </a:r>
            <a:r>
              <a:rPr lang="nb-NO" sz="2800" dirty="0" smtClean="0"/>
              <a:t>) </a:t>
            </a:r>
            <a:r>
              <a:rPr lang="nb-NO" sz="2800" dirty="0" err="1" smtClean="0"/>
              <a:t>are</a:t>
            </a:r>
            <a:r>
              <a:rPr lang="nb-NO" sz="2800" dirty="0" smtClean="0"/>
              <a:t> an </a:t>
            </a:r>
            <a:r>
              <a:rPr lang="nb-NO" sz="2800" dirty="0" err="1" smtClean="0"/>
              <a:t>important</a:t>
            </a:r>
            <a:r>
              <a:rPr lang="nb-NO" sz="2800" dirty="0" smtClean="0"/>
              <a:t> </a:t>
            </a:r>
            <a:r>
              <a:rPr lang="nb-NO" sz="2800" dirty="0" err="1" smtClean="0"/>
              <a:t>subclass</a:t>
            </a:r>
            <a:r>
              <a:rPr lang="nb-NO" sz="2800" dirty="0" smtClean="0"/>
              <a:t> </a:t>
            </a:r>
            <a:r>
              <a:rPr lang="nb-NO" sz="2800" dirty="0" err="1" smtClean="0"/>
              <a:t>of</a:t>
            </a:r>
            <a:r>
              <a:rPr lang="nb-NO" sz="2800" dirty="0" smtClean="0"/>
              <a:t> </a:t>
            </a:r>
            <a:r>
              <a:rPr lang="nb-NO" sz="2800" dirty="0" err="1" smtClean="0"/>
              <a:t>PRRs</a:t>
            </a:r>
            <a:r>
              <a:rPr lang="nb-NO" sz="2800" dirty="0" smtClean="0"/>
              <a:t>. 10 in humans (2009), </a:t>
            </a:r>
            <a:r>
              <a:rPr lang="nb-NO" sz="2800" dirty="0" err="1" smtClean="0"/>
              <a:t>also</a:t>
            </a:r>
            <a:r>
              <a:rPr lang="nb-NO" sz="2800" dirty="0" smtClean="0"/>
              <a:t> </a:t>
            </a:r>
            <a:r>
              <a:rPr lang="nb-NO" sz="2800" dirty="0" err="1" smtClean="0"/>
              <a:t>odontoblasts</a:t>
            </a:r>
            <a:endParaRPr lang="nb-NO" sz="2800" dirty="0" smtClean="0"/>
          </a:p>
          <a:p>
            <a:r>
              <a:rPr lang="nb-NO" sz="2800" dirty="0" smtClean="0"/>
              <a:t>Trigger </a:t>
            </a:r>
            <a:r>
              <a:rPr lang="nb-NO" sz="2800" dirty="0" err="1" smtClean="0"/>
              <a:t>the</a:t>
            </a:r>
            <a:r>
              <a:rPr lang="nb-NO" sz="2800" dirty="0" smtClean="0"/>
              <a:t> NF-</a:t>
            </a:r>
            <a:r>
              <a:rPr lang="el-GR" sz="2800" dirty="0" smtClean="0"/>
              <a:t>κ</a:t>
            </a:r>
            <a:r>
              <a:rPr lang="nb-NO" sz="2800" dirty="0" smtClean="0"/>
              <a:t>B </a:t>
            </a:r>
            <a:r>
              <a:rPr lang="nb-NO" sz="2800" dirty="0" err="1" smtClean="0"/>
              <a:t>pathway</a:t>
            </a:r>
            <a:r>
              <a:rPr lang="nb-NO" sz="2800" dirty="0" smtClean="0"/>
              <a:t>:</a:t>
            </a:r>
          </a:p>
          <a:p>
            <a:pPr lvl="1"/>
            <a:r>
              <a:rPr lang="en-US" sz="1400" dirty="0" smtClean="0"/>
              <a:t>(nuclear factor kappa-light-chain-enhancer of activated B cells)</a:t>
            </a:r>
            <a:endParaRPr lang="nb-NO" sz="1400" dirty="0" smtClean="0"/>
          </a:p>
          <a:p>
            <a:pPr lvl="1"/>
            <a:r>
              <a:rPr lang="nb-NO" sz="2400" dirty="0" err="1" smtClean="0"/>
              <a:t>Proinflammatory</a:t>
            </a:r>
            <a:r>
              <a:rPr lang="nb-NO" sz="2400" dirty="0" smtClean="0"/>
              <a:t> </a:t>
            </a:r>
            <a:r>
              <a:rPr lang="nb-NO" sz="2400" dirty="0" err="1" smtClean="0"/>
              <a:t>cytokines</a:t>
            </a:r>
            <a:endParaRPr lang="nb-NO" sz="2400" dirty="0" smtClean="0"/>
          </a:p>
          <a:p>
            <a:pPr lvl="1"/>
            <a:r>
              <a:rPr lang="nb-NO" sz="2400" dirty="0" err="1" smtClean="0"/>
              <a:t>Antimicrobial</a:t>
            </a:r>
            <a:r>
              <a:rPr lang="nb-NO" sz="2400" dirty="0" smtClean="0"/>
              <a:t> </a:t>
            </a:r>
            <a:r>
              <a:rPr lang="nb-NO" sz="2400" dirty="0" err="1" smtClean="0"/>
              <a:t>peptides</a:t>
            </a:r>
            <a:r>
              <a:rPr lang="nb-NO" sz="2400" dirty="0" smtClean="0"/>
              <a:t>, </a:t>
            </a:r>
            <a:r>
              <a:rPr lang="nb-NO" sz="2400" dirty="0" err="1" smtClean="0"/>
              <a:t>incl</a:t>
            </a:r>
            <a:r>
              <a:rPr lang="nb-NO" sz="2400" dirty="0" smtClean="0"/>
              <a:t> </a:t>
            </a:r>
            <a:r>
              <a:rPr lang="nb-NO" sz="2400" dirty="0" err="1" smtClean="0"/>
              <a:t>defensins</a:t>
            </a:r>
            <a:endParaRPr lang="nb-NO" sz="2400" dirty="0" smtClean="0"/>
          </a:p>
          <a:p>
            <a:pPr lvl="1"/>
            <a:r>
              <a:rPr lang="nb-NO" sz="2400" dirty="0" err="1" smtClean="0"/>
              <a:t>Maturation</a:t>
            </a:r>
            <a:r>
              <a:rPr lang="nb-NO" sz="2400" dirty="0" smtClean="0"/>
              <a:t> </a:t>
            </a:r>
            <a:r>
              <a:rPr lang="nb-NO" sz="2400" dirty="0" err="1" smtClean="0"/>
              <a:t>of</a:t>
            </a:r>
            <a:r>
              <a:rPr lang="nb-NO" sz="2400" dirty="0" smtClean="0"/>
              <a:t> </a:t>
            </a:r>
            <a:r>
              <a:rPr lang="nb-NO" sz="2400" dirty="0" err="1" smtClean="0"/>
              <a:t>dendritic</a:t>
            </a:r>
            <a:r>
              <a:rPr lang="nb-NO" sz="2400" dirty="0" smtClean="0"/>
              <a:t> </a:t>
            </a:r>
            <a:r>
              <a:rPr lang="nb-NO" sz="2400" dirty="0" err="1" smtClean="0"/>
              <a:t>cells</a:t>
            </a:r>
            <a:endParaRPr lang="nb-NO" sz="2400" dirty="0" smtClean="0"/>
          </a:p>
        </p:txBody>
      </p:sp>
      <p:sp>
        <p:nvSpPr>
          <p:cNvPr id="4" name="Rectangle 3"/>
          <p:cNvSpPr/>
          <p:nvPr/>
        </p:nvSpPr>
        <p:spPr>
          <a:xfrm>
            <a:off x="5436096" y="188640"/>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nb-NO" smtClean="0"/>
              <a:t>Odontoblasts in Innate Defense</a:t>
            </a:r>
            <a:br>
              <a:rPr lang="nb-NO" smtClean="0"/>
            </a:br>
            <a:r>
              <a:rPr lang="nb-NO" sz="1800" smtClean="0"/>
              <a:t>Farges et al. 2009</a:t>
            </a:r>
            <a:endParaRPr lang="nb-NO" smtClean="0"/>
          </a:p>
        </p:txBody>
      </p:sp>
      <p:sp>
        <p:nvSpPr>
          <p:cNvPr id="30723" name="Content Placeholder 2"/>
          <p:cNvSpPr>
            <a:spLocks noGrp="1"/>
          </p:cNvSpPr>
          <p:nvPr>
            <p:ph idx="1"/>
          </p:nvPr>
        </p:nvSpPr>
        <p:spPr/>
        <p:txBody>
          <a:bodyPr/>
          <a:lstStyle/>
          <a:p>
            <a:r>
              <a:rPr lang="nb-NO" sz="2400" dirty="0" smtClean="0"/>
              <a:t>TLR1 to 6 and TLR9 in </a:t>
            </a:r>
            <a:r>
              <a:rPr lang="nb-NO" sz="2400" dirty="0" err="1" smtClean="0"/>
              <a:t>odontoblasts</a:t>
            </a:r>
            <a:r>
              <a:rPr lang="nb-NO" sz="2400" dirty="0" smtClean="0"/>
              <a:t> </a:t>
            </a:r>
            <a:r>
              <a:rPr lang="nb-NO" sz="2400" dirty="0" err="1" smtClean="0"/>
              <a:t>may</a:t>
            </a:r>
            <a:r>
              <a:rPr lang="nb-NO" sz="2400" dirty="0" smtClean="0"/>
              <a:t> </a:t>
            </a:r>
            <a:r>
              <a:rPr lang="nb-NO" sz="2400" dirty="0" err="1" smtClean="0"/>
              <a:t>recognize</a:t>
            </a:r>
            <a:r>
              <a:rPr lang="nb-NO" sz="2400" dirty="0" smtClean="0"/>
              <a:t> </a:t>
            </a:r>
            <a:r>
              <a:rPr lang="nb-NO" sz="2400" dirty="0" err="1" smtClean="0"/>
              <a:t>PAMPs</a:t>
            </a:r>
            <a:r>
              <a:rPr lang="nb-NO" sz="2400" dirty="0" smtClean="0"/>
              <a:t> </a:t>
            </a:r>
            <a:r>
              <a:rPr lang="nb-NO" sz="2400" dirty="0" err="1" smtClean="0"/>
              <a:t>such</a:t>
            </a:r>
            <a:r>
              <a:rPr lang="nb-NO" sz="2400" dirty="0" smtClean="0"/>
              <a:t> as</a:t>
            </a:r>
          </a:p>
          <a:p>
            <a:pPr lvl="1"/>
            <a:r>
              <a:rPr lang="nb-NO" sz="2000" dirty="0" err="1" smtClean="0"/>
              <a:t>Triacylated</a:t>
            </a:r>
            <a:r>
              <a:rPr lang="nb-NO" sz="2000" dirty="0" smtClean="0"/>
              <a:t> </a:t>
            </a:r>
            <a:r>
              <a:rPr lang="nb-NO" sz="2000" dirty="0" err="1" smtClean="0"/>
              <a:t>lipoproteins</a:t>
            </a:r>
            <a:r>
              <a:rPr lang="nb-NO" sz="2000" dirty="0" smtClean="0"/>
              <a:t> – TLR1, TLR2</a:t>
            </a:r>
          </a:p>
          <a:p>
            <a:pPr lvl="1"/>
            <a:r>
              <a:rPr lang="nb-NO" sz="2000" dirty="0" err="1" smtClean="0"/>
              <a:t>LTAs</a:t>
            </a:r>
            <a:r>
              <a:rPr lang="nb-NO" sz="2000" dirty="0" smtClean="0"/>
              <a:t>, </a:t>
            </a:r>
            <a:r>
              <a:rPr lang="nb-NO" sz="2000" dirty="0" err="1" smtClean="0"/>
              <a:t>diacylated</a:t>
            </a:r>
            <a:r>
              <a:rPr lang="nb-NO" sz="2000" dirty="0" smtClean="0"/>
              <a:t> </a:t>
            </a:r>
            <a:r>
              <a:rPr lang="nb-NO" sz="2000" dirty="0" err="1" smtClean="0"/>
              <a:t>lipopeptides</a:t>
            </a:r>
            <a:r>
              <a:rPr lang="nb-NO" sz="2000" dirty="0" smtClean="0"/>
              <a:t> – TLR2, TLR6</a:t>
            </a:r>
          </a:p>
          <a:p>
            <a:pPr lvl="1"/>
            <a:r>
              <a:rPr lang="nb-NO" sz="2000" dirty="0" smtClean="0"/>
              <a:t>LPS – TLR4</a:t>
            </a:r>
          </a:p>
          <a:p>
            <a:pPr lvl="1"/>
            <a:r>
              <a:rPr lang="nb-NO" sz="2000" dirty="0" err="1" smtClean="0"/>
              <a:t>Viralt</a:t>
            </a:r>
            <a:r>
              <a:rPr lang="nb-NO" sz="2000" dirty="0" smtClean="0"/>
              <a:t> RNA – TLR3</a:t>
            </a:r>
          </a:p>
          <a:p>
            <a:pPr lvl="1"/>
            <a:r>
              <a:rPr lang="nb-NO" sz="2000" dirty="0" err="1" smtClean="0"/>
              <a:t>Flagellin</a:t>
            </a:r>
            <a:r>
              <a:rPr lang="nb-NO" sz="2000" dirty="0" smtClean="0"/>
              <a:t> – TLR5</a:t>
            </a:r>
          </a:p>
          <a:p>
            <a:r>
              <a:rPr lang="nb-NO" sz="2400" dirty="0" err="1" smtClean="0"/>
              <a:t>They</a:t>
            </a:r>
            <a:r>
              <a:rPr lang="nb-NO" sz="2400" dirty="0" smtClean="0"/>
              <a:t> </a:t>
            </a:r>
            <a:r>
              <a:rPr lang="nb-NO" sz="2400" dirty="0" err="1" smtClean="0"/>
              <a:t>participate</a:t>
            </a:r>
            <a:r>
              <a:rPr lang="nb-NO" sz="2400" dirty="0" smtClean="0"/>
              <a:t> in a </a:t>
            </a:r>
            <a:r>
              <a:rPr lang="nb-NO" sz="2400" dirty="0" err="1" smtClean="0"/>
              <a:t>balance</a:t>
            </a:r>
            <a:r>
              <a:rPr lang="nb-NO" sz="2400" dirty="0" smtClean="0"/>
              <a:t> </a:t>
            </a:r>
            <a:r>
              <a:rPr lang="nb-NO" sz="2400" dirty="0" err="1" smtClean="0"/>
              <a:t>between</a:t>
            </a:r>
            <a:r>
              <a:rPr lang="nb-NO" sz="2400" dirty="0" smtClean="0"/>
              <a:t> </a:t>
            </a:r>
            <a:r>
              <a:rPr lang="nb-NO" sz="2400" dirty="0" err="1" smtClean="0"/>
              <a:t>induction</a:t>
            </a:r>
            <a:r>
              <a:rPr lang="nb-NO" sz="2400" dirty="0" smtClean="0"/>
              <a:t> and </a:t>
            </a:r>
            <a:r>
              <a:rPr lang="nb-NO" sz="2400" dirty="0" err="1" smtClean="0"/>
              <a:t>suppression</a:t>
            </a:r>
            <a:r>
              <a:rPr lang="nb-NO" sz="2400" dirty="0" smtClean="0"/>
              <a:t> </a:t>
            </a:r>
            <a:r>
              <a:rPr lang="nb-NO" sz="2400" dirty="0" err="1" smtClean="0"/>
              <a:t>of</a:t>
            </a:r>
            <a:r>
              <a:rPr lang="nb-NO" sz="2400" dirty="0" smtClean="0"/>
              <a:t> immune </a:t>
            </a:r>
            <a:r>
              <a:rPr lang="nb-NO" sz="2400" dirty="0" err="1" smtClean="0"/>
              <a:t>responses</a:t>
            </a:r>
            <a:endParaRPr lang="nb-NO" sz="2400" dirty="0" smtClean="0"/>
          </a:p>
          <a:p>
            <a:r>
              <a:rPr lang="nb-NO" sz="2400" dirty="0" smtClean="0"/>
              <a:t>All </a:t>
            </a:r>
            <a:r>
              <a:rPr lang="nb-NO" sz="2400" dirty="0" err="1" smtClean="0"/>
              <a:t>genes</a:t>
            </a:r>
            <a:r>
              <a:rPr lang="nb-NO" sz="2400" dirty="0" smtClean="0"/>
              <a:t> </a:t>
            </a:r>
            <a:r>
              <a:rPr lang="nb-NO" sz="2400" dirty="0" err="1" smtClean="0"/>
              <a:t>are</a:t>
            </a:r>
            <a:r>
              <a:rPr lang="nb-NO" sz="2400" dirty="0" smtClean="0"/>
              <a:t> </a:t>
            </a:r>
            <a:r>
              <a:rPr lang="nb-NO" sz="2400" dirty="0" err="1" smtClean="0"/>
              <a:t>expressed</a:t>
            </a:r>
            <a:r>
              <a:rPr lang="nb-NO" sz="2400" dirty="0" smtClean="0"/>
              <a:t> in </a:t>
            </a:r>
            <a:r>
              <a:rPr lang="nb-NO" sz="2400" dirty="0" err="1" smtClean="0"/>
              <a:t>the</a:t>
            </a:r>
            <a:r>
              <a:rPr lang="nb-NO" sz="2400" dirty="0" smtClean="0"/>
              <a:t> normal pulp; </a:t>
            </a:r>
            <a:r>
              <a:rPr lang="nb-NO" sz="2400" dirty="0" err="1" smtClean="0"/>
              <a:t>ie</a:t>
            </a:r>
            <a:r>
              <a:rPr lang="nb-NO" sz="2400" dirty="0" smtClean="0"/>
              <a:t>, </a:t>
            </a:r>
            <a:r>
              <a:rPr lang="nb-NO" sz="2400" dirty="0" err="1" smtClean="0"/>
              <a:t>ready</a:t>
            </a:r>
            <a:r>
              <a:rPr lang="nb-NO" sz="2400" dirty="0" smtClean="0"/>
              <a:t> for action!</a:t>
            </a:r>
          </a:p>
          <a:p>
            <a:pPr lvl="1"/>
            <a:endParaRPr lang="nb-NO" sz="2000" dirty="0" smtClean="0"/>
          </a:p>
        </p:txBody>
      </p:sp>
      <p:sp>
        <p:nvSpPr>
          <p:cNvPr id="4" name="Rectangle 3"/>
          <p:cNvSpPr/>
          <p:nvPr/>
        </p:nvSpPr>
        <p:spPr>
          <a:xfrm>
            <a:off x="5364088" y="5877272"/>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p:cNvPicPr>
            <a:picLocks noChangeAspect="1" noChangeArrowheads="1"/>
          </p:cNvPicPr>
          <p:nvPr/>
        </p:nvPicPr>
        <p:blipFill>
          <a:blip r:embed="rId3" cstate="print"/>
          <a:srcRect/>
          <a:stretch>
            <a:fillRect/>
          </a:stretch>
        </p:blipFill>
        <p:spPr bwMode="auto">
          <a:xfrm>
            <a:off x="611188" y="333375"/>
            <a:ext cx="7734300" cy="4953000"/>
          </a:xfrm>
          <a:prstGeom prst="rect">
            <a:avLst/>
          </a:prstGeom>
          <a:noFill/>
          <a:ln w="9525">
            <a:noFill/>
            <a:miter lim="800000"/>
            <a:headEnd/>
            <a:tailEnd/>
          </a:ln>
        </p:spPr>
      </p:pic>
      <p:sp>
        <p:nvSpPr>
          <p:cNvPr id="5" name="Rectangle 4"/>
          <p:cNvSpPr/>
          <p:nvPr/>
        </p:nvSpPr>
        <p:spPr>
          <a:xfrm>
            <a:off x="900113" y="5300663"/>
            <a:ext cx="7272337" cy="1385887"/>
          </a:xfrm>
          <a:prstGeom prst="rect">
            <a:avLst/>
          </a:prstGeom>
        </p:spPr>
        <p:txBody>
          <a:bodyPr>
            <a:spAutoFit/>
          </a:bodyPr>
          <a:lstStyle/>
          <a:p>
            <a:pPr>
              <a:defRPr/>
            </a:pPr>
            <a:r>
              <a:rPr lang="en-US" sz="1050" dirty="0"/>
              <a:t>DAMPs derived from mitochondria. The mitochondrion is a cellular organelle that might function as a source of </a:t>
            </a:r>
            <a:r>
              <a:rPr lang="en-US" sz="1050" dirty="0" err="1"/>
              <a:t>mito</a:t>
            </a:r>
            <a:r>
              <a:rPr lang="en-US" sz="1050" dirty="0"/>
              <a:t>-DAMPs that are released during different modes of cell death (apoptosis, secondary necrosis, or necrosis) and tissue injury. (a) Once these </a:t>
            </a:r>
            <a:r>
              <a:rPr lang="en-US" sz="1050" dirty="0" err="1"/>
              <a:t>mito</a:t>
            </a:r>
            <a:r>
              <a:rPr lang="en-US" sz="1050" dirty="0"/>
              <a:t>-DAMPs are released into the extracellular space, they can stimulate the innate and adaptive immune responses. *Note that there are also extra-mitochondrial sources of ATP. (b) Intact mitochondria derived from cells dying by accidental necrosis after mechanical disruption can induce IL-1β production by macrophages, and attract </a:t>
            </a:r>
            <a:r>
              <a:rPr lang="en-US" sz="1050" dirty="0" err="1"/>
              <a:t>neutrophils</a:t>
            </a:r>
            <a:r>
              <a:rPr lang="en-US" sz="1050" dirty="0"/>
              <a:t> upon </a:t>
            </a:r>
            <a:r>
              <a:rPr lang="en-US" sz="1050" dirty="0" err="1"/>
              <a:t>i.p</a:t>
            </a:r>
            <a:r>
              <a:rPr lang="en-US" sz="1050" dirty="0"/>
              <a:t>. injection [63]. IL-1β production and </a:t>
            </a:r>
            <a:r>
              <a:rPr lang="en-US" sz="1050" dirty="0" err="1"/>
              <a:t>neutrophil</a:t>
            </a:r>
            <a:r>
              <a:rPr lang="en-US" sz="1050" dirty="0"/>
              <a:t> influx are not significantly decreased in P2X7R-deficient mice, which indicates that DAMPs other than ATP might contribute to these responses. Question marks indicate links that are not yet proven. (</a:t>
            </a:r>
            <a:r>
              <a:rPr lang="en-US" sz="1050" dirty="0" err="1"/>
              <a:t>Krysko</a:t>
            </a:r>
            <a:r>
              <a:rPr lang="en-US" sz="1050" dirty="0"/>
              <a:t> et al 2011)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573112"/>
            <a:ext cx="8229600" cy="1143000"/>
          </a:xfrm>
        </p:spPr>
        <p:txBody>
          <a:bodyPr/>
          <a:lstStyle/>
          <a:p>
            <a:r>
              <a:rPr lang="nb-NO" smtClean="0"/>
              <a:t>NF-</a:t>
            </a:r>
            <a:r>
              <a:rPr lang="el-GR" smtClean="0"/>
              <a:t>κ</a:t>
            </a:r>
            <a:r>
              <a:rPr lang="nb-NO" smtClean="0"/>
              <a:t>B pathway</a:t>
            </a:r>
          </a:p>
        </p:txBody>
      </p:sp>
      <p:sp>
        <p:nvSpPr>
          <p:cNvPr id="32771" name="Content Placeholder 2"/>
          <p:cNvSpPr>
            <a:spLocks noGrp="1"/>
          </p:cNvSpPr>
          <p:nvPr>
            <p:ph idx="1"/>
          </p:nvPr>
        </p:nvSpPr>
        <p:spPr>
          <a:xfrm>
            <a:off x="468313" y="1711349"/>
            <a:ext cx="8229600" cy="4525963"/>
          </a:xfrm>
        </p:spPr>
        <p:txBody>
          <a:bodyPr/>
          <a:lstStyle/>
          <a:p>
            <a:pPr marL="342900" lvl="1" indent="-342900">
              <a:buFont typeface="Arial" charset="0"/>
              <a:buChar char="•"/>
            </a:pPr>
            <a:r>
              <a:rPr lang="nb-NO" dirty="0" err="1" smtClean="0"/>
              <a:t>Proinflammatory</a:t>
            </a:r>
            <a:r>
              <a:rPr lang="nb-NO" dirty="0" smtClean="0"/>
              <a:t> </a:t>
            </a:r>
            <a:r>
              <a:rPr lang="nb-NO" dirty="0" err="1" smtClean="0"/>
              <a:t>cytokines</a:t>
            </a:r>
            <a:endParaRPr lang="nb-NO" dirty="0" smtClean="0"/>
          </a:p>
          <a:p>
            <a:pPr marL="742950" lvl="2" indent="-342900"/>
            <a:r>
              <a:rPr lang="nb-NO" sz="2000" dirty="0" smtClean="0"/>
              <a:t>TNF-</a:t>
            </a:r>
            <a:r>
              <a:rPr lang="el-GR" sz="2000" dirty="0" smtClean="0"/>
              <a:t>α</a:t>
            </a:r>
            <a:r>
              <a:rPr lang="nb-NO" sz="2000" dirty="0" smtClean="0"/>
              <a:t>, IL-1</a:t>
            </a:r>
            <a:r>
              <a:rPr lang="el-GR" sz="2000" dirty="0" smtClean="0"/>
              <a:t>β</a:t>
            </a:r>
            <a:r>
              <a:rPr lang="nb-NO" sz="2000" dirty="0" smtClean="0"/>
              <a:t>, </a:t>
            </a:r>
            <a:r>
              <a:rPr lang="nb-NO" sz="2000" dirty="0" err="1" smtClean="0"/>
              <a:t>increased</a:t>
            </a:r>
            <a:r>
              <a:rPr lang="nb-NO" sz="2000" dirty="0" smtClean="0"/>
              <a:t> </a:t>
            </a:r>
            <a:r>
              <a:rPr lang="nb-NO" sz="2000" dirty="0" err="1" smtClean="0"/>
              <a:t>after</a:t>
            </a:r>
            <a:r>
              <a:rPr lang="nb-NO" sz="2000" dirty="0" smtClean="0"/>
              <a:t> LPS </a:t>
            </a:r>
            <a:r>
              <a:rPr lang="nb-NO" sz="2000" dirty="0" err="1" smtClean="0"/>
              <a:t>stimulation</a:t>
            </a:r>
            <a:r>
              <a:rPr lang="nb-NO" sz="2000" dirty="0" smtClean="0"/>
              <a:t> in pulp</a:t>
            </a:r>
          </a:p>
          <a:p>
            <a:pPr marL="742950" lvl="2" indent="-342900"/>
            <a:r>
              <a:rPr lang="nb-NO" sz="2000" dirty="0" err="1" smtClean="0"/>
              <a:t>Chemokines</a:t>
            </a:r>
            <a:r>
              <a:rPr lang="nb-NO" sz="2000" dirty="0" smtClean="0"/>
              <a:t>: </a:t>
            </a:r>
            <a:r>
              <a:rPr lang="nb-NO" sz="2000" dirty="0" err="1" smtClean="0"/>
              <a:t>regulate</a:t>
            </a:r>
            <a:r>
              <a:rPr lang="nb-NO" sz="2000" dirty="0" smtClean="0"/>
              <a:t> </a:t>
            </a:r>
            <a:r>
              <a:rPr lang="nb-NO" sz="2000" dirty="0" err="1" smtClean="0"/>
              <a:t>attraction</a:t>
            </a:r>
            <a:r>
              <a:rPr lang="nb-NO" sz="2000" dirty="0" smtClean="0"/>
              <a:t> and </a:t>
            </a:r>
            <a:r>
              <a:rPr lang="nb-NO" sz="2000" dirty="0" err="1" smtClean="0"/>
              <a:t>emigration</a:t>
            </a:r>
            <a:r>
              <a:rPr lang="nb-NO" sz="2000" dirty="0" smtClean="0"/>
              <a:t> </a:t>
            </a:r>
            <a:r>
              <a:rPr lang="nb-NO" sz="2000" dirty="0" err="1" smtClean="0"/>
              <a:t>of</a:t>
            </a:r>
            <a:r>
              <a:rPr lang="nb-NO" sz="2000" dirty="0" smtClean="0"/>
              <a:t> </a:t>
            </a:r>
            <a:r>
              <a:rPr lang="nb-NO" sz="2000" dirty="0" err="1" smtClean="0"/>
              <a:t>leukocytes</a:t>
            </a:r>
            <a:r>
              <a:rPr lang="nb-NO" sz="2000" dirty="0" smtClean="0"/>
              <a:t>; </a:t>
            </a:r>
            <a:r>
              <a:rPr lang="nb-NO" sz="2000" dirty="0" err="1" smtClean="0"/>
              <a:t>angiogenesis</a:t>
            </a:r>
            <a:r>
              <a:rPr lang="nb-NO" sz="2000" dirty="0" smtClean="0"/>
              <a:t>, </a:t>
            </a:r>
            <a:r>
              <a:rPr lang="nb-NO" sz="2000" dirty="0" err="1" smtClean="0"/>
              <a:t>apoptosis</a:t>
            </a:r>
            <a:r>
              <a:rPr lang="nb-NO" sz="2000" dirty="0" smtClean="0"/>
              <a:t>. </a:t>
            </a:r>
            <a:r>
              <a:rPr lang="nb-NO" sz="2000" dirty="0" err="1" smtClean="0"/>
              <a:t>Homeostatic</a:t>
            </a:r>
            <a:r>
              <a:rPr lang="nb-NO" sz="2000" dirty="0" smtClean="0"/>
              <a:t> </a:t>
            </a:r>
            <a:r>
              <a:rPr lang="nb-NO" sz="2000" dirty="0" err="1" smtClean="0"/>
              <a:t>chemokines</a:t>
            </a:r>
            <a:r>
              <a:rPr lang="nb-NO" sz="2000" dirty="0" smtClean="0"/>
              <a:t> </a:t>
            </a:r>
            <a:r>
              <a:rPr lang="nb-NO" sz="2000" dirty="0" err="1" smtClean="0"/>
              <a:t>found</a:t>
            </a:r>
            <a:r>
              <a:rPr lang="nb-NO" sz="2000" dirty="0" smtClean="0"/>
              <a:t> in pulp </a:t>
            </a:r>
            <a:r>
              <a:rPr lang="nb-NO" sz="2000" dirty="0" err="1" smtClean="0"/>
              <a:t>including</a:t>
            </a:r>
            <a:r>
              <a:rPr lang="nb-NO" sz="2000" dirty="0" smtClean="0"/>
              <a:t> </a:t>
            </a:r>
            <a:r>
              <a:rPr lang="nb-NO" sz="2000" dirty="0" err="1" smtClean="0"/>
              <a:t>odontoblasts</a:t>
            </a:r>
            <a:r>
              <a:rPr lang="nb-NO" sz="2000" dirty="0" smtClean="0"/>
              <a:t>; </a:t>
            </a:r>
            <a:r>
              <a:rPr lang="nb-NO" sz="2000" dirty="0" err="1" smtClean="0"/>
              <a:t>inflammatory</a:t>
            </a:r>
            <a:r>
              <a:rPr lang="nb-NO" sz="2000" dirty="0" smtClean="0"/>
              <a:t> </a:t>
            </a:r>
            <a:r>
              <a:rPr lang="nb-NO" sz="2000" dirty="0" err="1" smtClean="0"/>
              <a:t>cs</a:t>
            </a:r>
            <a:r>
              <a:rPr lang="nb-NO" sz="2000" dirty="0" smtClean="0"/>
              <a:t> </a:t>
            </a:r>
            <a:r>
              <a:rPr lang="nb-NO" sz="2000" dirty="0" err="1" smtClean="0"/>
              <a:t>only</a:t>
            </a:r>
            <a:r>
              <a:rPr lang="nb-NO" sz="2000" dirty="0" smtClean="0"/>
              <a:t> from </a:t>
            </a:r>
            <a:r>
              <a:rPr lang="nb-NO" sz="2000" dirty="0" err="1" smtClean="0"/>
              <a:t>accumulating</a:t>
            </a:r>
            <a:r>
              <a:rPr lang="nb-NO" sz="2000" dirty="0" smtClean="0"/>
              <a:t> </a:t>
            </a:r>
            <a:r>
              <a:rPr lang="nb-NO" sz="2000" dirty="0" err="1" smtClean="0"/>
              <a:t>inflammatory</a:t>
            </a:r>
            <a:r>
              <a:rPr lang="nb-NO" sz="2000" dirty="0" smtClean="0"/>
              <a:t> </a:t>
            </a:r>
            <a:r>
              <a:rPr lang="nb-NO" sz="2000" dirty="0" err="1" smtClean="0"/>
              <a:t>cells</a:t>
            </a:r>
            <a:r>
              <a:rPr lang="nb-NO" sz="2000" dirty="0" smtClean="0"/>
              <a:t>. </a:t>
            </a:r>
          </a:p>
          <a:p>
            <a:pPr marL="342900" lvl="1" indent="-342900">
              <a:buFont typeface="Arial" charset="0"/>
              <a:buChar char="•"/>
            </a:pPr>
            <a:r>
              <a:rPr lang="nb-NO" dirty="0" err="1" smtClean="0"/>
              <a:t>Antimicrobial</a:t>
            </a:r>
            <a:r>
              <a:rPr lang="nb-NO" dirty="0" smtClean="0"/>
              <a:t> </a:t>
            </a:r>
            <a:r>
              <a:rPr lang="nb-NO" dirty="0" err="1" smtClean="0"/>
              <a:t>peptides</a:t>
            </a:r>
            <a:endParaRPr lang="nb-NO" dirty="0" smtClean="0"/>
          </a:p>
          <a:p>
            <a:pPr marL="742950" lvl="2" indent="-342900"/>
            <a:r>
              <a:rPr lang="nb-NO" sz="2000" dirty="0" err="1" smtClean="0"/>
              <a:t>Defensins</a:t>
            </a:r>
            <a:r>
              <a:rPr lang="nb-NO" sz="2000" dirty="0" smtClean="0"/>
              <a:t> </a:t>
            </a:r>
            <a:r>
              <a:rPr lang="nb-NO" sz="2000" dirty="0" err="1" smtClean="0"/>
              <a:t>increased</a:t>
            </a:r>
            <a:r>
              <a:rPr lang="nb-NO" sz="2000" dirty="0" smtClean="0"/>
              <a:t> in </a:t>
            </a:r>
            <a:r>
              <a:rPr lang="nb-NO" sz="2000" dirty="0" err="1" smtClean="0"/>
              <a:t>odontoblast-like</a:t>
            </a:r>
            <a:r>
              <a:rPr lang="nb-NO" sz="2000" dirty="0" smtClean="0"/>
              <a:t> </a:t>
            </a:r>
            <a:r>
              <a:rPr lang="nb-NO" sz="2000" dirty="0" err="1" smtClean="0"/>
              <a:t>cells</a:t>
            </a:r>
            <a:r>
              <a:rPr lang="nb-NO" sz="2000" dirty="0" smtClean="0"/>
              <a:t> in </a:t>
            </a:r>
            <a:r>
              <a:rPr lang="nb-NO" sz="2000" dirty="0" err="1" smtClean="0"/>
              <a:t>culture</a:t>
            </a:r>
            <a:r>
              <a:rPr lang="nb-NO" sz="2000" dirty="0" smtClean="0"/>
              <a:t> </a:t>
            </a:r>
            <a:r>
              <a:rPr lang="nb-NO" sz="2000" dirty="0" err="1" smtClean="0"/>
              <a:t>after</a:t>
            </a:r>
            <a:r>
              <a:rPr lang="nb-NO" sz="2000" dirty="0" smtClean="0"/>
              <a:t>, eg, LPS </a:t>
            </a:r>
            <a:r>
              <a:rPr lang="nb-NO" sz="2000" dirty="0" err="1" smtClean="0"/>
              <a:t>stimulation</a:t>
            </a:r>
            <a:endParaRPr lang="nb-NO" sz="2000" dirty="0" smtClean="0"/>
          </a:p>
          <a:p>
            <a:pPr marL="342900" lvl="1" indent="-342900">
              <a:buFont typeface="Arial" charset="0"/>
              <a:buChar char="•"/>
            </a:pPr>
            <a:r>
              <a:rPr lang="nb-NO" dirty="0" err="1" smtClean="0"/>
              <a:t>Maturation</a:t>
            </a:r>
            <a:r>
              <a:rPr lang="nb-NO" dirty="0" smtClean="0"/>
              <a:t> </a:t>
            </a:r>
            <a:r>
              <a:rPr lang="nb-NO" dirty="0" err="1" smtClean="0"/>
              <a:t>of</a:t>
            </a:r>
            <a:r>
              <a:rPr lang="nb-NO" dirty="0" smtClean="0"/>
              <a:t> </a:t>
            </a:r>
            <a:r>
              <a:rPr lang="nb-NO" dirty="0" err="1" smtClean="0"/>
              <a:t>dendritic</a:t>
            </a:r>
            <a:r>
              <a:rPr lang="nb-NO" dirty="0" smtClean="0"/>
              <a:t> </a:t>
            </a:r>
            <a:r>
              <a:rPr lang="nb-NO" dirty="0" err="1" smtClean="0"/>
              <a:t>cells</a:t>
            </a:r>
            <a:endParaRPr lang="nb-NO" dirty="0" smtClean="0"/>
          </a:p>
          <a:p>
            <a:pPr marL="742950" lvl="2" indent="-342900"/>
            <a:r>
              <a:rPr lang="nb-NO" sz="2000" dirty="0" smtClean="0"/>
              <a:t>The CCL2 </a:t>
            </a:r>
            <a:r>
              <a:rPr lang="nb-NO" sz="2000" dirty="0" err="1" smtClean="0"/>
              <a:t>chemokine</a:t>
            </a:r>
            <a:r>
              <a:rPr lang="nb-NO" sz="2000" dirty="0" smtClean="0"/>
              <a:t> is </a:t>
            </a:r>
            <a:r>
              <a:rPr lang="nb-NO" sz="2000" dirty="0" err="1" smtClean="0"/>
              <a:t>produced</a:t>
            </a:r>
            <a:r>
              <a:rPr lang="nb-NO" sz="2000" dirty="0" smtClean="0"/>
              <a:t> by </a:t>
            </a:r>
            <a:r>
              <a:rPr lang="nb-NO" sz="2000" dirty="0" err="1" smtClean="0"/>
              <a:t>odontoblasts</a:t>
            </a:r>
            <a:r>
              <a:rPr lang="nb-NO" sz="2000" dirty="0" smtClean="0"/>
              <a:t> under </a:t>
            </a:r>
            <a:r>
              <a:rPr lang="nb-NO" sz="2000" dirty="0" err="1" smtClean="0"/>
              <a:t>caries</a:t>
            </a:r>
            <a:r>
              <a:rPr lang="nb-NO" sz="2000" dirty="0" smtClean="0"/>
              <a:t> and </a:t>
            </a:r>
            <a:r>
              <a:rPr lang="nb-NO" sz="2000" dirty="0" err="1" smtClean="0"/>
              <a:t>may</a:t>
            </a:r>
            <a:r>
              <a:rPr lang="nb-NO" sz="2000" dirty="0" smtClean="0"/>
              <a:t> </a:t>
            </a:r>
            <a:r>
              <a:rPr lang="nb-NO" sz="2000" dirty="0" err="1" smtClean="0"/>
              <a:t>attract</a:t>
            </a:r>
            <a:r>
              <a:rPr lang="nb-NO" sz="2000" dirty="0" smtClean="0"/>
              <a:t> </a:t>
            </a:r>
            <a:r>
              <a:rPr lang="nb-NO" sz="2000" dirty="0" err="1" smtClean="0"/>
              <a:t>dendritic</a:t>
            </a:r>
            <a:r>
              <a:rPr lang="nb-NO" sz="2000" dirty="0" smtClean="0"/>
              <a:t> </a:t>
            </a:r>
            <a:r>
              <a:rPr lang="nb-NO" sz="2000" dirty="0" err="1" smtClean="0"/>
              <a:t>cells</a:t>
            </a:r>
            <a:r>
              <a:rPr lang="nb-NO" sz="2000" dirty="0" smtClean="0"/>
              <a:t> to </a:t>
            </a:r>
            <a:r>
              <a:rPr lang="nb-NO" sz="2000" dirty="0" err="1" smtClean="0"/>
              <a:t>the</a:t>
            </a:r>
            <a:r>
              <a:rPr lang="nb-NO" sz="2000" dirty="0" smtClean="0"/>
              <a:t> </a:t>
            </a:r>
            <a:r>
              <a:rPr lang="nb-NO" sz="2000" dirty="0" err="1" smtClean="0"/>
              <a:t>odontoblast</a:t>
            </a:r>
            <a:r>
              <a:rPr lang="nb-NO" sz="2000" dirty="0" smtClean="0"/>
              <a:t> </a:t>
            </a:r>
            <a:r>
              <a:rPr lang="nb-NO" sz="2000" dirty="0" err="1" smtClean="0"/>
              <a:t>layer</a:t>
            </a:r>
            <a:r>
              <a:rPr lang="nb-NO" sz="2000" dirty="0" smtClean="0"/>
              <a:t> and </a:t>
            </a:r>
            <a:r>
              <a:rPr lang="nb-NO" sz="2000" dirty="0" err="1" smtClean="0"/>
              <a:t>activate</a:t>
            </a:r>
            <a:r>
              <a:rPr lang="nb-NO" sz="2000" dirty="0" smtClean="0"/>
              <a:t> </a:t>
            </a:r>
            <a:r>
              <a:rPr lang="nb-NO" sz="2000" dirty="0" err="1" smtClean="0"/>
              <a:t>them</a:t>
            </a:r>
            <a:endParaRPr lang="nb-NO" dirty="0" smtClean="0"/>
          </a:p>
        </p:txBody>
      </p:sp>
      <p:sp>
        <p:nvSpPr>
          <p:cNvPr id="4" name="Rectangle 3"/>
          <p:cNvSpPr/>
          <p:nvPr/>
        </p:nvSpPr>
        <p:spPr>
          <a:xfrm>
            <a:off x="5508104" y="188640"/>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573112"/>
            <a:ext cx="8229600" cy="1143000"/>
          </a:xfrm>
        </p:spPr>
        <p:txBody>
          <a:bodyPr/>
          <a:lstStyle/>
          <a:p>
            <a:r>
              <a:rPr lang="nb-NO" dirty="0" err="1" smtClean="0"/>
              <a:t>Bacterial</a:t>
            </a:r>
            <a:r>
              <a:rPr lang="nb-NO" dirty="0" smtClean="0"/>
              <a:t> </a:t>
            </a:r>
            <a:r>
              <a:rPr lang="nb-NO" dirty="0" err="1" smtClean="0"/>
              <a:t>effects</a:t>
            </a:r>
            <a:r>
              <a:rPr lang="nb-NO" dirty="0" smtClean="0"/>
              <a:t> </a:t>
            </a:r>
            <a:r>
              <a:rPr lang="nb-NO" dirty="0" err="1" smtClean="0"/>
              <a:t>on</a:t>
            </a:r>
            <a:r>
              <a:rPr lang="nb-NO" dirty="0" smtClean="0"/>
              <a:t> </a:t>
            </a:r>
            <a:r>
              <a:rPr lang="nb-NO" dirty="0" err="1" smtClean="0"/>
              <a:t>dentinogenesis</a:t>
            </a:r>
            <a:endParaRPr lang="nb-NO" dirty="0" smtClean="0"/>
          </a:p>
        </p:txBody>
      </p:sp>
      <p:sp>
        <p:nvSpPr>
          <p:cNvPr id="34819" name="Content Placeholder 2"/>
          <p:cNvSpPr>
            <a:spLocks noGrp="1"/>
          </p:cNvSpPr>
          <p:nvPr>
            <p:ph idx="1"/>
          </p:nvPr>
        </p:nvSpPr>
        <p:spPr>
          <a:xfrm>
            <a:off x="468312" y="1711349"/>
            <a:ext cx="8424167" cy="4525963"/>
          </a:xfrm>
        </p:spPr>
        <p:txBody>
          <a:bodyPr/>
          <a:lstStyle/>
          <a:p>
            <a:pPr marL="342900" lvl="1" indent="-342900">
              <a:buFont typeface="Arial" charset="0"/>
              <a:buChar char="•"/>
            </a:pPr>
            <a:r>
              <a:rPr lang="nb-NO" dirty="0" smtClean="0"/>
              <a:t>LTA </a:t>
            </a:r>
            <a:r>
              <a:rPr lang="nb-NO" dirty="0" err="1" smtClean="0"/>
              <a:t>downregulates</a:t>
            </a:r>
            <a:r>
              <a:rPr lang="nb-NO" dirty="0" smtClean="0"/>
              <a:t> collagen type1 </a:t>
            </a:r>
            <a:r>
              <a:rPr lang="nb-NO" dirty="0" err="1" smtClean="0"/>
              <a:t>synthesis</a:t>
            </a:r>
            <a:r>
              <a:rPr lang="nb-NO" dirty="0" smtClean="0"/>
              <a:t> (Farges)</a:t>
            </a:r>
          </a:p>
          <a:p>
            <a:pPr marL="342900" lvl="1" indent="-342900">
              <a:buFont typeface="Arial" charset="0"/>
              <a:buChar char="•"/>
            </a:pPr>
            <a:r>
              <a:rPr lang="nb-NO" dirty="0" err="1" smtClean="0"/>
              <a:t>Dentin</a:t>
            </a:r>
            <a:r>
              <a:rPr lang="nb-NO" dirty="0" smtClean="0"/>
              <a:t> </a:t>
            </a:r>
            <a:r>
              <a:rPr lang="nb-NO" dirty="0" err="1" smtClean="0"/>
              <a:t>sialophosphoprotein</a:t>
            </a:r>
            <a:r>
              <a:rPr lang="nb-NO" dirty="0" smtClean="0"/>
              <a:t> </a:t>
            </a:r>
            <a:r>
              <a:rPr lang="nb-NO" dirty="0" err="1" smtClean="0"/>
              <a:t>gene</a:t>
            </a:r>
            <a:r>
              <a:rPr lang="nb-NO" dirty="0" smtClean="0"/>
              <a:t> </a:t>
            </a:r>
            <a:r>
              <a:rPr lang="nb-NO" dirty="0" err="1" smtClean="0"/>
              <a:t>expression</a:t>
            </a:r>
            <a:r>
              <a:rPr lang="nb-NO" dirty="0" smtClean="0"/>
              <a:t> </a:t>
            </a:r>
            <a:r>
              <a:rPr lang="nb-NO" dirty="0" err="1" smtClean="0"/>
              <a:t>abolished</a:t>
            </a:r>
            <a:r>
              <a:rPr lang="nb-NO" dirty="0" smtClean="0"/>
              <a:t> (</a:t>
            </a:r>
            <a:r>
              <a:rPr lang="nb-NO" dirty="0" err="1" smtClean="0"/>
              <a:t>blocks</a:t>
            </a:r>
            <a:r>
              <a:rPr lang="nb-NO" dirty="0" smtClean="0"/>
              <a:t> </a:t>
            </a:r>
            <a:r>
              <a:rPr lang="nb-NO" dirty="0" err="1" smtClean="0"/>
              <a:t>-&gt;phosphoprotein-&gt;hydroxyapatite</a:t>
            </a:r>
            <a:r>
              <a:rPr lang="nb-NO" dirty="0" smtClean="0"/>
              <a:t>)</a:t>
            </a:r>
          </a:p>
          <a:p>
            <a:pPr marL="342900" lvl="1" indent="-342900">
              <a:buFont typeface="Arial" charset="0"/>
              <a:buChar char="•"/>
            </a:pPr>
            <a:r>
              <a:rPr lang="nb-NO" dirty="0" smtClean="0"/>
              <a:t>TGF-</a:t>
            </a:r>
            <a:r>
              <a:rPr lang="el-GR" dirty="0" smtClean="0"/>
              <a:t>β</a:t>
            </a:r>
            <a:r>
              <a:rPr lang="nb-NO" dirty="0" smtClean="0"/>
              <a:t>1</a:t>
            </a:r>
            <a:r>
              <a:rPr lang="el-GR" dirty="0" smtClean="0"/>
              <a:t> </a:t>
            </a:r>
            <a:r>
              <a:rPr lang="nb-NO" dirty="0" smtClean="0"/>
              <a:t>(”</a:t>
            </a:r>
            <a:r>
              <a:rPr lang="nb-NO" dirty="0" err="1" smtClean="0"/>
              <a:t>the</a:t>
            </a:r>
            <a:r>
              <a:rPr lang="nb-NO" dirty="0" smtClean="0"/>
              <a:t> modulator”) </a:t>
            </a:r>
            <a:r>
              <a:rPr lang="nb-NO" dirty="0" err="1" smtClean="0"/>
              <a:t>downregulated</a:t>
            </a:r>
            <a:r>
              <a:rPr lang="nb-NO" dirty="0" smtClean="0"/>
              <a:t>:</a:t>
            </a:r>
          </a:p>
          <a:p>
            <a:pPr marL="742950" lvl="2" indent="-342900"/>
            <a:r>
              <a:rPr lang="nb-NO" dirty="0" smtClean="0"/>
              <a:t>TGF-</a:t>
            </a:r>
            <a:r>
              <a:rPr lang="el-GR" dirty="0" smtClean="0"/>
              <a:t>β</a:t>
            </a:r>
            <a:r>
              <a:rPr lang="nb-NO" dirty="0" smtClean="0"/>
              <a:t>1</a:t>
            </a:r>
            <a:r>
              <a:rPr lang="el-GR" dirty="0" smtClean="0"/>
              <a:t> </a:t>
            </a:r>
            <a:r>
              <a:rPr lang="nb-NO" dirty="0" err="1" smtClean="0"/>
              <a:t>attenuates</a:t>
            </a:r>
            <a:r>
              <a:rPr lang="nb-NO" dirty="0" smtClean="0"/>
              <a:t> TLR </a:t>
            </a:r>
            <a:r>
              <a:rPr lang="nb-NO" dirty="0" err="1" smtClean="0"/>
              <a:t>signalling</a:t>
            </a:r>
            <a:r>
              <a:rPr lang="nb-NO" dirty="0" smtClean="0"/>
              <a:t>; </a:t>
            </a:r>
            <a:r>
              <a:rPr lang="nb-NO" dirty="0" err="1" smtClean="0"/>
              <a:t>its</a:t>
            </a:r>
            <a:r>
              <a:rPr lang="nb-NO" dirty="0" smtClean="0"/>
              <a:t> </a:t>
            </a:r>
            <a:r>
              <a:rPr lang="nb-NO" dirty="0" err="1" smtClean="0"/>
              <a:t>absence</a:t>
            </a:r>
            <a:r>
              <a:rPr lang="nb-NO" dirty="0" smtClean="0"/>
              <a:t> </a:t>
            </a:r>
            <a:r>
              <a:rPr lang="nb-NO" dirty="0" err="1" smtClean="0"/>
              <a:t>opens</a:t>
            </a:r>
            <a:r>
              <a:rPr lang="nb-NO" dirty="0" smtClean="0"/>
              <a:t> for immune </a:t>
            </a:r>
            <a:r>
              <a:rPr lang="nb-NO" dirty="0" err="1" smtClean="0"/>
              <a:t>activation</a:t>
            </a:r>
            <a:r>
              <a:rPr lang="nb-NO" dirty="0" smtClean="0"/>
              <a:t> by more </a:t>
            </a:r>
            <a:r>
              <a:rPr lang="nb-NO" dirty="0" err="1" smtClean="0"/>
              <a:t>active</a:t>
            </a:r>
            <a:r>
              <a:rPr lang="nb-NO" dirty="0" smtClean="0"/>
              <a:t> TLR </a:t>
            </a:r>
            <a:r>
              <a:rPr lang="nb-NO" dirty="0" err="1" smtClean="0"/>
              <a:t>signalling</a:t>
            </a:r>
            <a:endParaRPr lang="nb-NO" dirty="0" smtClean="0"/>
          </a:p>
          <a:p>
            <a:pPr marL="742950" lvl="2" indent="-342900"/>
            <a:r>
              <a:rPr lang="nb-NO" dirty="0" smtClean="0"/>
              <a:t>TGF-</a:t>
            </a:r>
            <a:r>
              <a:rPr lang="el-GR" dirty="0" smtClean="0"/>
              <a:t>β</a:t>
            </a:r>
            <a:r>
              <a:rPr lang="nb-NO" dirty="0" smtClean="0"/>
              <a:t>1 </a:t>
            </a:r>
            <a:r>
              <a:rPr lang="nb-NO" dirty="0" err="1" smtClean="0"/>
              <a:t>also</a:t>
            </a:r>
            <a:r>
              <a:rPr lang="nb-NO" dirty="0" smtClean="0"/>
              <a:t> </a:t>
            </a:r>
            <a:r>
              <a:rPr lang="nb-NO" dirty="0" err="1" smtClean="0"/>
              <a:t>inhibits</a:t>
            </a:r>
            <a:r>
              <a:rPr lang="nb-NO" dirty="0" smtClean="0"/>
              <a:t> </a:t>
            </a:r>
            <a:r>
              <a:rPr lang="nb-NO" dirty="0" err="1" smtClean="0"/>
              <a:t>responses</a:t>
            </a:r>
            <a:r>
              <a:rPr lang="nb-NO" dirty="0" smtClean="0"/>
              <a:t> and </a:t>
            </a:r>
            <a:r>
              <a:rPr lang="nb-NO" dirty="0" err="1" smtClean="0"/>
              <a:t>activation</a:t>
            </a:r>
            <a:r>
              <a:rPr lang="nb-NO" dirty="0" smtClean="0"/>
              <a:t> </a:t>
            </a:r>
            <a:r>
              <a:rPr lang="nb-NO" dirty="0" err="1" smtClean="0"/>
              <a:t>of</a:t>
            </a:r>
            <a:r>
              <a:rPr lang="nb-NO" dirty="0" smtClean="0"/>
              <a:t> T </a:t>
            </a:r>
            <a:r>
              <a:rPr lang="nb-NO" dirty="0" err="1" smtClean="0"/>
              <a:t>helper</a:t>
            </a:r>
            <a:r>
              <a:rPr lang="nb-NO" dirty="0" smtClean="0"/>
              <a:t> and B </a:t>
            </a:r>
            <a:r>
              <a:rPr lang="nb-NO" dirty="0" err="1" smtClean="0"/>
              <a:t>cells</a:t>
            </a:r>
            <a:r>
              <a:rPr lang="nb-NO" dirty="0" smtClean="0"/>
              <a:t>; </a:t>
            </a:r>
            <a:r>
              <a:rPr lang="nb-NO" dirty="0" err="1" smtClean="0"/>
              <a:t>its</a:t>
            </a:r>
            <a:r>
              <a:rPr lang="nb-NO" dirty="0" smtClean="0"/>
              <a:t> </a:t>
            </a:r>
            <a:r>
              <a:rPr lang="nb-NO" dirty="0" err="1" smtClean="0"/>
              <a:t>absence</a:t>
            </a:r>
            <a:r>
              <a:rPr lang="nb-NO" dirty="0" smtClean="0"/>
              <a:t> </a:t>
            </a:r>
            <a:r>
              <a:rPr lang="nb-NO" dirty="0" err="1" smtClean="0"/>
              <a:t>may</a:t>
            </a:r>
            <a:r>
              <a:rPr lang="nb-NO" dirty="0" smtClean="0"/>
              <a:t> </a:t>
            </a:r>
            <a:r>
              <a:rPr lang="nb-NO" dirty="0" err="1" smtClean="0"/>
              <a:t>thus</a:t>
            </a:r>
            <a:r>
              <a:rPr lang="nb-NO" dirty="0" smtClean="0"/>
              <a:t> </a:t>
            </a:r>
            <a:r>
              <a:rPr lang="nb-NO" dirty="0" err="1" smtClean="0"/>
              <a:t>also</a:t>
            </a:r>
            <a:r>
              <a:rPr lang="nb-NO" dirty="0" smtClean="0"/>
              <a:t> </a:t>
            </a:r>
            <a:r>
              <a:rPr lang="nb-NO" dirty="0" err="1" smtClean="0"/>
              <a:t>increase</a:t>
            </a:r>
            <a:r>
              <a:rPr lang="nb-NO" dirty="0" smtClean="0"/>
              <a:t> </a:t>
            </a:r>
            <a:r>
              <a:rPr lang="nb-NO" dirty="0" err="1" smtClean="0"/>
              <a:t>this</a:t>
            </a:r>
            <a:r>
              <a:rPr lang="nb-NO" dirty="0" smtClean="0"/>
              <a:t> side </a:t>
            </a:r>
            <a:r>
              <a:rPr lang="nb-NO" dirty="0" err="1" smtClean="0"/>
              <a:t>of</a:t>
            </a:r>
            <a:r>
              <a:rPr lang="nb-NO" dirty="0" smtClean="0"/>
              <a:t> </a:t>
            </a:r>
            <a:r>
              <a:rPr lang="nb-NO" dirty="0" err="1" smtClean="0"/>
              <a:t>the</a:t>
            </a:r>
            <a:r>
              <a:rPr lang="nb-NO" dirty="0" smtClean="0"/>
              <a:t> immune </a:t>
            </a:r>
            <a:r>
              <a:rPr lang="nb-NO" dirty="0" err="1" smtClean="0"/>
              <a:t>response</a:t>
            </a:r>
            <a:r>
              <a:rPr lang="nb-NO" dirty="0" smtClean="0"/>
              <a:t>.</a:t>
            </a:r>
          </a:p>
          <a:p>
            <a:endParaRPr lang="nb-NO" dirty="0" smtClean="0"/>
          </a:p>
        </p:txBody>
      </p:sp>
      <p:sp>
        <p:nvSpPr>
          <p:cNvPr id="4" name="Rectangle 3"/>
          <p:cNvSpPr/>
          <p:nvPr/>
        </p:nvSpPr>
        <p:spPr>
          <a:xfrm>
            <a:off x="5292080" y="260648"/>
            <a:ext cx="3422732"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endParaRPr lang="nb-NO" sz="2800" b="1" dirty="0" smtClean="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nb-NO" smtClean="0"/>
              <a:t>Pathogenesis</a:t>
            </a:r>
          </a:p>
        </p:txBody>
      </p:sp>
      <p:sp>
        <p:nvSpPr>
          <p:cNvPr id="9219" name="Content Placeholder 2"/>
          <p:cNvSpPr>
            <a:spLocks noGrp="1"/>
          </p:cNvSpPr>
          <p:nvPr>
            <p:ph idx="1"/>
          </p:nvPr>
        </p:nvSpPr>
        <p:spPr/>
        <p:txBody>
          <a:bodyPr/>
          <a:lstStyle/>
          <a:p>
            <a:r>
              <a:rPr lang="nb-NO" smtClean="0"/>
              <a:t>Greek, </a:t>
            </a:r>
            <a:r>
              <a:rPr lang="nb-NO" i="1" smtClean="0"/>
              <a:t>pathos</a:t>
            </a:r>
            <a:r>
              <a:rPr lang="nb-NO" smtClean="0"/>
              <a:t> + </a:t>
            </a:r>
            <a:r>
              <a:rPr lang="nb-NO" i="1" smtClean="0"/>
              <a:t>genesis,</a:t>
            </a:r>
            <a:r>
              <a:rPr lang="nb-NO" smtClean="0"/>
              <a:t> disease + creation</a:t>
            </a:r>
            <a:br>
              <a:rPr lang="nb-NO" smtClean="0"/>
            </a:br>
            <a:r>
              <a:rPr lang="nb-NO" smtClean="0"/>
              <a:t>..</a:t>
            </a:r>
            <a:r>
              <a:rPr lang="en-US" smtClean="0"/>
              <a:t>the development of morbid conditions or of disease; more specifically the cellular events and reactions and other pathologic mechanisms occurring in the development of disease (medical dictionary)</a:t>
            </a:r>
          </a:p>
          <a:p>
            <a:r>
              <a:rPr lang="fr-FR" smtClean="0"/>
              <a:t>Etiology: Gk, </a:t>
            </a:r>
            <a:r>
              <a:rPr lang="fr-FR" i="1" smtClean="0"/>
              <a:t>aitia,</a:t>
            </a:r>
            <a:r>
              <a:rPr lang="fr-FR" smtClean="0"/>
              <a:t> cause, </a:t>
            </a:r>
            <a:r>
              <a:rPr lang="fr-FR" i="1" smtClean="0"/>
              <a:t>logos,</a:t>
            </a:r>
            <a:r>
              <a:rPr lang="fr-FR" smtClean="0"/>
              <a:t> science</a:t>
            </a:r>
            <a:br>
              <a:rPr lang="fr-FR" smtClean="0"/>
            </a:br>
            <a:r>
              <a:rPr lang="fr-FR" smtClean="0"/>
              <a:t>= agent(s) initiating pathogenesis</a:t>
            </a:r>
            <a:endParaRPr lang="nb-NO"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Dentin</a:t>
            </a:r>
            <a:r>
              <a:rPr lang="nb-NO" dirty="0" smtClean="0"/>
              <a:t> </a:t>
            </a:r>
            <a:r>
              <a:rPr lang="nb-NO" dirty="0" err="1" smtClean="0"/>
              <a:t>infection</a:t>
            </a:r>
            <a:r>
              <a:rPr lang="nb-NO" dirty="0" smtClean="0"/>
              <a:t> </a:t>
            </a:r>
            <a:r>
              <a:rPr lang="nb-NO" dirty="0" err="1" smtClean="0"/>
              <a:t>summary</a:t>
            </a:r>
            <a:endParaRPr lang="nb-NO" dirty="0"/>
          </a:p>
        </p:txBody>
      </p:sp>
      <p:sp>
        <p:nvSpPr>
          <p:cNvPr id="3" name="Content Placeholder 2"/>
          <p:cNvSpPr>
            <a:spLocks noGrp="1"/>
          </p:cNvSpPr>
          <p:nvPr>
            <p:ph idx="1"/>
          </p:nvPr>
        </p:nvSpPr>
        <p:spPr/>
        <p:txBody>
          <a:bodyPr/>
          <a:lstStyle/>
          <a:p>
            <a:r>
              <a:rPr lang="nb-NO" dirty="0" err="1" smtClean="0"/>
              <a:t>Tubule</a:t>
            </a:r>
            <a:r>
              <a:rPr lang="nb-NO" dirty="0" smtClean="0"/>
              <a:t> </a:t>
            </a:r>
            <a:r>
              <a:rPr lang="nb-NO" dirty="0" err="1" smtClean="0"/>
              <a:t>occlusion</a:t>
            </a:r>
            <a:r>
              <a:rPr lang="nb-NO" dirty="0" smtClean="0"/>
              <a:t> and </a:t>
            </a:r>
            <a:r>
              <a:rPr lang="nb-NO" dirty="0" err="1" smtClean="0"/>
              <a:t>precipitation</a:t>
            </a:r>
            <a:endParaRPr lang="nb-NO" dirty="0" smtClean="0"/>
          </a:p>
          <a:p>
            <a:r>
              <a:rPr lang="nb-NO" dirty="0" err="1" smtClean="0"/>
              <a:t>Odontoblast</a:t>
            </a:r>
            <a:r>
              <a:rPr lang="nb-NO" dirty="0" smtClean="0"/>
              <a:t> </a:t>
            </a:r>
            <a:r>
              <a:rPr lang="nb-NO" dirty="0" err="1" smtClean="0"/>
              <a:t>stimulation</a:t>
            </a:r>
            <a:r>
              <a:rPr lang="nb-NO" dirty="0" smtClean="0"/>
              <a:t> -&gt; </a:t>
            </a:r>
            <a:r>
              <a:rPr lang="nb-NO" dirty="0" err="1" smtClean="0"/>
              <a:t>death</a:t>
            </a:r>
            <a:r>
              <a:rPr lang="nb-NO" dirty="0" smtClean="0"/>
              <a:t> -&gt; </a:t>
            </a:r>
            <a:r>
              <a:rPr lang="nb-NO" dirty="0" err="1" smtClean="0"/>
              <a:t>repair</a:t>
            </a:r>
            <a:endParaRPr lang="nb-NO" dirty="0" smtClean="0"/>
          </a:p>
          <a:p>
            <a:r>
              <a:rPr lang="nb-NO" dirty="0" err="1" smtClean="0"/>
              <a:t>Direct</a:t>
            </a:r>
            <a:r>
              <a:rPr lang="nb-NO" dirty="0" smtClean="0"/>
              <a:t> (</a:t>
            </a:r>
            <a:r>
              <a:rPr lang="nb-NO" dirty="0" err="1" smtClean="0"/>
              <a:t>toxins</a:t>
            </a:r>
            <a:r>
              <a:rPr lang="nb-NO" dirty="0" smtClean="0"/>
              <a:t>, LPS) and </a:t>
            </a:r>
            <a:r>
              <a:rPr lang="nb-NO" dirty="0" err="1" smtClean="0"/>
              <a:t>indirect</a:t>
            </a:r>
            <a:r>
              <a:rPr lang="nb-NO" dirty="0" smtClean="0"/>
              <a:t> </a:t>
            </a:r>
            <a:r>
              <a:rPr lang="nb-NO" dirty="0" err="1" smtClean="0"/>
              <a:t>activation</a:t>
            </a:r>
            <a:r>
              <a:rPr lang="nb-NO" dirty="0" smtClean="0"/>
              <a:t> </a:t>
            </a:r>
            <a:r>
              <a:rPr lang="nb-NO" dirty="0" err="1" smtClean="0"/>
              <a:t>of</a:t>
            </a:r>
            <a:r>
              <a:rPr lang="nb-NO" dirty="0" smtClean="0"/>
              <a:t> innate and </a:t>
            </a:r>
            <a:r>
              <a:rPr lang="nb-NO" dirty="0" err="1" smtClean="0"/>
              <a:t>specific</a:t>
            </a:r>
            <a:r>
              <a:rPr lang="nb-NO" dirty="0" smtClean="0"/>
              <a:t> immune </a:t>
            </a:r>
            <a:r>
              <a:rPr lang="nb-NO" dirty="0" err="1" smtClean="0"/>
              <a:t>responses</a:t>
            </a:r>
            <a:endParaRPr lang="nb-NO" dirty="0" smtClean="0"/>
          </a:p>
          <a:p>
            <a:pPr lvl="1"/>
            <a:r>
              <a:rPr lang="nb-NO" dirty="0" err="1" smtClean="0"/>
              <a:t>PAMPs</a:t>
            </a:r>
            <a:r>
              <a:rPr lang="nb-NO" dirty="0" smtClean="0"/>
              <a:t>  &amp; </a:t>
            </a:r>
            <a:r>
              <a:rPr lang="nb-NO" dirty="0" err="1" smtClean="0"/>
              <a:t>DAMPs</a:t>
            </a:r>
            <a:r>
              <a:rPr lang="nb-NO" dirty="0" smtClean="0"/>
              <a:t> -&gt; </a:t>
            </a:r>
            <a:r>
              <a:rPr lang="nb-NO" dirty="0" err="1" smtClean="0"/>
              <a:t>TLRs-</a:t>
            </a:r>
            <a:r>
              <a:rPr lang="nb-NO" dirty="0" smtClean="0"/>
              <a:t>&gt; TNF-</a:t>
            </a:r>
            <a:r>
              <a:rPr lang="el-GR" dirty="0" smtClean="0"/>
              <a:t>α</a:t>
            </a:r>
            <a:r>
              <a:rPr lang="nb-NO" dirty="0" smtClean="0"/>
              <a:t>, IL-1</a:t>
            </a:r>
            <a:r>
              <a:rPr lang="el-GR" dirty="0" smtClean="0"/>
              <a:t>β</a:t>
            </a:r>
            <a:r>
              <a:rPr lang="nb-NO" dirty="0" smtClean="0"/>
              <a:t>; </a:t>
            </a:r>
            <a:r>
              <a:rPr lang="nb-NO" dirty="0" err="1" smtClean="0"/>
              <a:t>chemokines</a:t>
            </a:r>
            <a:endParaRPr lang="nb-NO" dirty="0" smtClean="0"/>
          </a:p>
          <a:p>
            <a:pPr lvl="1"/>
            <a:r>
              <a:rPr lang="nb-NO" dirty="0" err="1" smtClean="0"/>
              <a:t>Recruitement</a:t>
            </a:r>
            <a:r>
              <a:rPr lang="nb-NO" dirty="0" smtClean="0"/>
              <a:t> </a:t>
            </a:r>
            <a:r>
              <a:rPr lang="nb-NO" dirty="0" err="1" smtClean="0"/>
              <a:t>of</a:t>
            </a:r>
            <a:r>
              <a:rPr lang="nb-NO" dirty="0" smtClean="0"/>
              <a:t> </a:t>
            </a:r>
            <a:r>
              <a:rPr lang="nb-NO" dirty="0" err="1" smtClean="0"/>
              <a:t>phagocytes</a:t>
            </a:r>
            <a:r>
              <a:rPr lang="nb-NO" dirty="0" smtClean="0"/>
              <a:t> for innate </a:t>
            </a:r>
            <a:r>
              <a:rPr lang="nb-NO" dirty="0" err="1" smtClean="0"/>
              <a:t>response</a:t>
            </a:r>
            <a:endParaRPr lang="nb-NO" dirty="0" smtClean="0"/>
          </a:p>
          <a:p>
            <a:pPr lvl="1"/>
            <a:r>
              <a:rPr lang="nb-NO" dirty="0" err="1" smtClean="0"/>
              <a:t>Stimulation/maturation</a:t>
            </a:r>
            <a:r>
              <a:rPr lang="nb-NO" dirty="0" smtClean="0"/>
              <a:t> </a:t>
            </a:r>
            <a:r>
              <a:rPr lang="nb-NO" dirty="0" err="1" smtClean="0"/>
              <a:t>of</a:t>
            </a:r>
            <a:r>
              <a:rPr lang="nb-NO" dirty="0" smtClean="0"/>
              <a:t> </a:t>
            </a:r>
            <a:r>
              <a:rPr lang="nb-NO" dirty="0" err="1" smtClean="0"/>
              <a:t>antigen-presenting</a:t>
            </a:r>
            <a:r>
              <a:rPr lang="nb-NO" dirty="0" smtClean="0"/>
              <a:t> </a:t>
            </a:r>
            <a:r>
              <a:rPr lang="nb-NO" dirty="0" err="1" smtClean="0"/>
              <a:t>cells</a:t>
            </a:r>
            <a:r>
              <a:rPr lang="nb-NO" dirty="0" smtClean="0"/>
              <a:t>, </a:t>
            </a:r>
            <a:r>
              <a:rPr lang="nb-NO" dirty="0" err="1" smtClean="0"/>
              <a:t>notably</a:t>
            </a:r>
            <a:r>
              <a:rPr lang="nb-NO" dirty="0" smtClean="0"/>
              <a:t> </a:t>
            </a:r>
            <a:r>
              <a:rPr lang="nb-NO" dirty="0" err="1" smtClean="0"/>
              <a:t>dendritic</a:t>
            </a:r>
            <a:r>
              <a:rPr lang="nb-NO" dirty="0" smtClean="0"/>
              <a:t> </a:t>
            </a:r>
            <a:r>
              <a:rPr lang="nb-NO" dirty="0" err="1" smtClean="0"/>
              <a:t>cells</a:t>
            </a:r>
            <a:endParaRPr lang="nb-NO"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95536" y="836712"/>
            <a:ext cx="8229600" cy="1143000"/>
          </a:xfrm>
        </p:spPr>
        <p:txBody>
          <a:bodyPr/>
          <a:lstStyle/>
          <a:p>
            <a:r>
              <a:rPr lang="nb-NO" dirty="0" smtClean="0"/>
              <a:t>Initial, </a:t>
            </a:r>
            <a:r>
              <a:rPr lang="nb-NO" dirty="0" err="1" smtClean="0"/>
              <a:t>neurovascular</a:t>
            </a:r>
            <a:r>
              <a:rPr lang="nb-NO" dirty="0" smtClean="0"/>
              <a:t> </a:t>
            </a:r>
            <a:r>
              <a:rPr lang="nb-NO" dirty="0" err="1" smtClean="0"/>
              <a:t>events</a:t>
            </a:r>
            <a:endParaRPr lang="nb-NO" dirty="0" smtClean="0"/>
          </a:p>
        </p:txBody>
      </p:sp>
      <p:sp>
        <p:nvSpPr>
          <p:cNvPr id="35843" name="Content Placeholder 2"/>
          <p:cNvSpPr>
            <a:spLocks noGrp="1"/>
          </p:cNvSpPr>
          <p:nvPr>
            <p:ph idx="1"/>
          </p:nvPr>
        </p:nvSpPr>
        <p:spPr>
          <a:xfrm>
            <a:off x="457200" y="2287413"/>
            <a:ext cx="8229600" cy="2869779"/>
          </a:xfrm>
        </p:spPr>
        <p:txBody>
          <a:bodyPr/>
          <a:lstStyle/>
          <a:p>
            <a:r>
              <a:rPr lang="nb-NO" dirty="0" err="1" smtClean="0"/>
              <a:t>Activation</a:t>
            </a:r>
            <a:r>
              <a:rPr lang="nb-NO" dirty="0" smtClean="0"/>
              <a:t> </a:t>
            </a:r>
            <a:r>
              <a:rPr lang="nb-NO" dirty="0" err="1" smtClean="0"/>
              <a:t>of</a:t>
            </a:r>
            <a:r>
              <a:rPr lang="nb-NO" dirty="0" smtClean="0"/>
              <a:t> nerves</a:t>
            </a:r>
          </a:p>
          <a:p>
            <a:r>
              <a:rPr lang="nb-NO" dirty="0" smtClean="0"/>
              <a:t>Triggers </a:t>
            </a:r>
            <a:r>
              <a:rPr lang="nb-NO" dirty="0" err="1" smtClean="0"/>
              <a:t>secretion</a:t>
            </a:r>
            <a:r>
              <a:rPr lang="nb-NO" dirty="0" smtClean="0"/>
              <a:t> </a:t>
            </a:r>
            <a:r>
              <a:rPr lang="nb-NO" dirty="0" err="1" smtClean="0"/>
              <a:t>of</a:t>
            </a:r>
            <a:r>
              <a:rPr lang="nb-NO" dirty="0" smtClean="0"/>
              <a:t> </a:t>
            </a:r>
            <a:r>
              <a:rPr lang="nb-NO" dirty="0" err="1" smtClean="0"/>
              <a:t>neuropeptides</a:t>
            </a:r>
            <a:endParaRPr lang="nb-NO" dirty="0" smtClean="0"/>
          </a:p>
          <a:p>
            <a:pPr lvl="1"/>
            <a:r>
              <a:rPr lang="nb-NO" dirty="0" err="1" smtClean="0"/>
              <a:t>Increased</a:t>
            </a:r>
            <a:r>
              <a:rPr lang="nb-NO" dirty="0" smtClean="0"/>
              <a:t> </a:t>
            </a:r>
            <a:r>
              <a:rPr lang="nb-NO" dirty="0" err="1" smtClean="0"/>
              <a:t>vasodilation</a:t>
            </a:r>
            <a:endParaRPr lang="nb-NO" dirty="0" smtClean="0"/>
          </a:p>
          <a:p>
            <a:pPr lvl="1"/>
            <a:r>
              <a:rPr lang="nb-NO" dirty="0" err="1" smtClean="0"/>
              <a:t>Chemoattractants</a:t>
            </a:r>
            <a:r>
              <a:rPr lang="nb-NO" dirty="0" smtClean="0"/>
              <a:t> </a:t>
            </a:r>
          </a:p>
          <a:p>
            <a:endParaRPr lang="nb-NO" dirty="0" smtClean="0"/>
          </a:p>
        </p:txBody>
      </p:sp>
      <p:sp>
        <p:nvSpPr>
          <p:cNvPr id="5" name="Rectangle 4"/>
          <p:cNvSpPr/>
          <p:nvPr/>
        </p:nvSpPr>
        <p:spPr>
          <a:xfrm>
            <a:off x="1043608" y="260648"/>
            <a:ext cx="7702750"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r>
              <a:rPr lang="nb-NO" sz="2800" b="1" dirty="0" smtClean="0">
                <a:solidFill>
                  <a:srgbClr val="FF0000"/>
                </a:solidFill>
              </a:rPr>
              <a:t>: (</a:t>
            </a:r>
            <a:r>
              <a:rPr lang="nb-NO" sz="2800" b="1" dirty="0" err="1" smtClean="0">
                <a:solidFill>
                  <a:srgbClr val="FF0000"/>
                </a:solidFill>
              </a:rPr>
              <a:t>neuro-</a:t>
            </a:r>
            <a:r>
              <a:rPr lang="nb-NO" sz="2800" b="1" dirty="0" smtClean="0">
                <a:solidFill>
                  <a:srgbClr val="FF0000"/>
                </a:solidFill>
              </a:rPr>
              <a:t>)</a:t>
            </a:r>
            <a:r>
              <a:rPr lang="nb-NO" sz="2800" b="1" dirty="0" err="1" smtClean="0">
                <a:solidFill>
                  <a:srgbClr val="FF0000"/>
                </a:solidFill>
              </a:rPr>
              <a:t>vascular</a:t>
            </a:r>
            <a:r>
              <a:rPr lang="nb-NO" sz="2800" b="1" dirty="0" smtClean="0">
                <a:solidFill>
                  <a:srgbClr val="FF0000"/>
                </a:solidFill>
              </a:rPr>
              <a:t> </a:t>
            </a:r>
            <a:r>
              <a:rPr lang="nb-NO" sz="2800" b="1" dirty="0" err="1" smtClean="0">
                <a:solidFill>
                  <a:srgbClr val="FF0000"/>
                </a:solidFill>
              </a:rPr>
              <a:t>events</a:t>
            </a:r>
            <a:endParaRPr lang="nb-NO" sz="2800" b="1" dirty="0" smtClean="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466725" y="1282477"/>
            <a:ext cx="8208963" cy="4522787"/>
          </a:xfrm>
          <a:prstGeom prst="rect">
            <a:avLst/>
          </a:prstGeom>
          <a:noFill/>
          <a:ln w="19050">
            <a:solidFill>
              <a:schemeClr val="accent2"/>
            </a:solidFill>
            <a:miter lim="800000"/>
            <a:headEnd/>
            <a:tailEnd/>
          </a:ln>
        </p:spPr>
      </p:pic>
      <p:sp>
        <p:nvSpPr>
          <p:cNvPr id="36867" name="Rectangle 4"/>
          <p:cNvSpPr>
            <a:spLocks noChangeArrowheads="1"/>
          </p:cNvSpPr>
          <p:nvPr/>
        </p:nvSpPr>
        <p:spPr bwMode="auto">
          <a:xfrm>
            <a:off x="2771775" y="6092825"/>
            <a:ext cx="5400675" cy="368300"/>
          </a:xfrm>
          <a:prstGeom prst="rect">
            <a:avLst/>
          </a:prstGeom>
          <a:noFill/>
          <a:ln w="9525">
            <a:noFill/>
            <a:miter lim="800000"/>
            <a:headEnd/>
            <a:tailEnd/>
          </a:ln>
        </p:spPr>
        <p:txBody>
          <a:bodyPr>
            <a:spAutoFit/>
          </a:bodyPr>
          <a:lstStyle/>
          <a:p>
            <a:r>
              <a:rPr lang="nb-NO">
                <a:solidFill>
                  <a:srgbClr val="FF0000"/>
                </a:solidFill>
              </a:rPr>
              <a:t>Heyeraas &amp; Mjør in Ørstavik &amp; Pitt Ford 2008</a:t>
            </a:r>
          </a:p>
        </p:txBody>
      </p:sp>
      <p:sp>
        <p:nvSpPr>
          <p:cNvPr id="4" name="Rectangle 3"/>
          <p:cNvSpPr/>
          <p:nvPr/>
        </p:nvSpPr>
        <p:spPr>
          <a:xfrm>
            <a:off x="1043608" y="260648"/>
            <a:ext cx="7702750"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r>
              <a:rPr lang="nb-NO" sz="2800" b="1" dirty="0" smtClean="0">
                <a:solidFill>
                  <a:srgbClr val="FF0000"/>
                </a:solidFill>
              </a:rPr>
              <a:t>: (</a:t>
            </a:r>
            <a:r>
              <a:rPr lang="nb-NO" sz="2800" b="1" dirty="0" err="1" smtClean="0">
                <a:solidFill>
                  <a:srgbClr val="FF0000"/>
                </a:solidFill>
              </a:rPr>
              <a:t>neuro-</a:t>
            </a:r>
            <a:r>
              <a:rPr lang="nb-NO" sz="2800" b="1" dirty="0" smtClean="0">
                <a:solidFill>
                  <a:srgbClr val="FF0000"/>
                </a:solidFill>
              </a:rPr>
              <a:t>)</a:t>
            </a:r>
            <a:r>
              <a:rPr lang="nb-NO" sz="2800" b="1" dirty="0" err="1" smtClean="0">
                <a:solidFill>
                  <a:srgbClr val="FF0000"/>
                </a:solidFill>
              </a:rPr>
              <a:t>vascular</a:t>
            </a:r>
            <a:r>
              <a:rPr lang="nb-NO" sz="2800" b="1" dirty="0" smtClean="0">
                <a:solidFill>
                  <a:srgbClr val="FF0000"/>
                </a:solidFill>
              </a:rPr>
              <a:t> </a:t>
            </a:r>
            <a:r>
              <a:rPr lang="nb-NO" sz="2800" b="1" dirty="0" err="1" smtClean="0">
                <a:solidFill>
                  <a:srgbClr val="FF0000"/>
                </a:solidFill>
              </a:rPr>
              <a:t>events</a:t>
            </a:r>
            <a:endParaRPr lang="nb-NO" sz="2800" b="1" dirty="0" smtClean="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258888" y="600732"/>
            <a:ext cx="6193432" cy="5742918"/>
          </a:xfrm>
          <a:prstGeom prst="rect">
            <a:avLst/>
          </a:prstGeom>
          <a:noFill/>
          <a:ln w="25400">
            <a:solidFill>
              <a:schemeClr val="accent2"/>
            </a:solidFill>
            <a:miter lim="800000"/>
            <a:headEnd/>
            <a:tailEnd/>
          </a:ln>
        </p:spPr>
      </p:pic>
      <p:sp>
        <p:nvSpPr>
          <p:cNvPr id="37891" name="Rectangle 4"/>
          <p:cNvSpPr>
            <a:spLocks noChangeArrowheads="1"/>
          </p:cNvSpPr>
          <p:nvPr/>
        </p:nvSpPr>
        <p:spPr bwMode="auto">
          <a:xfrm>
            <a:off x="468313" y="6381750"/>
            <a:ext cx="4637087" cy="276225"/>
          </a:xfrm>
          <a:prstGeom prst="rect">
            <a:avLst/>
          </a:prstGeom>
          <a:noFill/>
          <a:ln w="9525">
            <a:noFill/>
            <a:miter lim="800000"/>
            <a:headEnd/>
            <a:tailEnd/>
          </a:ln>
        </p:spPr>
        <p:txBody>
          <a:bodyPr wrap="none">
            <a:spAutoFit/>
          </a:bodyPr>
          <a:lstStyle/>
          <a:p>
            <a:r>
              <a:rPr lang="nb-NO" sz="1200" dirty="0"/>
              <a:t>http://www.nature.com/jid/journal/v126/n9/fig_tab/5700429f1.html </a:t>
            </a:r>
          </a:p>
        </p:txBody>
      </p:sp>
      <p:sp>
        <p:nvSpPr>
          <p:cNvPr id="4" name="Rectangle 3"/>
          <p:cNvSpPr/>
          <p:nvPr/>
        </p:nvSpPr>
        <p:spPr>
          <a:xfrm>
            <a:off x="4788024" y="260648"/>
            <a:ext cx="4153701" cy="307777"/>
          </a:xfrm>
          <a:prstGeom prst="rect">
            <a:avLst/>
          </a:prstGeom>
        </p:spPr>
        <p:txBody>
          <a:bodyPr wrap="none">
            <a:spAutoFit/>
          </a:bodyPr>
          <a:lstStyle/>
          <a:p>
            <a:pPr lvl="1"/>
            <a:r>
              <a:rPr lang="nb-NO" sz="1400" b="1" dirty="0" smtClean="0">
                <a:solidFill>
                  <a:srgbClr val="FF0000"/>
                </a:solidFill>
              </a:rPr>
              <a:t>Pulpal </a:t>
            </a:r>
            <a:r>
              <a:rPr lang="nb-NO" sz="1400" b="1" dirty="0" err="1" smtClean="0">
                <a:solidFill>
                  <a:srgbClr val="FF0000"/>
                </a:solidFill>
              </a:rPr>
              <a:t>reactions</a:t>
            </a:r>
            <a:r>
              <a:rPr lang="nb-NO" sz="1400" b="1" dirty="0" smtClean="0">
                <a:solidFill>
                  <a:srgbClr val="FF0000"/>
                </a:solidFill>
              </a:rPr>
              <a:t>: (</a:t>
            </a:r>
            <a:r>
              <a:rPr lang="nb-NO" sz="1400" b="1" dirty="0" err="1" smtClean="0">
                <a:solidFill>
                  <a:srgbClr val="FF0000"/>
                </a:solidFill>
              </a:rPr>
              <a:t>neuro-</a:t>
            </a:r>
            <a:r>
              <a:rPr lang="nb-NO" sz="1400" b="1" dirty="0" smtClean="0">
                <a:solidFill>
                  <a:srgbClr val="FF0000"/>
                </a:solidFill>
              </a:rPr>
              <a:t>)</a:t>
            </a:r>
            <a:r>
              <a:rPr lang="nb-NO" sz="1400" b="1" dirty="0" err="1" smtClean="0">
                <a:solidFill>
                  <a:srgbClr val="FF0000"/>
                </a:solidFill>
              </a:rPr>
              <a:t>vascular</a:t>
            </a:r>
            <a:r>
              <a:rPr lang="nb-NO" sz="1400" b="1" dirty="0" smtClean="0">
                <a:solidFill>
                  <a:srgbClr val="FF0000"/>
                </a:solidFill>
              </a:rPr>
              <a:t> </a:t>
            </a:r>
            <a:r>
              <a:rPr lang="nb-NO" sz="1400" b="1" dirty="0" err="1" smtClean="0">
                <a:solidFill>
                  <a:srgbClr val="FF0000"/>
                </a:solidFill>
              </a:rPr>
              <a:t>events</a:t>
            </a:r>
            <a:endParaRPr lang="nb-NO" sz="1400" b="1" dirty="0" smtClean="0">
              <a:solidFill>
                <a:srgbClr val="FF0000"/>
              </a:solidFill>
            </a:endParaRPr>
          </a:p>
        </p:txBody>
      </p:sp>
      <p:sp>
        <p:nvSpPr>
          <p:cNvPr id="5" name="Oval 4"/>
          <p:cNvSpPr/>
          <p:nvPr/>
        </p:nvSpPr>
        <p:spPr>
          <a:xfrm>
            <a:off x="1043608" y="4437112"/>
            <a:ext cx="5903913"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692275" y="939050"/>
            <a:ext cx="5472013" cy="4999787"/>
          </a:xfrm>
          <a:prstGeom prst="rect">
            <a:avLst/>
          </a:prstGeom>
          <a:noFill/>
          <a:ln w="9525">
            <a:noFill/>
            <a:miter lim="800000"/>
            <a:headEnd/>
            <a:tailEnd/>
          </a:ln>
        </p:spPr>
      </p:pic>
      <p:sp>
        <p:nvSpPr>
          <p:cNvPr id="38915" name="Rectangle 2"/>
          <p:cNvSpPr>
            <a:spLocks noChangeArrowheads="1"/>
          </p:cNvSpPr>
          <p:nvPr/>
        </p:nvSpPr>
        <p:spPr bwMode="auto">
          <a:xfrm>
            <a:off x="2771775" y="6092825"/>
            <a:ext cx="5400675" cy="368300"/>
          </a:xfrm>
          <a:prstGeom prst="rect">
            <a:avLst/>
          </a:prstGeom>
          <a:noFill/>
          <a:ln w="9525">
            <a:noFill/>
            <a:miter lim="800000"/>
            <a:headEnd/>
            <a:tailEnd/>
          </a:ln>
        </p:spPr>
        <p:txBody>
          <a:bodyPr>
            <a:spAutoFit/>
          </a:bodyPr>
          <a:lstStyle/>
          <a:p>
            <a:r>
              <a:rPr lang="nb-NO">
                <a:solidFill>
                  <a:srgbClr val="FF0000"/>
                </a:solidFill>
              </a:rPr>
              <a:t>http://www.uth.tmc.edu/courses/dental/pulpalmicro</a:t>
            </a:r>
          </a:p>
        </p:txBody>
      </p:sp>
      <p:sp>
        <p:nvSpPr>
          <p:cNvPr id="4" name="Rectangle 3"/>
          <p:cNvSpPr/>
          <p:nvPr/>
        </p:nvSpPr>
        <p:spPr>
          <a:xfrm>
            <a:off x="2339752" y="260648"/>
            <a:ext cx="6343403"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r>
              <a:rPr lang="nb-NO" sz="2800" b="1" dirty="0" smtClean="0">
                <a:solidFill>
                  <a:srgbClr val="FF0000"/>
                </a:solidFill>
              </a:rPr>
              <a:t>: </a:t>
            </a:r>
            <a:r>
              <a:rPr lang="nb-NO" sz="2800" b="1" dirty="0" err="1" smtClean="0">
                <a:solidFill>
                  <a:srgbClr val="FF0000"/>
                </a:solidFill>
              </a:rPr>
              <a:t>vascular</a:t>
            </a:r>
            <a:r>
              <a:rPr lang="nb-NO" sz="2800" b="1" dirty="0" smtClean="0">
                <a:solidFill>
                  <a:srgbClr val="FF0000"/>
                </a:solidFill>
              </a:rPr>
              <a:t> </a:t>
            </a:r>
            <a:r>
              <a:rPr lang="nb-NO" sz="2800" b="1" dirty="0" err="1" smtClean="0">
                <a:solidFill>
                  <a:srgbClr val="FF0000"/>
                </a:solidFill>
              </a:rPr>
              <a:t>events</a:t>
            </a:r>
            <a:endParaRPr lang="nb-NO" sz="2800" b="1" dirty="0" smtClean="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187450" y="6381750"/>
            <a:ext cx="5400675" cy="368300"/>
          </a:xfrm>
          <a:prstGeom prst="rect">
            <a:avLst/>
          </a:prstGeom>
          <a:noFill/>
          <a:ln w="9525">
            <a:noFill/>
            <a:miter lim="800000"/>
            <a:headEnd/>
            <a:tailEnd/>
          </a:ln>
        </p:spPr>
        <p:txBody>
          <a:bodyPr>
            <a:spAutoFit/>
          </a:bodyPr>
          <a:lstStyle/>
          <a:p>
            <a:r>
              <a:rPr lang="nb-NO">
                <a:solidFill>
                  <a:srgbClr val="FF0000"/>
                </a:solidFill>
              </a:rPr>
              <a:t>http://www.uth.tmc.edu/courses/dental/pulpalmicro</a:t>
            </a:r>
          </a:p>
        </p:txBody>
      </p:sp>
      <p:pic>
        <p:nvPicPr>
          <p:cNvPr id="39939" name="Picture 2"/>
          <p:cNvPicPr>
            <a:picLocks noChangeAspect="1" noChangeArrowheads="1"/>
          </p:cNvPicPr>
          <p:nvPr/>
        </p:nvPicPr>
        <p:blipFill>
          <a:blip r:embed="rId2" cstate="print"/>
          <a:srcRect/>
          <a:stretch>
            <a:fillRect/>
          </a:stretch>
        </p:blipFill>
        <p:spPr bwMode="auto">
          <a:xfrm>
            <a:off x="827088" y="980727"/>
            <a:ext cx="6684855" cy="4896197"/>
          </a:xfrm>
          <a:prstGeom prst="rect">
            <a:avLst/>
          </a:prstGeom>
          <a:noFill/>
          <a:ln w="9525">
            <a:noFill/>
            <a:miter lim="800000"/>
            <a:headEnd/>
            <a:tailEnd/>
          </a:ln>
        </p:spPr>
      </p:pic>
      <p:sp>
        <p:nvSpPr>
          <p:cNvPr id="4" name="Rectangle 3"/>
          <p:cNvSpPr/>
          <p:nvPr/>
        </p:nvSpPr>
        <p:spPr>
          <a:xfrm>
            <a:off x="2339752" y="260648"/>
            <a:ext cx="6343403"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r>
              <a:rPr lang="nb-NO" sz="2800" b="1" dirty="0" smtClean="0">
                <a:solidFill>
                  <a:srgbClr val="FF0000"/>
                </a:solidFill>
              </a:rPr>
              <a:t>: </a:t>
            </a:r>
            <a:r>
              <a:rPr lang="nb-NO" sz="2800" b="1" dirty="0" err="1" smtClean="0">
                <a:solidFill>
                  <a:srgbClr val="FF0000"/>
                </a:solidFill>
              </a:rPr>
              <a:t>vascular</a:t>
            </a:r>
            <a:r>
              <a:rPr lang="nb-NO" sz="2800" b="1" dirty="0" smtClean="0">
                <a:solidFill>
                  <a:srgbClr val="FF0000"/>
                </a:solidFill>
              </a:rPr>
              <a:t> </a:t>
            </a:r>
            <a:r>
              <a:rPr lang="nb-NO" sz="2800" b="1" dirty="0" err="1" smtClean="0">
                <a:solidFill>
                  <a:srgbClr val="FF0000"/>
                </a:solidFill>
              </a:rPr>
              <a:t>events</a:t>
            </a:r>
            <a:endParaRPr lang="nb-NO" sz="2800" b="1" dirty="0" smtClean="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304800" y="533400"/>
            <a:ext cx="4114800" cy="1077913"/>
          </a:xfrm>
          <a:prstGeom prst="rect">
            <a:avLst/>
          </a:prstGeom>
          <a:noFill/>
          <a:ln w="9525">
            <a:noFill/>
            <a:miter lim="800000"/>
            <a:headEnd/>
            <a:tailEnd/>
          </a:ln>
        </p:spPr>
        <p:txBody>
          <a:bodyPr wrap="none" lIns="92075" tIns="46038" rIns="92075" bIns="46038">
            <a:spAutoFit/>
          </a:bodyPr>
          <a:lstStyle/>
          <a:p>
            <a:r>
              <a:rPr lang="nb-NO" sz="3200" b="1">
                <a:latin typeface="Arial Unicode MS" pitchFamily="34" charset="-128"/>
              </a:rPr>
              <a:t>Vital, inflamed: </a:t>
            </a:r>
          </a:p>
          <a:p>
            <a:r>
              <a:rPr lang="nb-NO" sz="3200" b="1">
                <a:latin typeface="Arial Unicode MS" pitchFamily="34" charset="-128"/>
              </a:rPr>
              <a:t>reversible-irreversible</a:t>
            </a:r>
            <a:endParaRPr lang="en-US" sz="3200" b="1">
              <a:latin typeface="Arial Unicode MS" pitchFamily="34" charset="-128"/>
            </a:endParaRPr>
          </a:p>
        </p:txBody>
      </p:sp>
      <p:graphicFrame>
        <p:nvGraphicFramePr>
          <p:cNvPr id="2050" name="Object 2"/>
          <p:cNvGraphicFramePr>
            <a:graphicFrameLocks/>
          </p:cNvGraphicFramePr>
          <p:nvPr/>
        </p:nvGraphicFramePr>
        <p:xfrm>
          <a:off x="387350" y="1830388"/>
          <a:ext cx="3803650" cy="74612"/>
        </p:xfrm>
        <a:graphic>
          <a:graphicData uri="http://schemas.openxmlformats.org/presentationml/2006/ole">
            <p:oleObj spid="_x0000_s2050" name="Designer Drawing" r:id="rId3" imgW="5441760" imgH="112680" progId="">
              <p:embed/>
            </p:oleObj>
          </a:graphicData>
        </a:graphic>
      </p:graphicFrame>
      <p:grpSp>
        <p:nvGrpSpPr>
          <p:cNvPr id="2" name="Group 10"/>
          <p:cNvGrpSpPr>
            <a:grpSpLocks/>
          </p:cNvGrpSpPr>
          <p:nvPr/>
        </p:nvGrpSpPr>
        <p:grpSpPr bwMode="auto">
          <a:xfrm>
            <a:off x="2699792" y="2132856"/>
            <a:ext cx="5949950" cy="4454525"/>
            <a:chOff x="1440" y="1367"/>
            <a:chExt cx="3748" cy="2806"/>
          </a:xfrm>
        </p:grpSpPr>
        <p:pic>
          <p:nvPicPr>
            <p:cNvPr id="2055" name="Picture 7"/>
            <p:cNvPicPr>
              <a:picLocks noChangeAspect="1" noChangeArrowheads="1"/>
            </p:cNvPicPr>
            <p:nvPr/>
          </p:nvPicPr>
          <p:blipFill>
            <a:blip r:embed="rId4" cstate="print"/>
            <a:srcRect/>
            <a:stretch>
              <a:fillRect/>
            </a:stretch>
          </p:blipFill>
          <p:spPr bwMode="auto">
            <a:xfrm>
              <a:off x="1440" y="1367"/>
              <a:ext cx="3748" cy="2806"/>
            </a:xfrm>
            <a:prstGeom prst="rect">
              <a:avLst/>
            </a:prstGeom>
            <a:noFill/>
            <a:ln w="9525">
              <a:noFill/>
              <a:miter lim="800000"/>
              <a:headEnd/>
              <a:tailEnd/>
            </a:ln>
          </p:spPr>
        </p:pic>
        <p:sp>
          <p:nvSpPr>
            <p:cNvPr id="2056" name="Line 9"/>
            <p:cNvSpPr>
              <a:spLocks noChangeShapeType="1"/>
            </p:cNvSpPr>
            <p:nvPr/>
          </p:nvSpPr>
          <p:spPr bwMode="auto">
            <a:xfrm flipH="1">
              <a:off x="2784" y="2251"/>
              <a:ext cx="1230" cy="341"/>
            </a:xfrm>
            <a:prstGeom prst="line">
              <a:avLst/>
            </a:prstGeom>
            <a:noFill/>
            <a:ln w="28575">
              <a:solidFill>
                <a:srgbClr val="FF3300"/>
              </a:solidFill>
              <a:round/>
              <a:headEnd/>
              <a:tailEnd type="triangle" w="med" len="med"/>
            </a:ln>
          </p:spPr>
          <p:txBody>
            <a:bodyPr/>
            <a:lstStyle/>
            <a:p>
              <a:endParaRPr lang="nb-NO"/>
            </a:p>
          </p:txBody>
        </p:sp>
      </p:grpSp>
      <p:pic>
        <p:nvPicPr>
          <p:cNvPr id="130053" name="Picture 5" descr="Caries_RTG2"/>
          <p:cNvPicPr>
            <a:picLocks noChangeAspect="1" noChangeArrowheads="1"/>
          </p:cNvPicPr>
          <p:nvPr/>
        </p:nvPicPr>
        <p:blipFill>
          <a:blip r:embed="rId5" cstate="print"/>
          <a:srcRect/>
          <a:stretch>
            <a:fillRect/>
          </a:stretch>
        </p:blipFill>
        <p:spPr bwMode="auto">
          <a:xfrm>
            <a:off x="5580063" y="981075"/>
            <a:ext cx="2670175" cy="3810000"/>
          </a:xfrm>
          <a:prstGeom prst="rect">
            <a:avLst/>
          </a:prstGeom>
          <a:noFill/>
          <a:ln w="9525">
            <a:solidFill>
              <a:srgbClr val="FFFF00"/>
            </a:solidFill>
            <a:miter lim="800000"/>
            <a:headEnd/>
            <a:tailEnd/>
          </a:ln>
        </p:spPr>
      </p:pic>
      <p:sp>
        <p:nvSpPr>
          <p:cNvPr id="130056" name="Text Box 8"/>
          <p:cNvSpPr txBox="1">
            <a:spLocks noChangeArrowheads="1"/>
          </p:cNvSpPr>
          <p:nvPr/>
        </p:nvSpPr>
        <p:spPr bwMode="auto">
          <a:xfrm>
            <a:off x="323528" y="2132856"/>
            <a:ext cx="2016224" cy="3970318"/>
          </a:xfrm>
          <a:prstGeom prst="rect">
            <a:avLst/>
          </a:prstGeom>
          <a:noFill/>
          <a:ln w="9525">
            <a:solidFill>
              <a:schemeClr val="accent1"/>
            </a:solidFill>
            <a:miter lim="800000"/>
            <a:headEnd/>
            <a:tailEnd/>
          </a:ln>
        </p:spPr>
        <p:txBody>
          <a:bodyPr wrap="square">
            <a:spAutoFit/>
          </a:bodyPr>
          <a:lstStyle/>
          <a:p>
            <a:r>
              <a:rPr lang="nb-NO" b="1" dirty="0" err="1" smtClean="0">
                <a:solidFill>
                  <a:srgbClr val="000066"/>
                </a:solidFill>
              </a:rPr>
              <a:t>microabscesses</a:t>
            </a:r>
            <a:r>
              <a:rPr lang="nb-NO" b="1" dirty="0" smtClean="0">
                <a:solidFill>
                  <a:srgbClr val="000066"/>
                </a:solidFill>
              </a:rPr>
              <a:t> </a:t>
            </a:r>
            <a:r>
              <a:rPr lang="nb-NO" b="1" dirty="0" err="1">
                <a:solidFill>
                  <a:srgbClr val="000066"/>
                </a:solidFill>
              </a:rPr>
              <a:t>induced</a:t>
            </a:r>
            <a:r>
              <a:rPr lang="nb-NO" b="1" dirty="0">
                <a:solidFill>
                  <a:srgbClr val="000066"/>
                </a:solidFill>
              </a:rPr>
              <a:t> by </a:t>
            </a:r>
            <a:r>
              <a:rPr lang="nb-NO" b="1" dirty="0" err="1">
                <a:solidFill>
                  <a:srgbClr val="000066"/>
                </a:solidFill>
              </a:rPr>
              <a:t>carious</a:t>
            </a:r>
            <a:r>
              <a:rPr lang="nb-NO" b="1" dirty="0">
                <a:solidFill>
                  <a:srgbClr val="000066"/>
                </a:solidFill>
              </a:rPr>
              <a:t> </a:t>
            </a:r>
            <a:r>
              <a:rPr lang="nb-NO" b="1" dirty="0" err="1" smtClean="0">
                <a:solidFill>
                  <a:srgbClr val="000066"/>
                </a:solidFill>
              </a:rPr>
              <a:t>dentin</a:t>
            </a:r>
            <a:r>
              <a:rPr lang="nb-NO" b="1" dirty="0" smtClean="0">
                <a:solidFill>
                  <a:srgbClr val="000066"/>
                </a:solidFill>
              </a:rPr>
              <a:t>:</a:t>
            </a:r>
          </a:p>
          <a:p>
            <a:r>
              <a:rPr lang="nb-NO" b="1" dirty="0" err="1" smtClean="0">
                <a:solidFill>
                  <a:srgbClr val="000066"/>
                </a:solidFill>
              </a:rPr>
              <a:t>They</a:t>
            </a:r>
            <a:r>
              <a:rPr lang="nb-NO" b="1" dirty="0" smtClean="0">
                <a:solidFill>
                  <a:srgbClr val="000066"/>
                </a:solidFill>
              </a:rPr>
              <a:t> </a:t>
            </a:r>
            <a:r>
              <a:rPr lang="nb-NO" b="1" dirty="0" err="1" smtClean="0">
                <a:solidFill>
                  <a:srgbClr val="000066"/>
                </a:solidFill>
              </a:rPr>
              <a:t>could</a:t>
            </a:r>
            <a:r>
              <a:rPr lang="nb-NO" b="1" dirty="0" smtClean="0">
                <a:solidFill>
                  <a:srgbClr val="000066"/>
                </a:solidFill>
              </a:rPr>
              <a:t> be ”irreversible </a:t>
            </a:r>
            <a:r>
              <a:rPr lang="nb-NO" b="1" dirty="0" err="1" smtClean="0">
                <a:solidFill>
                  <a:srgbClr val="000066"/>
                </a:solidFill>
              </a:rPr>
              <a:t>pulpitis</a:t>
            </a:r>
            <a:r>
              <a:rPr lang="nb-NO" b="1" dirty="0" smtClean="0">
                <a:solidFill>
                  <a:srgbClr val="000066"/>
                </a:solidFill>
              </a:rPr>
              <a:t>”, </a:t>
            </a:r>
            <a:r>
              <a:rPr lang="nb-NO" b="1" dirty="0" err="1" smtClean="0">
                <a:solidFill>
                  <a:srgbClr val="000066"/>
                </a:solidFill>
              </a:rPr>
              <a:t>but</a:t>
            </a:r>
            <a:r>
              <a:rPr lang="nb-NO" b="1" dirty="0" smtClean="0">
                <a:solidFill>
                  <a:srgbClr val="000066"/>
                </a:solidFill>
              </a:rPr>
              <a:t> </a:t>
            </a:r>
            <a:r>
              <a:rPr lang="nb-NO" b="1" dirty="0" err="1" smtClean="0">
                <a:solidFill>
                  <a:srgbClr val="000066"/>
                </a:solidFill>
              </a:rPr>
              <a:t>heal</a:t>
            </a:r>
            <a:r>
              <a:rPr lang="nb-NO" b="1" dirty="0" smtClean="0">
                <a:solidFill>
                  <a:srgbClr val="000066"/>
                </a:solidFill>
              </a:rPr>
              <a:t> </a:t>
            </a:r>
            <a:r>
              <a:rPr lang="nb-NO" b="1" dirty="0" err="1" smtClean="0">
                <a:solidFill>
                  <a:srgbClr val="000066"/>
                </a:solidFill>
              </a:rPr>
              <a:t>anyway</a:t>
            </a:r>
            <a:r>
              <a:rPr lang="nb-NO" b="1" dirty="0" smtClean="0">
                <a:solidFill>
                  <a:srgbClr val="000066"/>
                </a:solidFill>
              </a:rPr>
              <a:t>: </a:t>
            </a:r>
          </a:p>
          <a:p>
            <a:r>
              <a:rPr lang="nb-NO" b="1" dirty="0" err="1" smtClean="0">
                <a:solidFill>
                  <a:srgbClr val="000066"/>
                </a:solidFill>
              </a:rPr>
              <a:t>Irreversibility</a:t>
            </a:r>
            <a:r>
              <a:rPr lang="nb-NO" b="1" dirty="0" smtClean="0">
                <a:solidFill>
                  <a:srgbClr val="000066"/>
                </a:solidFill>
              </a:rPr>
              <a:t> is </a:t>
            </a:r>
            <a:r>
              <a:rPr lang="nb-NO" b="1" dirty="0" err="1" smtClean="0">
                <a:solidFill>
                  <a:srgbClr val="000066"/>
                </a:solidFill>
              </a:rPr>
              <a:t>when</a:t>
            </a:r>
            <a:r>
              <a:rPr lang="nb-NO" b="1" dirty="0" smtClean="0">
                <a:solidFill>
                  <a:srgbClr val="000066"/>
                </a:solidFill>
              </a:rPr>
              <a:t> </a:t>
            </a:r>
            <a:r>
              <a:rPr lang="nb-NO" b="1" dirty="0" err="1" smtClean="0">
                <a:solidFill>
                  <a:srgbClr val="000066"/>
                </a:solidFill>
              </a:rPr>
              <a:t>the</a:t>
            </a:r>
            <a:r>
              <a:rPr lang="nb-NO" b="1" dirty="0" smtClean="0">
                <a:solidFill>
                  <a:srgbClr val="000066"/>
                </a:solidFill>
              </a:rPr>
              <a:t> </a:t>
            </a:r>
            <a:r>
              <a:rPr lang="nb-NO" b="1" dirty="0" err="1" smtClean="0">
                <a:solidFill>
                  <a:srgbClr val="000066"/>
                </a:solidFill>
              </a:rPr>
              <a:t>bacteria</a:t>
            </a:r>
            <a:r>
              <a:rPr lang="nb-NO" b="1" dirty="0" smtClean="0">
                <a:solidFill>
                  <a:srgbClr val="000066"/>
                </a:solidFill>
              </a:rPr>
              <a:t> </a:t>
            </a:r>
            <a:r>
              <a:rPr lang="nb-NO" b="1" dirty="0" err="1" smtClean="0">
                <a:solidFill>
                  <a:srgbClr val="000066"/>
                </a:solidFill>
              </a:rPr>
              <a:t>are</a:t>
            </a:r>
            <a:r>
              <a:rPr lang="nb-NO" b="1" dirty="0" smtClean="0">
                <a:solidFill>
                  <a:srgbClr val="000066"/>
                </a:solidFill>
              </a:rPr>
              <a:t> </a:t>
            </a:r>
            <a:r>
              <a:rPr lang="nb-NO" b="1" dirty="0" err="1" smtClean="0">
                <a:solidFill>
                  <a:srgbClr val="000066"/>
                </a:solidFill>
              </a:rPr>
              <a:t>inside</a:t>
            </a:r>
            <a:r>
              <a:rPr lang="nb-NO" b="1" dirty="0" smtClean="0">
                <a:solidFill>
                  <a:srgbClr val="000066"/>
                </a:solidFill>
              </a:rPr>
              <a:t>. </a:t>
            </a:r>
          </a:p>
          <a:p>
            <a:r>
              <a:rPr lang="nb-NO" b="1" dirty="0">
                <a:solidFill>
                  <a:srgbClr val="000066"/>
                </a:solidFill>
              </a:rPr>
              <a:t/>
            </a:r>
            <a:br>
              <a:rPr lang="nb-NO" b="1" dirty="0">
                <a:solidFill>
                  <a:srgbClr val="000066"/>
                </a:solidFill>
              </a:rPr>
            </a:br>
            <a:r>
              <a:rPr lang="nb-NO" b="1" dirty="0" err="1">
                <a:solidFill>
                  <a:srgbClr val="000066"/>
                </a:solidFill>
              </a:rPr>
              <a:t>Mjør</a:t>
            </a:r>
            <a:r>
              <a:rPr lang="nb-NO" b="1" dirty="0">
                <a:solidFill>
                  <a:srgbClr val="000066"/>
                </a:solidFill>
              </a:rPr>
              <a:t> &amp; </a:t>
            </a:r>
            <a:r>
              <a:rPr lang="nb-NO" b="1" dirty="0" err="1">
                <a:solidFill>
                  <a:srgbClr val="000066"/>
                </a:solidFill>
              </a:rPr>
              <a:t>Tronstad</a:t>
            </a:r>
            <a:r>
              <a:rPr lang="nb-NO" b="1" dirty="0">
                <a:solidFill>
                  <a:srgbClr val="000066"/>
                </a:solidFill>
              </a:rPr>
              <a:t> 1972</a:t>
            </a:r>
          </a:p>
        </p:txBody>
      </p:sp>
      <p:sp>
        <p:nvSpPr>
          <p:cNvPr id="9" name="Rectangle 8"/>
          <p:cNvSpPr/>
          <p:nvPr/>
        </p:nvSpPr>
        <p:spPr>
          <a:xfrm>
            <a:off x="2483768" y="188640"/>
            <a:ext cx="6141425"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r>
              <a:rPr lang="nb-NO" sz="2800" b="1" dirty="0" smtClean="0">
                <a:solidFill>
                  <a:srgbClr val="FF0000"/>
                </a:solidFill>
              </a:rPr>
              <a:t>: cellular </a:t>
            </a:r>
            <a:r>
              <a:rPr lang="nb-NO" sz="2800" b="1" dirty="0" err="1" smtClean="0">
                <a:solidFill>
                  <a:srgbClr val="FF0000"/>
                </a:solidFill>
              </a:rPr>
              <a:t>events</a:t>
            </a:r>
            <a:endParaRPr lang="nb-NO" sz="2800" b="1" dirty="0" smtClean="0">
              <a:solidFill>
                <a:srgbClr val="FF0000"/>
              </a:solidFill>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 calcmode="lin" valueType="num">
                                      <p:cBhvr additive="base">
                                        <p:cTn id="7" dur="500" fill="hold"/>
                                        <p:tgtEl>
                                          <p:spTgt spid="130053"/>
                                        </p:tgtEl>
                                        <p:attrNameLst>
                                          <p:attrName>ppt_x</p:attrName>
                                        </p:attrNameLst>
                                      </p:cBhvr>
                                      <p:tavLst>
                                        <p:tav tm="0">
                                          <p:val>
                                            <p:strVal val="0-#ppt_w/2"/>
                                          </p:val>
                                        </p:tav>
                                        <p:tav tm="100000">
                                          <p:val>
                                            <p:strVal val="#ppt_x"/>
                                          </p:val>
                                        </p:tav>
                                      </p:tavLst>
                                    </p:anim>
                                    <p:anim calcmode="lin" valueType="num">
                                      <p:cBhvr additive="base">
                                        <p:cTn id="8" dur="500" fill="hold"/>
                                        <p:tgtEl>
                                          <p:spTgt spid="1300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0056"/>
                                        </p:tgtEl>
                                        <p:attrNameLst>
                                          <p:attrName>style.visibility</p:attrName>
                                        </p:attrNameLst>
                                      </p:cBhvr>
                                      <p:to>
                                        <p:strVal val="visible"/>
                                      </p:to>
                                    </p:set>
                                    <p:anim calcmode="lin" valueType="num">
                                      <p:cBhvr additive="base">
                                        <p:cTn id="19" dur="500" fill="hold"/>
                                        <p:tgtEl>
                                          <p:spTgt spid="130056"/>
                                        </p:tgtEl>
                                        <p:attrNameLst>
                                          <p:attrName>ppt_x</p:attrName>
                                        </p:attrNameLst>
                                      </p:cBhvr>
                                      <p:tavLst>
                                        <p:tav tm="0">
                                          <p:val>
                                            <p:strVal val="0-#ppt_w/2"/>
                                          </p:val>
                                        </p:tav>
                                        <p:tav tm="100000">
                                          <p:val>
                                            <p:strVal val="#ppt_x"/>
                                          </p:val>
                                        </p:tav>
                                      </p:tavLst>
                                    </p:anim>
                                    <p:anim calcmode="lin" valueType="num">
                                      <p:cBhvr additive="base">
                                        <p:cTn id="20" dur="500" fill="hold"/>
                                        <p:tgtEl>
                                          <p:spTgt spid="1300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upload.wikimedia.org/wikipedia/commons/0/02/Gray1179.png"/>
          <p:cNvPicPr>
            <a:picLocks noChangeAspect="1" noChangeArrowheads="1"/>
          </p:cNvPicPr>
          <p:nvPr/>
        </p:nvPicPr>
        <p:blipFill>
          <a:blip r:embed="rId2" cstate="print"/>
          <a:srcRect/>
          <a:stretch>
            <a:fillRect/>
          </a:stretch>
        </p:blipFill>
        <p:spPr bwMode="auto">
          <a:xfrm>
            <a:off x="1043608" y="548680"/>
            <a:ext cx="3771900" cy="3810000"/>
          </a:xfrm>
          <a:prstGeom prst="rect">
            <a:avLst/>
          </a:prstGeom>
          <a:noFill/>
        </p:spPr>
      </p:pic>
      <p:pic>
        <p:nvPicPr>
          <p:cNvPr id="147460" name="Picture 4" descr="http://findmeacure.com/wp-content/uploads/2010/01/Illu_thymus.jpg"/>
          <p:cNvPicPr>
            <a:picLocks noChangeAspect="1" noChangeArrowheads="1"/>
          </p:cNvPicPr>
          <p:nvPr/>
        </p:nvPicPr>
        <p:blipFill>
          <a:blip r:embed="rId3" cstate="print"/>
          <a:srcRect/>
          <a:stretch>
            <a:fillRect/>
          </a:stretch>
        </p:blipFill>
        <p:spPr bwMode="auto">
          <a:xfrm>
            <a:off x="5148064" y="548680"/>
            <a:ext cx="3333750" cy="3705225"/>
          </a:xfrm>
          <a:prstGeom prst="rect">
            <a:avLst/>
          </a:prstGeom>
          <a:noFill/>
        </p:spPr>
      </p:pic>
      <p:sp>
        <p:nvSpPr>
          <p:cNvPr id="4" name="Rectangle 3"/>
          <p:cNvSpPr/>
          <p:nvPr/>
        </p:nvSpPr>
        <p:spPr>
          <a:xfrm>
            <a:off x="4139952" y="4797152"/>
            <a:ext cx="4572000" cy="553998"/>
          </a:xfrm>
          <a:prstGeom prst="rect">
            <a:avLst/>
          </a:prstGeom>
        </p:spPr>
        <p:txBody>
          <a:bodyPr>
            <a:spAutoFit/>
          </a:bodyPr>
          <a:lstStyle/>
          <a:p>
            <a:r>
              <a:rPr lang="nb-NO" sz="1000" dirty="0" smtClean="0"/>
              <a:t>http://www.google.no/imgres?imgurl=http://findmeacure.com/......</a:t>
            </a:r>
          </a:p>
          <a:p>
            <a:endParaRPr lang="nb-NO" sz="1000" dirty="0" smtClean="0"/>
          </a:p>
          <a:p>
            <a:r>
              <a:rPr lang="nb-NO" sz="1000" dirty="0" smtClean="0"/>
              <a:t>20110407</a:t>
            </a:r>
            <a:endParaRPr lang="nb-NO"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curezone.com/upload/_N_Forums/Natural_Heali/sternum.gif"/>
          <p:cNvPicPr>
            <a:picLocks noChangeAspect="1" noChangeArrowheads="1"/>
          </p:cNvPicPr>
          <p:nvPr/>
        </p:nvPicPr>
        <p:blipFill>
          <a:blip r:embed="rId2" cstate="print"/>
          <a:srcRect/>
          <a:stretch>
            <a:fillRect/>
          </a:stretch>
        </p:blipFill>
        <p:spPr bwMode="auto">
          <a:xfrm>
            <a:off x="899592" y="476672"/>
            <a:ext cx="4406890" cy="5040560"/>
          </a:xfrm>
          <a:prstGeom prst="rect">
            <a:avLst/>
          </a:prstGeom>
          <a:noFill/>
        </p:spPr>
      </p:pic>
      <p:sp>
        <p:nvSpPr>
          <p:cNvPr id="3" name="Rectangle 2"/>
          <p:cNvSpPr/>
          <p:nvPr/>
        </p:nvSpPr>
        <p:spPr>
          <a:xfrm>
            <a:off x="3851920" y="5733256"/>
            <a:ext cx="4572000" cy="923330"/>
          </a:xfrm>
          <a:prstGeom prst="rect">
            <a:avLst/>
          </a:prstGeom>
        </p:spPr>
        <p:txBody>
          <a:bodyPr>
            <a:spAutoFit/>
          </a:bodyPr>
          <a:lstStyle/>
          <a:p>
            <a:r>
              <a:rPr lang="nb-NO" dirty="0" smtClean="0">
                <a:hlinkClick r:id="rId3"/>
              </a:rPr>
              <a:t>http://www.google.no/imgres?imgurl=http://curezone.com/</a:t>
            </a:r>
            <a:r>
              <a:rPr lang="nb-NO" dirty="0" smtClean="0"/>
              <a:t>....</a:t>
            </a:r>
          </a:p>
          <a:p>
            <a:r>
              <a:rPr lang="nb-NO" dirty="0" smtClean="0"/>
              <a:t>20110407</a:t>
            </a:r>
            <a:endParaRPr lang="nb-NO"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cstate="print"/>
          <a:srcRect/>
          <a:stretch>
            <a:fillRect/>
          </a:stretch>
        </p:blipFill>
        <p:spPr bwMode="auto">
          <a:xfrm>
            <a:off x="1979712" y="404664"/>
            <a:ext cx="5181600" cy="5519737"/>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nb-NO" smtClean="0"/>
              <a:t>Pulpitis and Apical Periododntitis</a:t>
            </a:r>
          </a:p>
        </p:txBody>
      </p:sp>
      <p:sp>
        <p:nvSpPr>
          <p:cNvPr id="10243" name="Content Placeholder 2"/>
          <p:cNvSpPr>
            <a:spLocks noGrp="1"/>
          </p:cNvSpPr>
          <p:nvPr>
            <p:ph idx="1"/>
          </p:nvPr>
        </p:nvSpPr>
        <p:spPr>
          <a:xfrm>
            <a:off x="971550" y="1628775"/>
            <a:ext cx="7488238" cy="4525963"/>
          </a:xfrm>
        </p:spPr>
        <p:txBody>
          <a:bodyPr/>
          <a:lstStyle/>
          <a:p>
            <a:r>
              <a:rPr lang="nb-NO" dirty="0" smtClean="0"/>
              <a:t>=  </a:t>
            </a:r>
            <a:r>
              <a:rPr lang="nb-NO" dirty="0" err="1" smtClean="0"/>
              <a:t>manifestations</a:t>
            </a:r>
            <a:r>
              <a:rPr lang="nb-NO" dirty="0" smtClean="0"/>
              <a:t> </a:t>
            </a:r>
            <a:r>
              <a:rPr lang="nb-NO" dirty="0" err="1" smtClean="0"/>
              <a:t>of</a:t>
            </a:r>
            <a:r>
              <a:rPr lang="nb-NO" dirty="0" smtClean="0"/>
              <a:t> </a:t>
            </a:r>
            <a:r>
              <a:rPr lang="nb-NO" dirty="0" err="1" smtClean="0"/>
              <a:t>the</a:t>
            </a:r>
            <a:r>
              <a:rPr lang="nb-NO" dirty="0" smtClean="0"/>
              <a:t> </a:t>
            </a:r>
            <a:r>
              <a:rPr lang="nb-NO" dirty="0" err="1" smtClean="0"/>
              <a:t>body’s</a:t>
            </a:r>
            <a:r>
              <a:rPr lang="nb-NO" dirty="0" smtClean="0"/>
              <a:t> </a:t>
            </a:r>
            <a:r>
              <a:rPr lang="nb-NO" dirty="0" err="1" smtClean="0"/>
              <a:t>response</a:t>
            </a:r>
            <a:r>
              <a:rPr lang="nb-NO" dirty="0" smtClean="0"/>
              <a:t> to </a:t>
            </a:r>
            <a:r>
              <a:rPr lang="nb-NO" dirty="0" err="1" smtClean="0"/>
              <a:t>tooth</a:t>
            </a:r>
            <a:r>
              <a:rPr lang="nb-NO" dirty="0" smtClean="0"/>
              <a:t> </a:t>
            </a:r>
            <a:r>
              <a:rPr lang="nb-NO" dirty="0" err="1" smtClean="0"/>
              <a:t>infection</a:t>
            </a:r>
            <a:endParaRPr lang="nb-NO" dirty="0" smtClean="0"/>
          </a:p>
        </p:txBody>
      </p:sp>
      <p:sp>
        <p:nvSpPr>
          <p:cNvPr id="7" name="Oval 6"/>
          <p:cNvSpPr/>
          <p:nvPr/>
        </p:nvSpPr>
        <p:spPr>
          <a:xfrm>
            <a:off x="1042988" y="1628775"/>
            <a:ext cx="5329237"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F:\UiO\Jobbilder\Diverse bilder\08.jpg"/>
          <p:cNvPicPr>
            <a:picLocks noChangeAspect="1" noChangeArrowheads="1"/>
          </p:cNvPicPr>
          <p:nvPr/>
        </p:nvPicPr>
        <p:blipFill>
          <a:blip r:embed="rId2" cstate="print"/>
          <a:srcRect/>
          <a:stretch>
            <a:fillRect/>
          </a:stretch>
        </p:blipFill>
        <p:spPr bwMode="auto">
          <a:xfrm>
            <a:off x="4855324" y="3573016"/>
            <a:ext cx="4037156" cy="2684908"/>
          </a:xfrm>
          <a:prstGeom prst="rect">
            <a:avLst/>
          </a:prstGeom>
          <a:noFill/>
        </p:spPr>
      </p:pic>
      <p:sp>
        <p:nvSpPr>
          <p:cNvPr id="40962" name="Title 1"/>
          <p:cNvSpPr>
            <a:spLocks noGrp="1"/>
          </p:cNvSpPr>
          <p:nvPr>
            <p:ph type="title"/>
          </p:nvPr>
        </p:nvSpPr>
        <p:spPr>
          <a:xfrm>
            <a:off x="457200" y="961851"/>
            <a:ext cx="8229600" cy="1143000"/>
          </a:xfrm>
        </p:spPr>
        <p:txBody>
          <a:bodyPr/>
          <a:lstStyle/>
          <a:p>
            <a:r>
              <a:rPr lang="nb-NO" sz="3600" dirty="0" smtClean="0"/>
              <a:t>Establishment and </a:t>
            </a:r>
            <a:r>
              <a:rPr lang="nb-NO" sz="3600" dirty="0" err="1" smtClean="0"/>
              <a:t>progression</a:t>
            </a:r>
            <a:r>
              <a:rPr lang="nb-NO" sz="3600" dirty="0" smtClean="0"/>
              <a:t> </a:t>
            </a:r>
            <a:r>
              <a:rPr lang="nb-NO" sz="3600" dirty="0" err="1" smtClean="0"/>
              <a:t>of</a:t>
            </a:r>
            <a:r>
              <a:rPr lang="nb-NO" sz="3600" dirty="0" smtClean="0"/>
              <a:t> </a:t>
            </a:r>
            <a:r>
              <a:rPr lang="nb-NO" sz="3600" dirty="0" err="1" smtClean="0"/>
              <a:t>the</a:t>
            </a:r>
            <a:r>
              <a:rPr lang="nb-NO" sz="3600" dirty="0" smtClean="0"/>
              <a:t> pulpal </a:t>
            </a:r>
            <a:r>
              <a:rPr lang="nb-NO" sz="3600" dirty="0" err="1" smtClean="0"/>
              <a:t>infection</a:t>
            </a:r>
            <a:endParaRPr lang="nb-NO" sz="3600" dirty="0" smtClean="0"/>
          </a:p>
        </p:txBody>
      </p:sp>
      <p:sp>
        <p:nvSpPr>
          <p:cNvPr id="40963" name="Content Placeholder 2"/>
          <p:cNvSpPr>
            <a:spLocks noGrp="1"/>
          </p:cNvSpPr>
          <p:nvPr>
            <p:ph idx="1"/>
          </p:nvPr>
        </p:nvSpPr>
        <p:spPr>
          <a:xfrm>
            <a:off x="611560" y="2060848"/>
            <a:ext cx="8229600" cy="3877891"/>
          </a:xfrm>
        </p:spPr>
        <p:txBody>
          <a:bodyPr/>
          <a:lstStyle/>
          <a:p>
            <a:r>
              <a:rPr lang="nb-NO" sz="2400" dirty="0" err="1" smtClean="0"/>
              <a:t>Necrosis</a:t>
            </a:r>
            <a:r>
              <a:rPr lang="nb-NO" sz="2400" dirty="0" smtClean="0"/>
              <a:t> and </a:t>
            </a:r>
            <a:r>
              <a:rPr lang="nb-NO" sz="2400" dirty="0" err="1" smtClean="0"/>
              <a:t>infection</a:t>
            </a:r>
            <a:endParaRPr lang="nb-NO" sz="2400" dirty="0" smtClean="0"/>
          </a:p>
          <a:p>
            <a:pPr lvl="1"/>
            <a:r>
              <a:rPr lang="nb-NO" sz="2000" dirty="0" smtClean="0"/>
              <a:t>Little info </a:t>
            </a:r>
            <a:r>
              <a:rPr lang="nb-NO" sz="2000" dirty="0" err="1" smtClean="0"/>
              <a:t>available</a:t>
            </a:r>
            <a:r>
              <a:rPr lang="nb-NO" sz="2000" dirty="0" smtClean="0"/>
              <a:t> </a:t>
            </a:r>
            <a:r>
              <a:rPr lang="nb-NO" sz="2000" dirty="0" err="1" smtClean="0"/>
              <a:t>on</a:t>
            </a:r>
            <a:r>
              <a:rPr lang="nb-NO" sz="2000" dirty="0" smtClean="0"/>
              <a:t> </a:t>
            </a:r>
            <a:r>
              <a:rPr lang="nb-NO" sz="2000" dirty="0" err="1" smtClean="0"/>
              <a:t>progression</a:t>
            </a:r>
            <a:r>
              <a:rPr lang="nb-NO" sz="2000" dirty="0" smtClean="0"/>
              <a:t> </a:t>
            </a:r>
            <a:r>
              <a:rPr lang="nb-NO" sz="2000" dirty="0" err="1" smtClean="0"/>
              <a:t>through</a:t>
            </a:r>
            <a:r>
              <a:rPr lang="nb-NO" sz="2000" dirty="0" smtClean="0"/>
              <a:t> pulp</a:t>
            </a:r>
          </a:p>
          <a:p>
            <a:r>
              <a:rPr lang="nb-NO" sz="2400" dirty="0" err="1" smtClean="0"/>
              <a:t>Biofilms</a:t>
            </a:r>
            <a:r>
              <a:rPr lang="nb-NO" sz="2400" dirty="0" smtClean="0"/>
              <a:t> and </a:t>
            </a:r>
            <a:r>
              <a:rPr lang="nb-NO" sz="2400" dirty="0" err="1" smtClean="0"/>
              <a:t>infestation</a:t>
            </a:r>
            <a:r>
              <a:rPr lang="nb-NO" sz="2400" dirty="0" smtClean="0"/>
              <a:t> </a:t>
            </a:r>
            <a:r>
              <a:rPr lang="nb-NO" sz="2400" dirty="0" err="1" smtClean="0"/>
              <a:t>of</a:t>
            </a:r>
            <a:r>
              <a:rPr lang="nb-NO" sz="2400" dirty="0" smtClean="0"/>
              <a:t> </a:t>
            </a:r>
            <a:r>
              <a:rPr lang="nb-NO" sz="2400" dirty="0" err="1" smtClean="0"/>
              <a:t>accessory</a:t>
            </a:r>
            <a:r>
              <a:rPr lang="nb-NO" sz="2400" dirty="0" smtClean="0"/>
              <a:t> </a:t>
            </a:r>
            <a:r>
              <a:rPr lang="nb-NO" sz="2400" dirty="0" err="1" smtClean="0"/>
              <a:t>canals</a:t>
            </a:r>
            <a:endParaRPr lang="nb-NO" sz="2400" dirty="0" smtClean="0"/>
          </a:p>
          <a:p>
            <a:r>
              <a:rPr lang="nb-NO" sz="2400" dirty="0" smtClean="0"/>
              <a:t>Dental </a:t>
            </a:r>
            <a:r>
              <a:rPr lang="nb-NO" sz="2400" dirty="0" err="1" smtClean="0"/>
              <a:t>tubule</a:t>
            </a:r>
            <a:r>
              <a:rPr lang="nb-NO" sz="2400" dirty="0" smtClean="0"/>
              <a:t> </a:t>
            </a:r>
            <a:r>
              <a:rPr lang="nb-NO" sz="2400" dirty="0" err="1" smtClean="0"/>
              <a:t>infection</a:t>
            </a:r>
            <a:endParaRPr lang="nb-NO" sz="2400" dirty="0" smtClean="0"/>
          </a:p>
          <a:p>
            <a:r>
              <a:rPr lang="nb-NO" sz="2400" dirty="0" err="1" smtClean="0"/>
              <a:t>Cementum</a:t>
            </a:r>
            <a:r>
              <a:rPr lang="nb-NO" sz="2400" dirty="0" smtClean="0"/>
              <a:t> </a:t>
            </a:r>
            <a:r>
              <a:rPr lang="nb-NO" sz="2400" dirty="0" err="1" smtClean="0"/>
              <a:t>surface</a:t>
            </a:r>
            <a:r>
              <a:rPr lang="nb-NO" sz="2400" dirty="0" smtClean="0"/>
              <a:t> </a:t>
            </a:r>
            <a:r>
              <a:rPr lang="nb-NO" sz="2400" dirty="0" err="1" smtClean="0"/>
              <a:t>colonization</a:t>
            </a:r>
            <a:endParaRPr lang="nb-NO" sz="2400" dirty="0" smtClean="0"/>
          </a:p>
          <a:p>
            <a:r>
              <a:rPr lang="nb-NO" sz="2400" dirty="0" err="1" smtClean="0"/>
              <a:t>Granuloma</a:t>
            </a:r>
            <a:r>
              <a:rPr lang="nb-NO" sz="2400" dirty="0" smtClean="0"/>
              <a:t> </a:t>
            </a:r>
            <a:r>
              <a:rPr lang="nb-NO" sz="2400" dirty="0" err="1" smtClean="0"/>
              <a:t>formation</a:t>
            </a:r>
            <a:endParaRPr lang="nb-NO" sz="2400" dirty="0" smtClean="0"/>
          </a:p>
          <a:p>
            <a:r>
              <a:rPr lang="nb-NO" sz="2400" dirty="0" err="1" smtClean="0"/>
              <a:t>Epithelial</a:t>
            </a:r>
            <a:r>
              <a:rPr lang="nb-NO" sz="2400" dirty="0" smtClean="0"/>
              <a:t> </a:t>
            </a:r>
            <a:r>
              <a:rPr lang="nb-NO" sz="2400" dirty="0" err="1" smtClean="0"/>
              <a:t>stimulation</a:t>
            </a:r>
            <a:endParaRPr lang="nb-NO" sz="2400" dirty="0" smtClean="0"/>
          </a:p>
          <a:p>
            <a:r>
              <a:rPr lang="nb-NO" sz="2400" dirty="0" smtClean="0"/>
              <a:t>Abscess and sinus </a:t>
            </a:r>
            <a:r>
              <a:rPr lang="nb-NO" sz="2400" dirty="0" err="1" smtClean="0"/>
              <a:t>tract</a:t>
            </a:r>
            <a:r>
              <a:rPr lang="nb-NO" sz="2400" dirty="0" smtClean="0"/>
              <a:t> </a:t>
            </a:r>
            <a:r>
              <a:rPr lang="nb-NO" sz="2400" dirty="0" err="1" smtClean="0"/>
              <a:t>formation</a:t>
            </a:r>
            <a:r>
              <a:rPr lang="nb-NO" sz="2400" dirty="0" smtClean="0"/>
              <a:t> </a:t>
            </a:r>
          </a:p>
        </p:txBody>
      </p:sp>
      <p:sp>
        <p:nvSpPr>
          <p:cNvPr id="4" name="Rectangle 3"/>
          <p:cNvSpPr/>
          <p:nvPr/>
        </p:nvSpPr>
        <p:spPr>
          <a:xfrm>
            <a:off x="2483768" y="188640"/>
            <a:ext cx="6141425" cy="523220"/>
          </a:xfrm>
          <a:prstGeom prst="rect">
            <a:avLst/>
          </a:prstGeom>
        </p:spPr>
        <p:txBody>
          <a:bodyPr wrap="none">
            <a:spAutoFit/>
          </a:bodyPr>
          <a:lstStyle/>
          <a:p>
            <a:pPr lvl="1"/>
            <a:r>
              <a:rPr lang="nb-NO" sz="2800" b="1" dirty="0" smtClean="0">
                <a:solidFill>
                  <a:srgbClr val="FF0000"/>
                </a:solidFill>
              </a:rPr>
              <a:t>Pulpal </a:t>
            </a:r>
            <a:r>
              <a:rPr lang="nb-NO" sz="2800" b="1" dirty="0" err="1" smtClean="0">
                <a:solidFill>
                  <a:srgbClr val="FF0000"/>
                </a:solidFill>
              </a:rPr>
              <a:t>reactions</a:t>
            </a:r>
            <a:r>
              <a:rPr lang="nb-NO" sz="2800" b="1" dirty="0" smtClean="0">
                <a:solidFill>
                  <a:srgbClr val="FF0000"/>
                </a:solidFill>
              </a:rPr>
              <a:t>: cellular </a:t>
            </a:r>
            <a:r>
              <a:rPr lang="nb-NO" sz="2800" b="1" dirty="0" err="1" smtClean="0">
                <a:solidFill>
                  <a:srgbClr val="FF0000"/>
                </a:solidFill>
              </a:rPr>
              <a:t>events</a:t>
            </a:r>
            <a:endParaRPr lang="nb-NO" sz="2800" b="1" dirty="0" smtClean="0">
              <a:solidFill>
                <a:srgbClr val="FF0000"/>
              </a:solidFill>
            </a:endParaRPr>
          </a:p>
        </p:txBody>
      </p:sp>
      <p:pic>
        <p:nvPicPr>
          <p:cNvPr id="6" name="Picture 7"/>
          <p:cNvPicPr>
            <a:picLocks noChangeAspect="1" noChangeArrowheads="1"/>
          </p:cNvPicPr>
          <p:nvPr/>
        </p:nvPicPr>
        <p:blipFill>
          <a:blip r:embed="rId3" cstate="print"/>
          <a:srcRect/>
          <a:stretch>
            <a:fillRect/>
          </a:stretch>
        </p:blipFill>
        <p:spPr bwMode="auto">
          <a:xfrm rot="10800000">
            <a:off x="6948264" y="1561953"/>
            <a:ext cx="1944216" cy="18670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050"/>
          <p:cNvPicPr>
            <a:picLocks noChangeAspect="1" noChangeArrowheads="1"/>
          </p:cNvPicPr>
          <p:nvPr/>
        </p:nvPicPr>
        <p:blipFill>
          <a:blip r:embed="rId2" cstate="print"/>
          <a:srcRect/>
          <a:stretch>
            <a:fillRect/>
          </a:stretch>
        </p:blipFill>
        <p:spPr bwMode="auto">
          <a:xfrm>
            <a:off x="762000" y="457200"/>
            <a:ext cx="2419350" cy="3278188"/>
          </a:xfrm>
          <a:prstGeom prst="rect">
            <a:avLst/>
          </a:prstGeom>
          <a:noFill/>
          <a:ln w="9525">
            <a:solidFill>
              <a:srgbClr val="FFFF00"/>
            </a:solidFill>
            <a:miter lim="800000"/>
            <a:headEnd/>
            <a:tailEnd/>
          </a:ln>
          <a:effectLst/>
        </p:spPr>
      </p:pic>
      <p:sp>
        <p:nvSpPr>
          <p:cNvPr id="60421" name="Text Box 2053"/>
          <p:cNvSpPr txBox="1">
            <a:spLocks noChangeArrowheads="1"/>
          </p:cNvSpPr>
          <p:nvPr/>
        </p:nvSpPr>
        <p:spPr bwMode="auto">
          <a:xfrm>
            <a:off x="5292080" y="4365104"/>
            <a:ext cx="3384376" cy="1077218"/>
          </a:xfrm>
          <a:prstGeom prst="rect">
            <a:avLst/>
          </a:prstGeom>
          <a:noFill/>
          <a:ln w="9525">
            <a:noFill/>
            <a:miter lim="800000"/>
            <a:headEnd/>
            <a:tailEnd/>
          </a:ln>
          <a:effectLst/>
        </p:spPr>
        <p:txBody>
          <a:bodyPr wrap="square">
            <a:spAutoFit/>
          </a:bodyPr>
          <a:lstStyle/>
          <a:p>
            <a:r>
              <a:rPr lang="nb-NO" sz="1600" dirty="0">
                <a:solidFill>
                  <a:srgbClr val="FF0000"/>
                </a:solidFill>
                <a:latin typeface="Arial" pitchFamily="34" charset="0"/>
              </a:rPr>
              <a:t>Ørstavik, </a:t>
            </a:r>
            <a:r>
              <a:rPr lang="nb-NO" sz="1600" dirty="0" err="1">
                <a:solidFill>
                  <a:srgbClr val="FF0000"/>
                </a:solidFill>
                <a:latin typeface="Arial" pitchFamily="34" charset="0"/>
              </a:rPr>
              <a:t>Essential</a:t>
            </a:r>
            <a:r>
              <a:rPr lang="nb-NO" sz="1600" dirty="0">
                <a:solidFill>
                  <a:srgbClr val="FF0000"/>
                </a:solidFill>
                <a:latin typeface="Arial" pitchFamily="34" charset="0"/>
              </a:rPr>
              <a:t> </a:t>
            </a:r>
            <a:r>
              <a:rPr lang="nb-NO" sz="1600" dirty="0" err="1">
                <a:solidFill>
                  <a:srgbClr val="FF0000"/>
                </a:solidFill>
                <a:latin typeface="Arial" pitchFamily="34" charset="0"/>
              </a:rPr>
              <a:t>Endodontology</a:t>
            </a:r>
            <a:r>
              <a:rPr lang="nb-NO" sz="1600" dirty="0">
                <a:solidFill>
                  <a:srgbClr val="FF0000"/>
                </a:solidFill>
                <a:latin typeface="Arial" pitchFamily="34" charset="0"/>
              </a:rPr>
              <a:t/>
            </a:r>
            <a:br>
              <a:rPr lang="nb-NO" sz="1600" dirty="0">
                <a:solidFill>
                  <a:srgbClr val="FF0000"/>
                </a:solidFill>
                <a:latin typeface="Arial" pitchFamily="34" charset="0"/>
              </a:rPr>
            </a:br>
            <a:r>
              <a:rPr lang="nb-NO" sz="1600" dirty="0">
                <a:solidFill>
                  <a:srgbClr val="FF0000"/>
                </a:solidFill>
                <a:latin typeface="Arial" pitchFamily="34" charset="0"/>
              </a:rPr>
              <a:t>1998; </a:t>
            </a:r>
            <a:r>
              <a:rPr lang="nb-NO" sz="1600" dirty="0" smtClean="0">
                <a:solidFill>
                  <a:srgbClr val="FF0000"/>
                </a:solidFill>
                <a:latin typeface="Arial" pitchFamily="34" charset="0"/>
              </a:rPr>
              <a:t/>
            </a:r>
            <a:br>
              <a:rPr lang="nb-NO" sz="1600" dirty="0" smtClean="0">
                <a:solidFill>
                  <a:srgbClr val="FF0000"/>
                </a:solidFill>
                <a:latin typeface="Arial" pitchFamily="34" charset="0"/>
              </a:rPr>
            </a:br>
            <a:r>
              <a:rPr lang="nb-NO" sz="1600" dirty="0" err="1" smtClean="0">
                <a:solidFill>
                  <a:srgbClr val="FF0000"/>
                </a:solidFill>
                <a:latin typeface="Arial" pitchFamily="34" charset="0"/>
              </a:rPr>
              <a:t>courtesy</a:t>
            </a:r>
            <a:r>
              <a:rPr lang="nb-NO" sz="1600" dirty="0" smtClean="0">
                <a:solidFill>
                  <a:srgbClr val="FF0000"/>
                </a:solidFill>
                <a:latin typeface="Arial" pitchFamily="34" charset="0"/>
              </a:rPr>
              <a:t> </a:t>
            </a:r>
            <a:r>
              <a:rPr lang="nb-NO" sz="1600" dirty="0" err="1">
                <a:solidFill>
                  <a:srgbClr val="FF0000"/>
                </a:solidFill>
                <a:latin typeface="Arial" pitchFamily="34" charset="0"/>
              </a:rPr>
              <a:t>of</a:t>
            </a:r>
            <a:r>
              <a:rPr lang="nb-NO" sz="1600" dirty="0">
                <a:solidFill>
                  <a:srgbClr val="FF0000"/>
                </a:solidFill>
                <a:latin typeface="Arial" pitchFamily="34" charset="0"/>
              </a:rPr>
              <a:t> </a:t>
            </a:r>
            <a:r>
              <a:rPr lang="nb-NO" sz="1600" dirty="0" err="1">
                <a:solidFill>
                  <a:srgbClr val="FF0000"/>
                </a:solidFill>
                <a:latin typeface="Arial" pitchFamily="34" charset="0"/>
              </a:rPr>
              <a:t>Lambjerg</a:t>
            </a:r>
            <a:r>
              <a:rPr lang="nb-NO" sz="1600" dirty="0">
                <a:solidFill>
                  <a:srgbClr val="FF0000"/>
                </a:solidFill>
                <a:latin typeface="Arial" pitchFamily="34" charset="0"/>
              </a:rPr>
              <a:t> </a:t>
            </a:r>
            <a:r>
              <a:rPr lang="nb-NO" sz="1600" dirty="0" smtClean="0">
                <a:solidFill>
                  <a:srgbClr val="FF0000"/>
                </a:solidFill>
                <a:latin typeface="Arial" pitchFamily="34" charset="0"/>
              </a:rPr>
              <a:t>Hansen &amp; Langeland</a:t>
            </a:r>
            <a:endParaRPr lang="nb-NO" sz="1600" dirty="0">
              <a:solidFill>
                <a:srgbClr val="FF0000"/>
              </a:solidFill>
              <a:latin typeface="Arial" pitchFamily="34" charset="0"/>
            </a:endParaRPr>
          </a:p>
        </p:txBody>
      </p:sp>
      <p:pic>
        <p:nvPicPr>
          <p:cNvPr id="60419" name="Picture 2051"/>
          <p:cNvPicPr>
            <a:picLocks noChangeAspect="1" noChangeArrowheads="1"/>
          </p:cNvPicPr>
          <p:nvPr/>
        </p:nvPicPr>
        <p:blipFill>
          <a:blip r:embed="rId3" cstate="print"/>
          <a:srcRect t="12152" b="8101"/>
          <a:stretch>
            <a:fillRect/>
          </a:stretch>
        </p:blipFill>
        <p:spPr bwMode="auto">
          <a:xfrm>
            <a:off x="4876800" y="381000"/>
            <a:ext cx="2943225" cy="3563938"/>
          </a:xfrm>
          <a:prstGeom prst="rect">
            <a:avLst/>
          </a:prstGeom>
          <a:noFill/>
          <a:ln w="9525">
            <a:solidFill>
              <a:srgbClr val="FFFF00"/>
            </a:solidFill>
            <a:miter lim="800000"/>
            <a:headEnd/>
            <a:tailEnd/>
          </a:ln>
          <a:effectLst/>
        </p:spPr>
      </p:pic>
      <p:sp>
        <p:nvSpPr>
          <p:cNvPr id="60423" name="Line 2055"/>
          <p:cNvSpPr>
            <a:spLocks noChangeShapeType="1"/>
          </p:cNvSpPr>
          <p:nvPr/>
        </p:nvSpPr>
        <p:spPr bwMode="auto">
          <a:xfrm>
            <a:off x="1905000" y="1828800"/>
            <a:ext cx="3657600" cy="533400"/>
          </a:xfrm>
          <a:prstGeom prst="line">
            <a:avLst/>
          </a:prstGeom>
          <a:noFill/>
          <a:ln w="38100">
            <a:solidFill>
              <a:srgbClr val="FFFF00"/>
            </a:solidFill>
            <a:round/>
            <a:headEnd/>
            <a:tailEnd type="triangle" w="med" len="med"/>
          </a:ln>
          <a:effectLst/>
        </p:spPr>
        <p:txBody>
          <a:bodyPr/>
          <a:lstStyle/>
          <a:p>
            <a:endParaRPr lang="nb-NO"/>
          </a:p>
        </p:txBody>
      </p:sp>
      <p:pic>
        <p:nvPicPr>
          <p:cNvPr id="60420" name="Picture 2052"/>
          <p:cNvPicPr>
            <a:picLocks noChangeAspect="1" noChangeArrowheads="1"/>
          </p:cNvPicPr>
          <p:nvPr/>
        </p:nvPicPr>
        <p:blipFill>
          <a:blip r:embed="rId4" cstate="print"/>
          <a:srcRect t="12152" b="8101"/>
          <a:stretch>
            <a:fillRect/>
          </a:stretch>
        </p:blipFill>
        <p:spPr bwMode="auto">
          <a:xfrm>
            <a:off x="2267744" y="3068960"/>
            <a:ext cx="2943225" cy="3563938"/>
          </a:xfrm>
          <a:prstGeom prst="rect">
            <a:avLst/>
          </a:prstGeom>
          <a:noFill/>
          <a:ln w="9525">
            <a:solidFill>
              <a:srgbClr val="FFFF00"/>
            </a:solidFill>
            <a:miter lim="800000"/>
            <a:headEnd/>
            <a:tailEnd/>
          </a:ln>
          <a:effectLst/>
        </p:spPr>
      </p:pic>
      <p:sp>
        <p:nvSpPr>
          <p:cNvPr id="60422" name="Line 2054"/>
          <p:cNvSpPr>
            <a:spLocks noChangeShapeType="1"/>
          </p:cNvSpPr>
          <p:nvPr/>
        </p:nvSpPr>
        <p:spPr bwMode="auto">
          <a:xfrm>
            <a:off x="1828800" y="2667000"/>
            <a:ext cx="1600200" cy="2057400"/>
          </a:xfrm>
          <a:prstGeom prst="line">
            <a:avLst/>
          </a:prstGeom>
          <a:noFill/>
          <a:ln w="38100">
            <a:solidFill>
              <a:srgbClr val="FFFF00"/>
            </a:solidFill>
            <a:round/>
            <a:headEnd/>
            <a:tailEnd type="triangle" w="med" len="med"/>
          </a:ln>
          <a:effectLst/>
        </p:spPr>
        <p:txBody>
          <a:bodyPr/>
          <a:lstStyle/>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0-#ppt_w/2"/>
                                          </p:val>
                                        </p:tav>
                                        <p:tav tm="100000">
                                          <p:val>
                                            <p:strVal val="#ppt_x"/>
                                          </p:val>
                                        </p:tav>
                                      </p:tavLst>
                                    </p:anim>
                                    <p:anim calcmode="lin" valueType="num">
                                      <p:cBhvr additive="base">
                                        <p:cTn id="8" dur="500" fill="hold"/>
                                        <p:tgtEl>
                                          <p:spTgt spid="604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04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60419"/>
                                        </p:tgtEl>
                                        <p:attrNameLst>
                                          <p:attrName>style.visibility</p:attrName>
                                        </p:attrNameLst>
                                      </p:cBhvr>
                                      <p:to>
                                        <p:strVal val="visible"/>
                                      </p:to>
                                    </p:set>
                                    <p:animEffect transition="in" filter="box(out)">
                                      <p:cBhvr>
                                        <p:cTn id="17" dur="500"/>
                                        <p:tgtEl>
                                          <p:spTgt spid="604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604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60420"/>
                                        </p:tgtEl>
                                        <p:attrNameLst>
                                          <p:attrName>style.visibility</p:attrName>
                                        </p:attrNameLst>
                                      </p:cBhvr>
                                      <p:to>
                                        <p:strVal val="visible"/>
                                      </p:to>
                                    </p:set>
                                    <p:animEffect transition="in" filter="box(out)">
                                      <p:cBhvr>
                                        <p:cTn id="26"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animBg="1"/>
      <p:bldP spid="604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467545" y="260648"/>
            <a:ext cx="6480720" cy="4537863"/>
          </a:xfrm>
          <a:prstGeom prst="rect">
            <a:avLst/>
          </a:prstGeom>
          <a:noFill/>
          <a:ln w="9525">
            <a:noFill/>
            <a:miter lim="800000"/>
            <a:headEnd/>
            <a:tailEnd/>
          </a:ln>
        </p:spPr>
      </p:pic>
      <p:sp>
        <p:nvSpPr>
          <p:cNvPr id="3" name="Rectangle 2"/>
          <p:cNvSpPr/>
          <p:nvPr/>
        </p:nvSpPr>
        <p:spPr>
          <a:xfrm>
            <a:off x="395536" y="5085184"/>
            <a:ext cx="8424936" cy="1323439"/>
          </a:xfrm>
          <a:prstGeom prst="rect">
            <a:avLst/>
          </a:prstGeom>
        </p:spPr>
        <p:txBody>
          <a:bodyPr wrap="square">
            <a:spAutoFit/>
          </a:bodyPr>
          <a:lstStyle/>
          <a:p>
            <a:r>
              <a:rPr lang="en-US" sz="1600" dirty="0" smtClean="0"/>
              <a:t>Fig </a:t>
            </a:r>
            <a:r>
              <a:rPr lang="en-US" sz="1600" dirty="0"/>
              <a:t>1. Electron photomicrograph of the apical pulp from a tooth with irreversible pulpitis. Note the swollen, distended endothelial cells (E) </a:t>
            </a:r>
            <a:r>
              <a:rPr lang="en-US" sz="1600" dirty="0" smtClean="0"/>
              <a:t>with increased </a:t>
            </a:r>
            <a:r>
              <a:rPr lang="en-US" sz="1600" dirty="0"/>
              <a:t>rough endoplasmic reticulum (RE) and mitochondria (M). Red blood cells (RBC's) are packed within the lumen. Reference bar </a:t>
            </a:r>
            <a:r>
              <a:rPr lang="en-US" sz="1600" dirty="0" smtClean="0"/>
              <a:t>represents </a:t>
            </a:r>
            <a:r>
              <a:rPr lang="nb-NO" sz="1600" dirty="0" smtClean="0"/>
              <a:t>2 µm </a:t>
            </a:r>
            <a:r>
              <a:rPr lang="nb-NO" sz="1600" dirty="0"/>
              <a:t>(</a:t>
            </a:r>
            <a:r>
              <a:rPr lang="nb-NO" sz="1600" dirty="0" err="1"/>
              <a:t>uranyl</a:t>
            </a:r>
            <a:r>
              <a:rPr lang="nb-NO" sz="1600" dirty="0"/>
              <a:t> </a:t>
            </a:r>
            <a:r>
              <a:rPr lang="nb-NO" sz="1600" dirty="0" err="1"/>
              <a:t>acetate</a:t>
            </a:r>
            <a:r>
              <a:rPr lang="nb-NO" sz="1600" dirty="0"/>
              <a:t>, lead </a:t>
            </a:r>
            <a:r>
              <a:rPr lang="nb-NO" sz="1600" dirty="0" err="1"/>
              <a:t>citrate</a:t>
            </a:r>
            <a:r>
              <a:rPr lang="nb-NO" sz="1600" dirty="0"/>
              <a:t>; original </a:t>
            </a:r>
            <a:r>
              <a:rPr lang="nb-NO" sz="1600" dirty="0" err="1"/>
              <a:t>magnification</a:t>
            </a:r>
            <a:r>
              <a:rPr lang="nb-NO" sz="1600" dirty="0"/>
              <a:t> x9,117</a:t>
            </a:r>
            <a:r>
              <a:rPr lang="nb-NO" sz="1600" dirty="0" smtClean="0"/>
              <a:t>). </a:t>
            </a:r>
            <a:r>
              <a:rPr lang="nb-NO" sz="1600" b="1" dirty="0" smtClean="0"/>
              <a:t>Mendoza et al 1987</a:t>
            </a:r>
            <a:endParaRPr lang="nb-NO" sz="16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611560" y="476672"/>
            <a:ext cx="4006839" cy="5649838"/>
          </a:xfrm>
          <a:prstGeom prst="rect">
            <a:avLst/>
          </a:prstGeom>
          <a:noFill/>
          <a:ln w="9525">
            <a:noFill/>
            <a:miter lim="800000"/>
            <a:headEnd/>
            <a:tailEnd/>
          </a:ln>
        </p:spPr>
      </p:pic>
      <p:sp>
        <p:nvSpPr>
          <p:cNvPr id="3" name="Rectangle 2"/>
          <p:cNvSpPr/>
          <p:nvPr/>
        </p:nvSpPr>
        <p:spPr>
          <a:xfrm>
            <a:off x="4860032" y="476672"/>
            <a:ext cx="3960440" cy="5262979"/>
          </a:xfrm>
          <a:prstGeom prst="rect">
            <a:avLst/>
          </a:prstGeom>
        </p:spPr>
        <p:txBody>
          <a:bodyPr wrap="square">
            <a:spAutoFit/>
          </a:bodyPr>
          <a:lstStyle/>
          <a:p>
            <a:endParaRPr lang="en-US" sz="1600" dirty="0"/>
          </a:p>
          <a:p>
            <a:endParaRPr lang="en-US" sz="1600" dirty="0" smtClean="0"/>
          </a:p>
          <a:p>
            <a:endParaRPr lang="en-US" sz="1600" dirty="0"/>
          </a:p>
          <a:p>
            <a:r>
              <a:rPr lang="en-US" sz="1600" dirty="0" smtClean="0"/>
              <a:t>Fig </a:t>
            </a:r>
            <a:r>
              <a:rPr lang="en-US" sz="1600" dirty="0"/>
              <a:t>5. Electron photomicrograph of an experimental pulp </a:t>
            </a:r>
            <a:r>
              <a:rPr lang="en-US" sz="1600" dirty="0" smtClean="0"/>
              <a:t>exhibiting degradation </a:t>
            </a:r>
            <a:r>
              <a:rPr lang="en-US" sz="1600" dirty="0"/>
              <a:t>of </a:t>
            </a:r>
            <a:r>
              <a:rPr lang="en-US" sz="1600" dirty="0" err="1" smtClean="0"/>
              <a:t>perivascular</a:t>
            </a:r>
            <a:r>
              <a:rPr lang="en-US" sz="1600" dirty="0" smtClean="0"/>
              <a:t> </a:t>
            </a:r>
            <a:r>
              <a:rPr lang="en-US" sz="1600" dirty="0"/>
              <a:t>collagen (C). Also noted is a </a:t>
            </a:r>
            <a:r>
              <a:rPr lang="en-US" sz="1600" dirty="0" smtClean="0"/>
              <a:t>degenerated </a:t>
            </a:r>
            <a:r>
              <a:rPr lang="en-US" sz="1600" dirty="0" err="1" smtClean="0"/>
              <a:t>rnyelinated</a:t>
            </a:r>
            <a:r>
              <a:rPr lang="en-US" sz="1600" dirty="0" smtClean="0"/>
              <a:t> </a:t>
            </a:r>
            <a:r>
              <a:rPr lang="en-US" sz="1600" dirty="0"/>
              <a:t>axon (Ax), </a:t>
            </a:r>
            <a:r>
              <a:rPr lang="en-US" sz="1600" dirty="0" err="1" smtClean="0"/>
              <a:t>degranulation</a:t>
            </a:r>
            <a:r>
              <a:rPr lang="en-US" sz="1600" dirty="0" smtClean="0"/>
              <a:t> </a:t>
            </a:r>
            <a:r>
              <a:rPr lang="en-US" sz="1600" dirty="0"/>
              <a:t>of a myelin sheath (arrow), </a:t>
            </a:r>
            <a:r>
              <a:rPr lang="en-US" sz="1600" dirty="0" smtClean="0"/>
              <a:t>and a </a:t>
            </a:r>
            <a:r>
              <a:rPr lang="en-US" sz="1600" dirty="0"/>
              <a:t>degenerating fibroblast (F). Reference bar represents 2 ~m (</a:t>
            </a:r>
            <a:r>
              <a:rPr lang="en-US" sz="1600" dirty="0" err="1"/>
              <a:t>uranyl</a:t>
            </a:r>
            <a:endParaRPr lang="en-US" sz="1600" dirty="0"/>
          </a:p>
          <a:p>
            <a:r>
              <a:rPr lang="nb-NO" sz="1600" dirty="0" err="1"/>
              <a:t>acetate</a:t>
            </a:r>
            <a:r>
              <a:rPr lang="nb-NO" sz="1600" dirty="0"/>
              <a:t>, lead </a:t>
            </a:r>
            <a:r>
              <a:rPr lang="nb-NO" sz="1600" dirty="0" err="1"/>
              <a:t>citrate</a:t>
            </a:r>
            <a:r>
              <a:rPr lang="nb-NO" sz="1600" dirty="0"/>
              <a:t>; original </a:t>
            </a:r>
            <a:r>
              <a:rPr lang="nb-NO" sz="1600" dirty="0" err="1"/>
              <a:t>magnification</a:t>
            </a:r>
            <a:r>
              <a:rPr lang="nb-NO" sz="1600" dirty="0"/>
              <a:t> x6,860</a:t>
            </a:r>
            <a:r>
              <a:rPr lang="nb-NO" sz="1600" dirty="0" smtClean="0"/>
              <a:t>). </a:t>
            </a:r>
          </a:p>
          <a:p>
            <a:r>
              <a:rPr lang="nb-NO" sz="1600" b="1" dirty="0" smtClean="0"/>
              <a:t>Mendoza et al 1987</a:t>
            </a:r>
          </a:p>
          <a:p>
            <a:endParaRPr lang="nb-NO" sz="1600" b="1" dirty="0"/>
          </a:p>
          <a:p>
            <a:endParaRPr lang="nb-NO" sz="1600" b="1" dirty="0" smtClean="0"/>
          </a:p>
          <a:p>
            <a:endParaRPr lang="nb-NO" sz="1600" b="1" dirty="0"/>
          </a:p>
          <a:p>
            <a:endParaRPr lang="nb-NO" sz="1600" b="1" dirty="0" smtClean="0"/>
          </a:p>
          <a:p>
            <a:r>
              <a:rPr lang="en-US" sz="1600" dirty="0" smtClean="0"/>
              <a:t>Note: The relationship between bacteria and tissues are poorly characterized </a:t>
            </a:r>
            <a:r>
              <a:rPr lang="en-US" sz="1600" dirty="0" err="1" smtClean="0"/>
              <a:t>histologically</a:t>
            </a:r>
            <a:endParaRPr lang="en-US" sz="1600" dirty="0" smtClean="0"/>
          </a:p>
          <a:p>
            <a:endParaRPr lang="nb-NO" sz="16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468313" y="404813"/>
            <a:ext cx="8078787" cy="5256212"/>
          </a:xfrm>
          <a:prstGeom prst="rect">
            <a:avLst/>
          </a:prstGeom>
          <a:noFill/>
          <a:ln w="9525">
            <a:noFill/>
            <a:miter lim="800000"/>
            <a:headEnd/>
            <a:tailEnd/>
          </a:ln>
        </p:spPr>
      </p:pic>
      <p:sp>
        <p:nvSpPr>
          <p:cNvPr id="41987" name="TextBox 4"/>
          <p:cNvSpPr txBox="1">
            <a:spLocks noChangeArrowheads="1"/>
          </p:cNvSpPr>
          <p:nvPr/>
        </p:nvSpPr>
        <p:spPr bwMode="auto">
          <a:xfrm>
            <a:off x="4067175" y="6092825"/>
            <a:ext cx="4738688" cy="369888"/>
          </a:xfrm>
          <a:prstGeom prst="rect">
            <a:avLst/>
          </a:prstGeom>
          <a:noFill/>
          <a:ln w="9525">
            <a:noFill/>
            <a:miter lim="800000"/>
            <a:headEnd/>
            <a:tailEnd/>
          </a:ln>
        </p:spPr>
        <p:txBody>
          <a:bodyPr wrap="none">
            <a:spAutoFit/>
          </a:bodyPr>
          <a:lstStyle/>
          <a:p>
            <a:r>
              <a:rPr lang="nb-NO"/>
              <a:t>Intracanal biofilms; Riccucci &amp; Siqueira 2010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pitchFamily="34" charset="0"/>
                <a:ea typeface="msgothic" charset="0"/>
                <a:cs typeface="msgothic" charset="0"/>
              </a:rPr>
              <a:t>Figure 3. The primary body cells involved in the pathogenesis of apical periodontitis.</a:t>
            </a:r>
          </a:p>
        </p:txBody>
      </p:sp>
      <p:pic>
        <p:nvPicPr>
          <p:cNvPr id="3074" name="Picture 2"/>
          <p:cNvPicPr>
            <a:picLocks noChangeAspect="1" noChangeArrowheads="1"/>
          </p:cNvPicPr>
          <p:nvPr/>
        </p:nvPicPr>
        <p:blipFill>
          <a:blip r:embed="rId3" cstate="print"/>
          <a:srcRect/>
          <a:stretch>
            <a:fillRect/>
          </a:stretch>
        </p:blipFill>
        <p:spPr bwMode="auto">
          <a:xfrm>
            <a:off x="251520" y="5517232"/>
            <a:ext cx="1306080" cy="652389"/>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2638080" y="979303"/>
            <a:ext cx="3872160" cy="4893634"/>
          </a:xfrm>
          <a:prstGeom prst="rect">
            <a:avLst/>
          </a:prstGeom>
          <a:noFill/>
          <a:ln w="9525">
            <a:noFill/>
            <a:round/>
            <a:headEnd/>
            <a:tailEnd/>
          </a:ln>
          <a:effectLst/>
        </p:spPr>
      </p:pic>
      <p:sp>
        <p:nvSpPr>
          <p:cNvPr id="3076" name="Text Box 4"/>
          <p:cNvSpPr txBox="1">
            <a:spLocks noChangeArrowheads="1"/>
          </p:cNvSpPr>
          <p:nvPr/>
        </p:nvSpPr>
        <p:spPr bwMode="auto">
          <a:xfrm>
            <a:off x="263808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latin typeface="Arial" pitchFamily="34" charset="0"/>
                <a:ea typeface="msgothic" charset="0"/>
                <a:cs typeface="msgothic" charset="0"/>
              </a:rPr>
              <a:t>Nair P CROBM 2004;15:348-381</a:t>
            </a:r>
          </a:p>
        </p:txBody>
      </p:sp>
      <p:sp>
        <p:nvSpPr>
          <p:cNvPr id="3077" name="Text Box 5"/>
          <p:cNvSpPr txBox="1">
            <a:spLocks noChangeArrowheads="1"/>
          </p:cNvSpPr>
          <p:nvPr/>
        </p:nvSpPr>
        <p:spPr bwMode="auto">
          <a:xfrm>
            <a:off x="251520" y="6309320"/>
            <a:ext cx="4930560" cy="288032"/>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34" charset="0"/>
                <a:ea typeface="msgothic" charset="0"/>
                <a:cs typeface="msgothic" charset="0"/>
              </a:rPr>
              <a:t>Copyright © by International &amp; American Associations for Dental Research</a:t>
            </a:r>
          </a:p>
        </p:txBody>
      </p:sp>
      <p:sp>
        <p:nvSpPr>
          <p:cNvPr id="7" name="Rectangle 6"/>
          <p:cNvSpPr/>
          <p:nvPr/>
        </p:nvSpPr>
        <p:spPr>
          <a:xfrm>
            <a:off x="6732240" y="836712"/>
            <a:ext cx="1781944" cy="5747727"/>
          </a:xfrm>
          <a:prstGeom prst="rect">
            <a:avLst/>
          </a:prstGeom>
        </p:spPr>
        <p:txBody>
          <a:bodyPr wrap="square">
            <a:spAutoFit/>
          </a:bodyPr>
          <a:lstStyle/>
          <a:p>
            <a:r>
              <a:rPr lang="en-US" sz="1050" dirty="0" smtClean="0"/>
              <a:t>The primary body cells involved in the pathogenesis of apical </a:t>
            </a:r>
            <a:r>
              <a:rPr lang="en-US" sz="1050" dirty="0" err="1" smtClean="0"/>
              <a:t>periodontitis</a:t>
            </a:r>
            <a:r>
              <a:rPr lang="en-US" sz="1050" dirty="0" smtClean="0"/>
              <a:t>. </a:t>
            </a:r>
            <a:r>
              <a:rPr lang="en-US" sz="1050" dirty="0" err="1" smtClean="0">
                <a:solidFill>
                  <a:srgbClr val="FF0000"/>
                </a:solidFill>
              </a:rPr>
              <a:t>Neutrophils</a:t>
            </a:r>
            <a:r>
              <a:rPr lang="en-US" sz="1050" dirty="0" smtClean="0">
                <a:solidFill>
                  <a:srgbClr val="FF0000"/>
                </a:solidFill>
              </a:rPr>
              <a:t> (NG in a) in combat with bacteria (BA) in an exacerbating apical </a:t>
            </a:r>
            <a:r>
              <a:rPr lang="en-US" sz="1050" dirty="0" err="1" smtClean="0">
                <a:solidFill>
                  <a:srgbClr val="FF0000"/>
                </a:solidFill>
              </a:rPr>
              <a:t>periodontitis</a:t>
            </a:r>
            <a:r>
              <a:rPr lang="en-US" sz="1050" dirty="0" smtClean="0">
                <a:solidFill>
                  <a:srgbClr val="FF0000"/>
                </a:solidFill>
              </a:rPr>
              <a:t>. Lymphocytes (LY in b) are the major components of chronic apical </a:t>
            </a:r>
            <a:r>
              <a:rPr lang="en-US" sz="1050" dirty="0" err="1" smtClean="0">
                <a:solidFill>
                  <a:srgbClr val="FF0000"/>
                </a:solidFill>
              </a:rPr>
              <a:t>periodontitis</a:t>
            </a:r>
            <a:r>
              <a:rPr lang="en-US" sz="1050" dirty="0" smtClean="0"/>
              <a:t>, but their subpopulations cannot be identified on a structural basis. Plasma cells (PL in c) form a significant component of chronic asymptomatic lesions. Note the highly developed rough endoplasmic reticulum of the cytoplasm and the localized condensation of heterochromatin subjacent to the nuclear membrane, which gives the typical ‘cartwheel’ appearance in light microscopy. Macrophages (MA in d) are voluminous cells with elongated or U-forming nuclei and cytoplasm with rough endoplasmic reticulum. Magnifications: (</a:t>
            </a:r>
            <a:r>
              <a:rPr lang="en-US" sz="1050" dirty="0" err="1" smtClean="0"/>
              <a:t>a,b,c,d</a:t>
            </a:r>
            <a:r>
              <a:rPr lang="en-US" sz="1050" dirty="0" smtClean="0"/>
              <a:t>) 3900x. (From Nair, 1998b.)‏</a:t>
            </a:r>
            <a:endParaRPr lang="en-US" sz="10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igh-quality image (1591K) - Opens new window">
            <a:hlinkClick r:id="rId2"/>
          </p:cNvPr>
          <p:cNvPicPr>
            <a:picLocks noChangeAspect="1" noChangeArrowheads="1"/>
          </p:cNvPicPr>
          <p:nvPr/>
        </p:nvPicPr>
        <p:blipFill>
          <a:blip r:embed="rId3" cstate="print"/>
          <a:srcRect/>
          <a:stretch>
            <a:fillRect/>
          </a:stretch>
        </p:blipFill>
        <p:spPr bwMode="auto">
          <a:xfrm>
            <a:off x="323850" y="115888"/>
            <a:ext cx="4883150" cy="6481762"/>
          </a:xfrm>
          <a:prstGeom prst="rect">
            <a:avLst/>
          </a:prstGeom>
          <a:noFill/>
          <a:ln w="9525">
            <a:noFill/>
            <a:miter lim="800000"/>
            <a:headEnd/>
            <a:tailEnd/>
          </a:ln>
        </p:spPr>
      </p:pic>
      <p:sp>
        <p:nvSpPr>
          <p:cNvPr id="43011" name="TextBox 2"/>
          <p:cNvSpPr txBox="1">
            <a:spLocks noChangeArrowheads="1"/>
          </p:cNvSpPr>
          <p:nvPr/>
        </p:nvSpPr>
        <p:spPr bwMode="auto">
          <a:xfrm>
            <a:off x="5651500" y="260350"/>
            <a:ext cx="3141663" cy="6248400"/>
          </a:xfrm>
          <a:prstGeom prst="rect">
            <a:avLst/>
          </a:prstGeom>
          <a:noFill/>
          <a:ln w="9525">
            <a:noFill/>
            <a:miter lim="800000"/>
            <a:headEnd/>
            <a:tailEnd/>
          </a:ln>
        </p:spPr>
        <p:txBody>
          <a:bodyPr>
            <a:spAutoFit/>
          </a:bodyPr>
          <a:lstStyle/>
          <a:p>
            <a:r>
              <a:rPr lang="nb-NO" sz="1600"/>
              <a:t>Intracanal biofilms;</a:t>
            </a:r>
          </a:p>
          <a:p>
            <a:r>
              <a:rPr lang="nb-NO" sz="1600"/>
              <a:t>Riccucci &amp; Siqueira 2010</a:t>
            </a:r>
          </a:p>
          <a:p>
            <a:endParaRPr lang="nb-NO" sz="1600"/>
          </a:p>
          <a:p>
            <a:r>
              <a:rPr lang="en-US" sz="1600"/>
              <a:t>[b]..A biofilm is present covering the root canal walls, and a dense bacterial aggregate is evidenced more coronally. Empty spaces are shrinkage artefacts (original magnification ×100). (</a:t>
            </a:r>
            <a:r>
              <a:rPr lang="en-US" sz="1600" i="1"/>
              <a:t>c</a:t>
            </a:r>
            <a:r>
              <a:rPr lang="en-US" sz="1600"/>
              <a:t>) Higher magnification of the area demarcated by the rectangle in </a:t>
            </a:r>
            <a:r>
              <a:rPr lang="en-US" sz="1600" i="1"/>
              <a:t>b</a:t>
            </a:r>
            <a:r>
              <a:rPr lang="en-US" sz="1600"/>
              <a:t>. Bacterial filamentous forms prevail, and the extracellular component is abundant at this level (original magnification ×400). (</a:t>
            </a:r>
            <a:r>
              <a:rPr lang="en-US" sz="1600" i="1"/>
              <a:t>d</a:t>
            </a:r>
            <a:r>
              <a:rPr lang="en-US" sz="1600"/>
              <a:t>) Higher magnification of the bacterial aggregate indicated by the arrow in </a:t>
            </a:r>
            <a:r>
              <a:rPr lang="en-US" sz="1600" i="1"/>
              <a:t>b</a:t>
            </a:r>
            <a:r>
              <a:rPr lang="en-US" sz="1600"/>
              <a:t>. Different morphotypes are present. Note the concentration of polymorphonuclear neutrophils in contact with the biofilm surface (original magnification ×400). </a:t>
            </a:r>
            <a:endParaRPr lang="nb-NO"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igh-quality image (661K) - Opens new window">
            <a:hlinkClick r:id="rId2"/>
          </p:cNvPr>
          <p:cNvPicPr>
            <a:picLocks noChangeAspect="1" noChangeArrowheads="1"/>
          </p:cNvPicPr>
          <p:nvPr/>
        </p:nvPicPr>
        <p:blipFill>
          <a:blip r:embed="rId3" cstate="print"/>
          <a:srcRect/>
          <a:stretch>
            <a:fillRect/>
          </a:stretch>
        </p:blipFill>
        <p:spPr bwMode="auto">
          <a:xfrm>
            <a:off x="1187450" y="188913"/>
            <a:ext cx="6697663" cy="4905375"/>
          </a:xfrm>
          <a:prstGeom prst="rect">
            <a:avLst/>
          </a:prstGeom>
          <a:noFill/>
          <a:ln w="9525">
            <a:noFill/>
            <a:miter lim="800000"/>
            <a:headEnd/>
            <a:tailEnd/>
          </a:ln>
        </p:spPr>
      </p:pic>
      <p:sp>
        <p:nvSpPr>
          <p:cNvPr id="44035" name="Rectangle 2"/>
          <p:cNvSpPr>
            <a:spLocks noChangeArrowheads="1"/>
          </p:cNvSpPr>
          <p:nvPr/>
        </p:nvSpPr>
        <p:spPr bwMode="auto">
          <a:xfrm>
            <a:off x="468313" y="5229225"/>
            <a:ext cx="8135937" cy="1354138"/>
          </a:xfrm>
          <a:prstGeom prst="rect">
            <a:avLst/>
          </a:prstGeom>
          <a:noFill/>
          <a:ln w="9525">
            <a:noFill/>
            <a:miter lim="800000"/>
            <a:headEnd/>
            <a:tailEnd/>
          </a:ln>
        </p:spPr>
        <p:txBody>
          <a:bodyPr>
            <a:spAutoFit/>
          </a:bodyPr>
          <a:lstStyle/>
          <a:p>
            <a:r>
              <a:rPr lang="nb-NO" sz="1600" dirty="0" err="1"/>
              <a:t>Riccucci</a:t>
            </a:r>
            <a:r>
              <a:rPr lang="nb-NO" sz="1600" dirty="0"/>
              <a:t> &amp; </a:t>
            </a:r>
            <a:r>
              <a:rPr lang="nb-NO" sz="1600" dirty="0" err="1"/>
              <a:t>Siqueira</a:t>
            </a:r>
            <a:r>
              <a:rPr lang="nb-NO" sz="1600" dirty="0"/>
              <a:t> 2010: </a:t>
            </a:r>
            <a:r>
              <a:rPr lang="en-US" sz="1600" dirty="0"/>
              <a:t> Maxillary lateral incisor with a large </a:t>
            </a:r>
            <a:r>
              <a:rPr lang="en-US" sz="1600" dirty="0" err="1"/>
              <a:t>periapical</a:t>
            </a:r>
            <a:r>
              <a:rPr lang="en-US" sz="1600" dirty="0"/>
              <a:t> </a:t>
            </a:r>
            <a:r>
              <a:rPr lang="en-US" sz="1600" dirty="0" err="1"/>
              <a:t>radiolucency</a:t>
            </a:r>
            <a:r>
              <a:rPr lang="en-US" sz="1600" dirty="0"/>
              <a:t> (&gt;5 mm) (inset). (</a:t>
            </a:r>
            <a:r>
              <a:rPr lang="en-US" sz="1600" i="1" dirty="0"/>
              <a:t>a</a:t>
            </a:r>
            <a:r>
              <a:rPr lang="en-US" sz="1600" dirty="0"/>
              <a:t> and </a:t>
            </a:r>
            <a:r>
              <a:rPr lang="en-US" sz="1600" i="1" dirty="0"/>
              <a:t>b</a:t>
            </a:r>
            <a:r>
              <a:rPr lang="en-US" sz="1600" dirty="0"/>
              <a:t>) The section taken at the transition between the apical and the middle third showing a bacterial </a:t>
            </a:r>
            <a:r>
              <a:rPr lang="en-US" sz="1600" dirty="0" err="1"/>
              <a:t>biofilm</a:t>
            </a:r>
            <a:r>
              <a:rPr lang="en-US" sz="1600" dirty="0"/>
              <a:t> covering the dentinal walls. The dentinal tubules subjacent to the </a:t>
            </a:r>
            <a:r>
              <a:rPr lang="en-US" sz="1600" dirty="0" err="1"/>
              <a:t>biofilm</a:t>
            </a:r>
            <a:r>
              <a:rPr lang="en-US" sz="1600" dirty="0"/>
              <a:t> are heavily invaded and colonized to </a:t>
            </a:r>
            <a:r>
              <a:rPr lang="en-US" sz="1600" b="1" dirty="0"/>
              <a:t>varying depths </a:t>
            </a:r>
            <a:r>
              <a:rPr lang="en-US" sz="1600" dirty="0"/>
              <a:t>(Taylor's modified Brown and </a:t>
            </a:r>
            <a:r>
              <a:rPr lang="en-US" sz="1600" dirty="0" err="1"/>
              <a:t>Brenn</a:t>
            </a:r>
            <a:r>
              <a:rPr lang="en-US" sz="1600" dirty="0"/>
              <a:t>, original magnification ×100 and ×400).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323850" y="188913"/>
            <a:ext cx="4824413" cy="6232525"/>
          </a:xfrm>
          <a:prstGeom prst="rect">
            <a:avLst/>
          </a:prstGeom>
          <a:noFill/>
          <a:ln w="9525">
            <a:noFill/>
            <a:miter lim="800000"/>
            <a:headEnd/>
            <a:tailEnd/>
          </a:ln>
        </p:spPr>
      </p:pic>
      <p:sp>
        <p:nvSpPr>
          <p:cNvPr id="45059" name="TextBox 3"/>
          <p:cNvSpPr txBox="1">
            <a:spLocks noChangeArrowheads="1"/>
          </p:cNvSpPr>
          <p:nvPr/>
        </p:nvSpPr>
        <p:spPr bwMode="auto">
          <a:xfrm>
            <a:off x="5580063" y="1773238"/>
            <a:ext cx="1924438" cy="923330"/>
          </a:xfrm>
          <a:prstGeom prst="rect">
            <a:avLst/>
          </a:prstGeom>
          <a:noFill/>
          <a:ln w="9525">
            <a:noFill/>
            <a:miter lim="800000"/>
            <a:headEnd/>
            <a:tailEnd/>
          </a:ln>
        </p:spPr>
        <p:txBody>
          <a:bodyPr wrap="none">
            <a:spAutoFit/>
          </a:bodyPr>
          <a:lstStyle/>
          <a:p>
            <a:r>
              <a:rPr lang="nb-NO" dirty="0" err="1" smtClean="0"/>
              <a:t>varying</a:t>
            </a:r>
            <a:r>
              <a:rPr lang="nb-NO" dirty="0" smtClean="0"/>
              <a:t> </a:t>
            </a:r>
            <a:r>
              <a:rPr lang="nb-NO" dirty="0" err="1" smtClean="0"/>
              <a:t>depths</a:t>
            </a:r>
            <a:r>
              <a:rPr lang="nb-NO" dirty="0" smtClean="0"/>
              <a:t>: </a:t>
            </a:r>
          </a:p>
          <a:p>
            <a:endParaRPr lang="nb-NO" dirty="0" smtClean="0"/>
          </a:p>
          <a:p>
            <a:r>
              <a:rPr lang="nb-NO" dirty="0" err="1" smtClean="0"/>
              <a:t>Valderhaug</a:t>
            </a:r>
            <a:r>
              <a:rPr lang="nb-NO" dirty="0" smtClean="0"/>
              <a:t> </a:t>
            </a:r>
            <a:r>
              <a:rPr lang="nb-NO" dirty="0"/>
              <a:t>1974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323850" y="476250"/>
            <a:ext cx="4824413" cy="6232525"/>
          </a:xfrm>
          <a:prstGeom prst="rect">
            <a:avLst/>
          </a:prstGeom>
          <a:noFill/>
          <a:ln w="9525">
            <a:noFill/>
            <a:miter lim="800000"/>
            <a:headEnd/>
            <a:tailEnd/>
          </a:ln>
        </p:spPr>
      </p:pic>
      <p:pic>
        <p:nvPicPr>
          <p:cNvPr id="46083" name="Picture 5"/>
          <p:cNvPicPr>
            <a:picLocks noChangeAspect="1" noChangeArrowheads="1"/>
          </p:cNvPicPr>
          <p:nvPr/>
        </p:nvPicPr>
        <p:blipFill>
          <a:blip r:embed="rId3" cstate="print"/>
          <a:srcRect t="36243"/>
          <a:stretch>
            <a:fillRect/>
          </a:stretch>
        </p:blipFill>
        <p:spPr bwMode="auto">
          <a:xfrm>
            <a:off x="250825" y="333375"/>
            <a:ext cx="8640763" cy="2638425"/>
          </a:xfrm>
          <a:prstGeom prst="rect">
            <a:avLst/>
          </a:prstGeom>
          <a:noFill/>
          <a:ln w="9525">
            <a:noFill/>
            <a:miter lim="800000"/>
            <a:headEnd/>
            <a:tailEnd/>
          </a:ln>
        </p:spPr>
      </p:pic>
      <p:sp>
        <p:nvSpPr>
          <p:cNvPr id="4" name="Oval 3"/>
          <p:cNvSpPr/>
          <p:nvPr/>
        </p:nvSpPr>
        <p:spPr>
          <a:xfrm>
            <a:off x="1547664" y="5949280"/>
            <a:ext cx="576064"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Arrow Connector 5"/>
          <p:cNvCxnSpPr/>
          <p:nvPr/>
        </p:nvCxnSpPr>
        <p:spPr>
          <a:xfrm flipV="1">
            <a:off x="2051720" y="3933057"/>
            <a:ext cx="3684763" cy="20882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96136" y="3717032"/>
            <a:ext cx="2808312" cy="1477328"/>
          </a:xfrm>
          <a:prstGeom prst="rect">
            <a:avLst/>
          </a:prstGeom>
          <a:noFill/>
        </p:spPr>
        <p:txBody>
          <a:bodyPr wrap="square" rtlCol="0">
            <a:spAutoFit/>
          </a:bodyPr>
          <a:lstStyle/>
          <a:p>
            <a:r>
              <a:rPr lang="nb-NO" dirty="0" smtClean="0"/>
              <a:t>Langeland and, </a:t>
            </a:r>
            <a:r>
              <a:rPr lang="nb-NO" dirty="0" err="1" smtClean="0"/>
              <a:t>particularly</a:t>
            </a:r>
            <a:r>
              <a:rPr lang="nb-NO" dirty="0" smtClean="0"/>
              <a:t>, </a:t>
            </a:r>
            <a:r>
              <a:rPr lang="nb-NO" dirty="0" err="1" smtClean="0"/>
              <a:t>Tronstad</a:t>
            </a:r>
            <a:r>
              <a:rPr lang="nb-NO" dirty="0" smtClean="0"/>
              <a:t> have </a:t>
            </a:r>
            <a:r>
              <a:rPr lang="nb-NO" dirty="0" err="1" smtClean="0"/>
              <a:t>shown</a:t>
            </a:r>
            <a:r>
              <a:rPr lang="nb-NO" dirty="0" smtClean="0"/>
              <a:t> </a:t>
            </a:r>
            <a:r>
              <a:rPr lang="nb-NO" dirty="0" err="1" smtClean="0"/>
              <a:t>extensive</a:t>
            </a:r>
            <a:r>
              <a:rPr lang="nb-NO" dirty="0" smtClean="0"/>
              <a:t> </a:t>
            </a:r>
            <a:r>
              <a:rPr lang="nb-NO" dirty="0" err="1" smtClean="0"/>
              <a:t>colonization</a:t>
            </a:r>
            <a:r>
              <a:rPr lang="nb-NO" dirty="0" smtClean="0"/>
              <a:t> </a:t>
            </a:r>
            <a:r>
              <a:rPr lang="nb-NO" dirty="0" err="1" smtClean="0"/>
              <a:t>of</a:t>
            </a:r>
            <a:r>
              <a:rPr lang="nb-NO" dirty="0" smtClean="0"/>
              <a:t> </a:t>
            </a:r>
            <a:r>
              <a:rPr lang="nb-NO" dirty="0" err="1" smtClean="0"/>
              <a:t>necrotic</a:t>
            </a:r>
            <a:r>
              <a:rPr lang="nb-NO" dirty="0" smtClean="0"/>
              <a:t> </a:t>
            </a:r>
            <a:r>
              <a:rPr lang="nb-NO" dirty="0" err="1" smtClean="0"/>
              <a:t>cementum</a:t>
            </a:r>
            <a:endParaRPr lang="nb-NO"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nb-NO" smtClean="0"/>
              <a:t>Pulpitis and Apical Periododntitis</a:t>
            </a:r>
          </a:p>
        </p:txBody>
      </p:sp>
      <p:sp>
        <p:nvSpPr>
          <p:cNvPr id="11267" name="Content Placeholder 2"/>
          <p:cNvSpPr>
            <a:spLocks noGrp="1"/>
          </p:cNvSpPr>
          <p:nvPr>
            <p:ph idx="1"/>
          </p:nvPr>
        </p:nvSpPr>
        <p:spPr>
          <a:xfrm>
            <a:off x="971550" y="1628775"/>
            <a:ext cx="7488238" cy="4525963"/>
          </a:xfrm>
        </p:spPr>
        <p:txBody>
          <a:bodyPr/>
          <a:lstStyle/>
          <a:p>
            <a:r>
              <a:rPr lang="nb-NO" smtClean="0"/>
              <a:t>=  manifestations of the body in response to tooth infection</a:t>
            </a:r>
          </a:p>
          <a:p>
            <a:r>
              <a:rPr lang="nb-NO" smtClean="0"/>
              <a:t>=  the disease entities as experienced by the individual</a:t>
            </a:r>
          </a:p>
        </p:txBody>
      </p:sp>
      <p:sp>
        <p:nvSpPr>
          <p:cNvPr id="4" name="Oval 3"/>
          <p:cNvSpPr/>
          <p:nvPr/>
        </p:nvSpPr>
        <p:spPr>
          <a:xfrm>
            <a:off x="755650" y="2636838"/>
            <a:ext cx="4608513"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igure 4.">
            <a:hlinkClick r:id="rId2"/>
          </p:cNvPr>
          <p:cNvPicPr>
            <a:picLocks noChangeAspect="1" noChangeArrowheads="1"/>
          </p:cNvPicPr>
          <p:nvPr/>
        </p:nvPicPr>
        <p:blipFill>
          <a:blip r:embed="rId3" cstate="print"/>
          <a:srcRect/>
          <a:stretch>
            <a:fillRect/>
          </a:stretch>
        </p:blipFill>
        <p:spPr bwMode="auto">
          <a:xfrm>
            <a:off x="1350598" y="476672"/>
            <a:ext cx="3683700" cy="4392488"/>
          </a:xfrm>
          <a:prstGeom prst="rect">
            <a:avLst/>
          </a:prstGeom>
          <a:noFill/>
        </p:spPr>
      </p:pic>
      <p:sp>
        <p:nvSpPr>
          <p:cNvPr id="3" name="Rectangle 2"/>
          <p:cNvSpPr/>
          <p:nvPr/>
        </p:nvSpPr>
        <p:spPr>
          <a:xfrm>
            <a:off x="5436096" y="260648"/>
            <a:ext cx="3114600" cy="6124754"/>
          </a:xfrm>
          <a:prstGeom prst="rect">
            <a:avLst/>
          </a:prstGeom>
        </p:spPr>
        <p:txBody>
          <a:bodyPr wrap="square">
            <a:spAutoFit/>
          </a:bodyPr>
          <a:lstStyle/>
          <a:p>
            <a:r>
              <a:rPr lang="en-US" sz="1400" dirty="0" smtClean="0"/>
              <a:t>Streptococcal invasion of dentinal tubules (upper diagram) and co-invasion with </a:t>
            </a:r>
            <a:r>
              <a:rPr lang="en-US" sz="1400" i="1" dirty="0" smtClean="0"/>
              <a:t>P. </a:t>
            </a:r>
            <a:r>
              <a:rPr lang="en-US" sz="1400" i="1" dirty="0" err="1" smtClean="0"/>
              <a:t>gingivalis</a:t>
            </a:r>
            <a:r>
              <a:rPr lang="en-US" sz="1400" dirty="0" smtClean="0"/>
              <a:t> (lower diagram). Streptococcal cells (•) adhere to </a:t>
            </a:r>
            <a:r>
              <a:rPr lang="en-US" sz="1400" dirty="0" err="1" smtClean="0"/>
              <a:t>unmineralized</a:t>
            </a:r>
            <a:r>
              <a:rPr lang="en-US" sz="1400" dirty="0" smtClean="0"/>
              <a:t> collagen type I ( ) </a:t>
            </a:r>
            <a:r>
              <a:rPr lang="en-US" sz="1400" i="1" dirty="0" smtClean="0"/>
              <a:t>via</a:t>
            </a:r>
            <a:r>
              <a:rPr lang="en-US" sz="1400" dirty="0" smtClean="0"/>
              <a:t> </a:t>
            </a:r>
            <a:r>
              <a:rPr lang="en-US" sz="1400" b="1" dirty="0" smtClean="0">
                <a:solidFill>
                  <a:srgbClr val="FF0000"/>
                </a:solidFill>
              </a:rPr>
              <a:t>antigen I/II polypeptide </a:t>
            </a:r>
            <a:r>
              <a:rPr lang="en-US" sz="1400" b="1" dirty="0" err="1" smtClean="0">
                <a:solidFill>
                  <a:srgbClr val="FF0000"/>
                </a:solidFill>
              </a:rPr>
              <a:t>adhesin</a:t>
            </a:r>
            <a:r>
              <a:rPr lang="en-US" sz="1400" b="1" dirty="0" smtClean="0">
                <a:solidFill>
                  <a:srgbClr val="FF0000"/>
                </a:solidFill>
              </a:rPr>
              <a:t> </a:t>
            </a:r>
            <a:r>
              <a:rPr lang="en-US" sz="1400" dirty="0" smtClean="0"/>
              <a:t>(▴). Growth of streptococci in the presence of collagen peptides leads to up-regulation of antigen I/II production (▴), long-chaining of cells, and colonization along the length of the tubule. In the lower diagram, </a:t>
            </a:r>
            <a:r>
              <a:rPr lang="en-US" sz="1400" i="1" dirty="0" smtClean="0"/>
              <a:t>P. </a:t>
            </a:r>
            <a:r>
              <a:rPr lang="en-US" sz="1400" i="1" dirty="0" err="1" smtClean="0"/>
              <a:t>gingivalis</a:t>
            </a:r>
            <a:r>
              <a:rPr lang="en-US" sz="1400" dirty="0" smtClean="0"/>
              <a:t> cells (•) and </a:t>
            </a:r>
            <a:r>
              <a:rPr lang="en-US" sz="1400" i="1" dirty="0" smtClean="0"/>
              <a:t>S. </a:t>
            </a:r>
            <a:r>
              <a:rPr lang="en-US" sz="1400" i="1" dirty="0" err="1" smtClean="0"/>
              <a:t>gordonii</a:t>
            </a:r>
            <a:r>
              <a:rPr lang="en-US" sz="1400" dirty="0" smtClean="0"/>
              <a:t> cells both adhere to collagen (1), but </a:t>
            </a:r>
            <a:r>
              <a:rPr lang="en-US" sz="1400" i="1" dirty="0" smtClean="0"/>
              <a:t>P. </a:t>
            </a:r>
            <a:r>
              <a:rPr lang="en-US" sz="1400" i="1" dirty="0" err="1" smtClean="0"/>
              <a:t>gingivalis</a:t>
            </a:r>
            <a:r>
              <a:rPr lang="en-US" sz="1400" dirty="0" smtClean="0"/>
              <a:t> is unable to penetrate the tubules further in monoculture. The presence of </a:t>
            </a:r>
            <a:r>
              <a:rPr lang="en-US" sz="1400" i="1" dirty="0" smtClean="0"/>
              <a:t>S. </a:t>
            </a:r>
            <a:r>
              <a:rPr lang="en-US" sz="1400" i="1" dirty="0" err="1" smtClean="0"/>
              <a:t>gordonii</a:t>
            </a:r>
            <a:r>
              <a:rPr lang="en-US" sz="1400" dirty="0" smtClean="0"/>
              <a:t> (2) provides an additional binding substrate for </a:t>
            </a:r>
            <a:r>
              <a:rPr lang="en-US" sz="1400" i="1" dirty="0" smtClean="0"/>
              <a:t>P. </a:t>
            </a:r>
            <a:r>
              <a:rPr lang="en-US" sz="1400" i="1" dirty="0" err="1" smtClean="0"/>
              <a:t>gingivalis</a:t>
            </a:r>
            <a:r>
              <a:rPr lang="en-US" sz="1400" dirty="0" smtClean="0"/>
              <a:t> and promotes </a:t>
            </a:r>
            <a:r>
              <a:rPr lang="en-US" sz="1400" dirty="0" err="1" smtClean="0"/>
              <a:t>intratubular</a:t>
            </a:r>
            <a:r>
              <a:rPr lang="en-US" sz="1400" dirty="0" smtClean="0"/>
              <a:t> colonization by </a:t>
            </a:r>
            <a:r>
              <a:rPr lang="en-US" sz="1400" i="1" dirty="0" smtClean="0"/>
              <a:t>P. </a:t>
            </a:r>
            <a:r>
              <a:rPr lang="en-US" sz="1400" i="1" dirty="0" err="1" smtClean="0"/>
              <a:t>gingivalis</a:t>
            </a:r>
            <a:r>
              <a:rPr lang="en-US" sz="1400" i="1" dirty="0" smtClean="0"/>
              <a:t>.</a:t>
            </a:r>
            <a:r>
              <a:rPr lang="en-US" sz="1400" dirty="0" smtClean="0"/>
              <a:t> Up-regulation of streptococcal antigen I/II </a:t>
            </a:r>
            <a:r>
              <a:rPr lang="en-US" sz="1400" dirty="0" err="1" smtClean="0"/>
              <a:t>adhesin</a:t>
            </a:r>
            <a:r>
              <a:rPr lang="en-US" sz="1400" dirty="0" smtClean="0"/>
              <a:t> production (3) provides additional binding sites for </a:t>
            </a:r>
            <a:r>
              <a:rPr lang="en-US" sz="1400" i="1" dirty="0" smtClean="0"/>
              <a:t>P. </a:t>
            </a:r>
            <a:r>
              <a:rPr lang="en-US" sz="1400" i="1" dirty="0" err="1" smtClean="0"/>
              <a:t>gingivalis</a:t>
            </a:r>
            <a:r>
              <a:rPr lang="en-US" sz="1400" dirty="0" smtClean="0"/>
              <a:t>. These bacteria remain in association with the streptococci (4), and the dentinal tubules become invaded by a mixed bacterial population. </a:t>
            </a:r>
            <a:endParaRPr lang="en-US" sz="1400" dirty="0"/>
          </a:p>
        </p:txBody>
      </p:sp>
      <p:sp>
        <p:nvSpPr>
          <p:cNvPr id="4" name="TextBox 3"/>
          <p:cNvSpPr txBox="1"/>
          <p:nvPr/>
        </p:nvSpPr>
        <p:spPr>
          <a:xfrm>
            <a:off x="6300192" y="6309320"/>
            <a:ext cx="2582758" cy="369332"/>
          </a:xfrm>
          <a:prstGeom prst="rect">
            <a:avLst/>
          </a:prstGeom>
          <a:noFill/>
        </p:spPr>
        <p:txBody>
          <a:bodyPr wrap="none" rtlCol="0">
            <a:spAutoFit/>
          </a:bodyPr>
          <a:lstStyle/>
          <a:p>
            <a:r>
              <a:rPr lang="nb-NO" dirty="0" smtClean="0"/>
              <a:t>Love &amp; </a:t>
            </a:r>
            <a:r>
              <a:rPr lang="nb-NO" dirty="0" err="1" smtClean="0"/>
              <a:t>Jenkinson</a:t>
            </a:r>
            <a:r>
              <a:rPr lang="nb-NO" dirty="0" smtClean="0"/>
              <a:t> 2002</a:t>
            </a:r>
            <a:endParaRPr lang="nb-NO" dirty="0"/>
          </a:p>
        </p:txBody>
      </p:sp>
      <p:pic>
        <p:nvPicPr>
          <p:cNvPr id="90113" name="Picture 1" descr="E:\UiO\Jobbilder\Endogen\DESINFMH\SEMINFEC.JPG"/>
          <p:cNvPicPr>
            <a:picLocks noChangeAspect="1" noChangeArrowheads="1"/>
          </p:cNvPicPr>
          <p:nvPr/>
        </p:nvPicPr>
        <p:blipFill>
          <a:blip r:embed="rId4" cstate="print"/>
          <a:srcRect/>
          <a:stretch>
            <a:fillRect/>
          </a:stretch>
        </p:blipFill>
        <p:spPr bwMode="auto">
          <a:xfrm>
            <a:off x="467544" y="5157192"/>
            <a:ext cx="1368152" cy="1483992"/>
          </a:xfrm>
          <a:prstGeom prst="rect">
            <a:avLst/>
          </a:prstGeom>
          <a:noFill/>
        </p:spPr>
      </p:pic>
      <p:sp>
        <p:nvSpPr>
          <p:cNvPr id="6" name="TextBox 5"/>
          <p:cNvSpPr txBox="1"/>
          <p:nvPr/>
        </p:nvSpPr>
        <p:spPr>
          <a:xfrm>
            <a:off x="1835696" y="5877272"/>
            <a:ext cx="3313728" cy="646331"/>
          </a:xfrm>
          <a:prstGeom prst="rect">
            <a:avLst/>
          </a:prstGeom>
          <a:noFill/>
        </p:spPr>
        <p:txBody>
          <a:bodyPr wrap="none" rtlCol="0">
            <a:spAutoFit/>
          </a:bodyPr>
          <a:lstStyle/>
          <a:p>
            <a:r>
              <a:rPr lang="nb-NO" dirty="0" err="1" smtClean="0"/>
              <a:t>Haapasalo</a:t>
            </a:r>
            <a:r>
              <a:rPr lang="nb-NO" dirty="0" smtClean="0"/>
              <a:t> &amp; Ørstavik 1987:</a:t>
            </a:r>
          </a:p>
          <a:p>
            <a:r>
              <a:rPr lang="nb-NO" dirty="0" err="1" smtClean="0"/>
              <a:t>Enterococci</a:t>
            </a:r>
            <a:r>
              <a:rPr lang="nb-NO" dirty="0" smtClean="0"/>
              <a:t> in </a:t>
            </a:r>
            <a:r>
              <a:rPr lang="nb-NO" dirty="0" err="1" smtClean="0"/>
              <a:t>dentinal</a:t>
            </a:r>
            <a:r>
              <a:rPr lang="nb-NO" dirty="0" smtClean="0"/>
              <a:t> </a:t>
            </a:r>
            <a:r>
              <a:rPr lang="nb-NO" dirty="0" err="1" smtClean="0"/>
              <a:t>tubules</a:t>
            </a:r>
            <a:endParaRPr lang="nb-NO"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cro.sagepub.com/content/15/5/308/F1.large.jpg"/>
          <p:cNvPicPr>
            <a:picLocks noChangeAspect="1" noChangeArrowheads="1"/>
          </p:cNvPicPr>
          <p:nvPr/>
        </p:nvPicPr>
        <p:blipFill>
          <a:blip r:embed="rId2" cstate="print"/>
          <a:srcRect/>
          <a:stretch>
            <a:fillRect/>
          </a:stretch>
        </p:blipFill>
        <p:spPr bwMode="auto">
          <a:xfrm>
            <a:off x="395536" y="260648"/>
            <a:ext cx="4389089" cy="5832648"/>
          </a:xfrm>
          <a:prstGeom prst="rect">
            <a:avLst/>
          </a:prstGeom>
          <a:noFill/>
        </p:spPr>
      </p:pic>
      <p:sp>
        <p:nvSpPr>
          <p:cNvPr id="3" name="Rectangle 2"/>
          <p:cNvSpPr/>
          <p:nvPr/>
        </p:nvSpPr>
        <p:spPr>
          <a:xfrm>
            <a:off x="5004048" y="332656"/>
            <a:ext cx="3528392" cy="5816977"/>
          </a:xfrm>
          <a:prstGeom prst="rect">
            <a:avLst/>
          </a:prstGeom>
        </p:spPr>
        <p:txBody>
          <a:bodyPr wrap="square">
            <a:spAutoFit/>
          </a:bodyPr>
          <a:lstStyle/>
          <a:p>
            <a:r>
              <a:rPr lang="nb-NO" sz="1200" dirty="0" smtClean="0"/>
              <a:t>An </a:t>
            </a:r>
            <a:r>
              <a:rPr lang="nb-NO" sz="1200" dirty="0" err="1" smtClean="0"/>
              <a:t>endodontic</a:t>
            </a:r>
            <a:r>
              <a:rPr lang="nb-NO" sz="1200" dirty="0" smtClean="0"/>
              <a:t> </a:t>
            </a:r>
            <a:r>
              <a:rPr lang="nb-NO" sz="1200" dirty="0" err="1" smtClean="0"/>
              <a:t>disease</a:t>
            </a:r>
            <a:r>
              <a:rPr lang="nb-NO" sz="1200" dirty="0" smtClean="0"/>
              <a:t> </a:t>
            </a:r>
            <a:r>
              <a:rPr lang="nb-NO" sz="1200" dirty="0" err="1" smtClean="0"/>
              <a:t>model</a:t>
            </a:r>
            <a:r>
              <a:rPr lang="nb-NO" sz="1200" dirty="0" smtClean="0"/>
              <a:t> </a:t>
            </a:r>
            <a:r>
              <a:rPr lang="nb-NO" sz="1200" dirty="0" err="1" smtClean="0"/>
              <a:t>related</a:t>
            </a:r>
            <a:r>
              <a:rPr lang="nb-NO" sz="1200" dirty="0" smtClean="0"/>
              <a:t> to </a:t>
            </a:r>
            <a:r>
              <a:rPr lang="nb-NO" sz="1200" dirty="0" err="1" smtClean="0"/>
              <a:t>virulence</a:t>
            </a:r>
            <a:r>
              <a:rPr lang="nb-NO" sz="1200" dirty="0" smtClean="0"/>
              <a:t> </a:t>
            </a:r>
            <a:r>
              <a:rPr lang="nb-NO" sz="1200" dirty="0" err="1" smtClean="0"/>
              <a:t>factors</a:t>
            </a:r>
            <a:r>
              <a:rPr lang="nb-NO" sz="1200" dirty="0" smtClean="0"/>
              <a:t> </a:t>
            </a:r>
            <a:r>
              <a:rPr lang="nb-NO" sz="1200" dirty="0" err="1" smtClean="0"/>
              <a:t>of</a:t>
            </a:r>
            <a:r>
              <a:rPr lang="nb-NO" sz="1200" dirty="0" smtClean="0"/>
              <a:t> </a:t>
            </a:r>
            <a:r>
              <a:rPr lang="nb-NO" sz="1200" i="1" dirty="0" smtClean="0"/>
              <a:t>E. </a:t>
            </a:r>
            <a:r>
              <a:rPr lang="nb-NO" sz="1200" i="1" dirty="0" err="1" smtClean="0"/>
              <a:t>faecalis</a:t>
            </a:r>
            <a:r>
              <a:rPr lang="nb-NO" sz="1200" dirty="0" smtClean="0"/>
              <a:t>. The </a:t>
            </a:r>
            <a:r>
              <a:rPr lang="nb-NO" sz="1200" dirty="0" err="1" smtClean="0"/>
              <a:t>virulence</a:t>
            </a:r>
            <a:r>
              <a:rPr lang="nb-NO" sz="1200" dirty="0" smtClean="0"/>
              <a:t> </a:t>
            </a:r>
            <a:r>
              <a:rPr lang="nb-NO" sz="1200" dirty="0" err="1" smtClean="0"/>
              <a:t>factors</a:t>
            </a:r>
            <a:r>
              <a:rPr lang="nb-NO" sz="1200" dirty="0" smtClean="0"/>
              <a:t> </a:t>
            </a:r>
            <a:r>
              <a:rPr lang="nb-NO" sz="1200" dirty="0" err="1" smtClean="0"/>
              <a:t>of</a:t>
            </a:r>
            <a:r>
              <a:rPr lang="nb-NO" sz="1200" dirty="0" smtClean="0"/>
              <a:t> </a:t>
            </a:r>
            <a:r>
              <a:rPr lang="nb-NO" sz="1200" dirty="0" err="1" smtClean="0"/>
              <a:t>the</a:t>
            </a:r>
            <a:r>
              <a:rPr lang="nb-NO" sz="1200" dirty="0" smtClean="0"/>
              <a:t> </a:t>
            </a:r>
            <a:r>
              <a:rPr lang="nb-NO" sz="1200" dirty="0" err="1" smtClean="0"/>
              <a:t>bacterium</a:t>
            </a:r>
            <a:r>
              <a:rPr lang="nb-NO" sz="1200" dirty="0" smtClean="0"/>
              <a:t> </a:t>
            </a:r>
            <a:r>
              <a:rPr lang="nb-NO" sz="1200" dirty="0" err="1" smtClean="0"/>
              <a:t>inside</a:t>
            </a:r>
            <a:r>
              <a:rPr lang="nb-NO" sz="1200" dirty="0" smtClean="0"/>
              <a:t> </a:t>
            </a:r>
            <a:r>
              <a:rPr lang="nb-NO" sz="1200" dirty="0" err="1" smtClean="0"/>
              <a:t>the</a:t>
            </a:r>
            <a:r>
              <a:rPr lang="nb-NO" sz="1200" dirty="0" smtClean="0"/>
              <a:t> </a:t>
            </a:r>
            <a:r>
              <a:rPr lang="nb-NO" sz="1200" dirty="0" err="1" smtClean="0"/>
              <a:t>dentinal</a:t>
            </a:r>
            <a:r>
              <a:rPr lang="nb-NO" sz="1200" dirty="0" smtClean="0"/>
              <a:t> </a:t>
            </a:r>
            <a:r>
              <a:rPr lang="nb-NO" sz="1200" dirty="0" err="1" smtClean="0"/>
              <a:t>tubules</a:t>
            </a:r>
            <a:r>
              <a:rPr lang="nb-NO" sz="1200" dirty="0" smtClean="0"/>
              <a:t> and </a:t>
            </a:r>
            <a:r>
              <a:rPr lang="nb-NO" sz="1200" dirty="0" err="1" smtClean="0"/>
              <a:t>the</a:t>
            </a:r>
            <a:r>
              <a:rPr lang="nb-NO" sz="1200" dirty="0" smtClean="0"/>
              <a:t> </a:t>
            </a:r>
            <a:r>
              <a:rPr lang="nb-NO" sz="1200" dirty="0" err="1" smtClean="0"/>
              <a:t>root</a:t>
            </a:r>
            <a:r>
              <a:rPr lang="nb-NO" sz="1200" dirty="0" smtClean="0"/>
              <a:t> </a:t>
            </a:r>
            <a:r>
              <a:rPr lang="nb-NO" sz="1200" dirty="0" err="1" smtClean="0"/>
              <a:t>canal</a:t>
            </a:r>
            <a:r>
              <a:rPr lang="nb-NO" sz="1200" dirty="0" smtClean="0"/>
              <a:t> </a:t>
            </a:r>
            <a:r>
              <a:rPr lang="nb-NO" sz="1200" dirty="0" err="1" smtClean="0"/>
              <a:t>are</a:t>
            </a:r>
            <a:r>
              <a:rPr lang="nb-NO" sz="1200" dirty="0" smtClean="0"/>
              <a:t> </a:t>
            </a:r>
            <a:r>
              <a:rPr lang="nb-NO" sz="1200" dirty="0" err="1" smtClean="0"/>
              <a:t>released</a:t>
            </a:r>
            <a:r>
              <a:rPr lang="nb-NO" sz="1200" dirty="0" smtClean="0"/>
              <a:t> to </a:t>
            </a:r>
            <a:r>
              <a:rPr lang="nb-NO" sz="1200" dirty="0" err="1" smtClean="0"/>
              <a:t>the</a:t>
            </a:r>
            <a:r>
              <a:rPr lang="nb-NO" sz="1200" dirty="0" smtClean="0"/>
              <a:t> </a:t>
            </a:r>
            <a:r>
              <a:rPr lang="nb-NO" sz="1200" dirty="0" err="1" smtClean="0"/>
              <a:t>periradicular</a:t>
            </a:r>
            <a:r>
              <a:rPr lang="nb-NO" sz="1200" dirty="0" smtClean="0"/>
              <a:t> area, </a:t>
            </a:r>
            <a:r>
              <a:rPr lang="nb-NO" sz="1200" dirty="0" err="1" smtClean="0"/>
              <a:t>where</a:t>
            </a:r>
            <a:r>
              <a:rPr lang="nb-NO" sz="1200" dirty="0" smtClean="0"/>
              <a:t> </a:t>
            </a:r>
            <a:r>
              <a:rPr lang="nb-NO" sz="1200" dirty="0" err="1" smtClean="0"/>
              <a:t>they</a:t>
            </a:r>
            <a:r>
              <a:rPr lang="nb-NO" sz="1200" dirty="0" smtClean="0"/>
              <a:t> </a:t>
            </a:r>
            <a:r>
              <a:rPr lang="nb-NO" sz="1200" dirty="0" err="1" smtClean="0"/>
              <a:t>elicit</a:t>
            </a:r>
            <a:r>
              <a:rPr lang="nb-NO" sz="1200" dirty="0" smtClean="0"/>
              <a:t> </a:t>
            </a:r>
            <a:r>
              <a:rPr lang="nb-NO" sz="1200" dirty="0" err="1" smtClean="0"/>
              <a:t>leukocyte</a:t>
            </a:r>
            <a:r>
              <a:rPr lang="nb-NO" sz="1200" dirty="0" smtClean="0"/>
              <a:t> </a:t>
            </a:r>
            <a:r>
              <a:rPr lang="nb-NO" sz="1200" dirty="0" err="1" smtClean="0"/>
              <a:t>attraction</a:t>
            </a:r>
            <a:r>
              <a:rPr lang="nb-NO" sz="1200" dirty="0" smtClean="0"/>
              <a:t> or </a:t>
            </a:r>
            <a:r>
              <a:rPr lang="nb-NO" sz="1200" dirty="0" err="1" smtClean="0"/>
              <a:t>stimulate</a:t>
            </a:r>
            <a:r>
              <a:rPr lang="nb-NO" sz="1200" dirty="0" smtClean="0"/>
              <a:t> </a:t>
            </a:r>
            <a:r>
              <a:rPr lang="nb-NO" sz="1200" dirty="0" err="1" smtClean="0"/>
              <a:t>leukocytes</a:t>
            </a:r>
            <a:r>
              <a:rPr lang="nb-NO" sz="1200" dirty="0" smtClean="0"/>
              <a:t> to </a:t>
            </a:r>
            <a:r>
              <a:rPr lang="nb-NO" sz="1200" dirty="0" err="1" smtClean="0"/>
              <a:t>produce</a:t>
            </a:r>
            <a:r>
              <a:rPr lang="nb-NO" sz="1200" dirty="0" smtClean="0"/>
              <a:t> </a:t>
            </a:r>
            <a:r>
              <a:rPr lang="nb-NO" sz="1200" dirty="0" err="1" smtClean="0"/>
              <a:t>inflammatory</a:t>
            </a:r>
            <a:r>
              <a:rPr lang="nb-NO" sz="1200" dirty="0" smtClean="0"/>
              <a:t> </a:t>
            </a:r>
            <a:r>
              <a:rPr lang="nb-NO" sz="1200" dirty="0" err="1" smtClean="0"/>
              <a:t>mediators</a:t>
            </a:r>
            <a:r>
              <a:rPr lang="nb-NO" sz="1200" dirty="0" smtClean="0"/>
              <a:t> or </a:t>
            </a:r>
            <a:r>
              <a:rPr lang="nb-NO" sz="1200" dirty="0" err="1" smtClean="0"/>
              <a:t>lytic</a:t>
            </a:r>
            <a:r>
              <a:rPr lang="nb-NO" sz="1200" dirty="0" smtClean="0"/>
              <a:t> </a:t>
            </a:r>
            <a:r>
              <a:rPr lang="nb-NO" sz="1200" dirty="0" err="1" smtClean="0"/>
              <a:t>enzymes</a:t>
            </a:r>
            <a:r>
              <a:rPr lang="nb-NO" sz="1200" dirty="0" smtClean="0"/>
              <a:t>. </a:t>
            </a:r>
            <a:r>
              <a:rPr lang="nb-NO" sz="1200" dirty="0" err="1" smtClean="0"/>
              <a:t>Some</a:t>
            </a:r>
            <a:r>
              <a:rPr lang="nb-NO" sz="1200" dirty="0" smtClean="0"/>
              <a:t> </a:t>
            </a:r>
            <a:r>
              <a:rPr lang="nb-NO" sz="1200" dirty="0" err="1" smtClean="0"/>
              <a:t>of</a:t>
            </a:r>
            <a:r>
              <a:rPr lang="nb-NO" sz="1200" dirty="0" smtClean="0"/>
              <a:t> </a:t>
            </a:r>
            <a:r>
              <a:rPr lang="nb-NO" sz="1200" dirty="0" err="1" smtClean="0"/>
              <a:t>the</a:t>
            </a:r>
            <a:r>
              <a:rPr lang="nb-NO" sz="1200" dirty="0" smtClean="0"/>
              <a:t> </a:t>
            </a:r>
            <a:r>
              <a:rPr lang="nb-NO" sz="1200" dirty="0" err="1" smtClean="0"/>
              <a:t>bacteria</a:t>
            </a:r>
            <a:r>
              <a:rPr lang="nb-NO" sz="1200" dirty="0" smtClean="0"/>
              <a:t> </a:t>
            </a:r>
            <a:r>
              <a:rPr lang="nb-NO" sz="1200" dirty="0" err="1" smtClean="0"/>
              <a:t>may</a:t>
            </a:r>
            <a:r>
              <a:rPr lang="nb-NO" sz="1200" dirty="0" smtClean="0"/>
              <a:t> </a:t>
            </a:r>
            <a:r>
              <a:rPr lang="nb-NO" sz="1200" dirty="0" err="1" smtClean="0"/>
              <a:t>translocate</a:t>
            </a:r>
            <a:r>
              <a:rPr lang="nb-NO" sz="1200" dirty="0" smtClean="0"/>
              <a:t> to </a:t>
            </a:r>
            <a:r>
              <a:rPr lang="nb-NO" sz="1200" dirty="0" err="1" smtClean="0"/>
              <a:t>the</a:t>
            </a:r>
            <a:r>
              <a:rPr lang="nb-NO" sz="1200" dirty="0" smtClean="0"/>
              <a:t> </a:t>
            </a:r>
            <a:r>
              <a:rPr lang="nb-NO" sz="1200" dirty="0" err="1" smtClean="0"/>
              <a:t>periradicular</a:t>
            </a:r>
            <a:r>
              <a:rPr lang="nb-NO" sz="1200" dirty="0" smtClean="0"/>
              <a:t> </a:t>
            </a:r>
            <a:r>
              <a:rPr lang="nb-NO" sz="1200" dirty="0" err="1" smtClean="0"/>
              <a:t>lesion</a:t>
            </a:r>
            <a:r>
              <a:rPr lang="nb-NO" sz="1200" dirty="0" smtClean="0"/>
              <a:t> as </a:t>
            </a:r>
            <a:r>
              <a:rPr lang="nb-NO" sz="1200" dirty="0" err="1" smtClean="0"/>
              <a:t>well</a:t>
            </a:r>
            <a:r>
              <a:rPr lang="nb-NO" sz="1200" dirty="0" smtClean="0"/>
              <a:t>. The </a:t>
            </a:r>
            <a:r>
              <a:rPr lang="nb-NO" sz="1200" dirty="0" err="1" smtClean="0"/>
              <a:t>injurious</a:t>
            </a:r>
            <a:r>
              <a:rPr lang="nb-NO" sz="1200" dirty="0" smtClean="0"/>
              <a:t> </a:t>
            </a:r>
            <a:r>
              <a:rPr lang="nb-NO" sz="1200" dirty="0" err="1" smtClean="0"/>
              <a:t>virulence</a:t>
            </a:r>
            <a:r>
              <a:rPr lang="nb-NO" sz="1200" dirty="0" smtClean="0"/>
              <a:t> </a:t>
            </a:r>
            <a:r>
              <a:rPr lang="nb-NO" sz="1200" dirty="0" err="1" smtClean="0"/>
              <a:t>factors</a:t>
            </a:r>
            <a:r>
              <a:rPr lang="nb-NO" sz="1200" dirty="0" smtClean="0"/>
              <a:t> and </a:t>
            </a:r>
            <a:r>
              <a:rPr lang="nb-NO" sz="1200" dirty="0" err="1" smtClean="0"/>
              <a:t>leukocyte</a:t>
            </a:r>
            <a:r>
              <a:rPr lang="nb-NO" sz="1200" dirty="0" smtClean="0"/>
              <a:t> </a:t>
            </a:r>
            <a:r>
              <a:rPr lang="nb-NO" sz="1200" dirty="0" err="1" smtClean="0"/>
              <a:t>products</a:t>
            </a:r>
            <a:r>
              <a:rPr lang="nb-NO" sz="1200" dirty="0" smtClean="0"/>
              <a:t> </a:t>
            </a:r>
            <a:r>
              <a:rPr lang="nb-NO" sz="1200" dirty="0" err="1" smtClean="0"/>
              <a:t>are</a:t>
            </a:r>
            <a:r>
              <a:rPr lang="nb-NO" sz="1200" dirty="0" smtClean="0"/>
              <a:t> </a:t>
            </a:r>
            <a:r>
              <a:rPr lang="nb-NO" sz="1200" dirty="0" err="1" smtClean="0"/>
              <a:t>shown</a:t>
            </a:r>
            <a:r>
              <a:rPr lang="nb-NO" sz="1200" dirty="0" smtClean="0"/>
              <a:t> in </a:t>
            </a:r>
            <a:r>
              <a:rPr lang="nb-NO" sz="1200" dirty="0" err="1" smtClean="0"/>
              <a:t>the</a:t>
            </a:r>
            <a:r>
              <a:rPr lang="nb-NO" sz="1200" dirty="0" smtClean="0"/>
              <a:t> </a:t>
            </a:r>
            <a:r>
              <a:rPr lang="nb-NO" sz="1200" dirty="0" err="1" smtClean="0"/>
              <a:t>zone</a:t>
            </a:r>
            <a:r>
              <a:rPr lang="nb-NO" sz="1200" dirty="0" smtClean="0"/>
              <a:t> </a:t>
            </a:r>
            <a:r>
              <a:rPr lang="nb-NO" sz="1200" dirty="0" err="1" smtClean="0"/>
              <a:t>between</a:t>
            </a:r>
            <a:r>
              <a:rPr lang="nb-NO" sz="1200" dirty="0" smtClean="0"/>
              <a:t> </a:t>
            </a:r>
            <a:r>
              <a:rPr lang="nb-NO" sz="1200" dirty="0" err="1" smtClean="0"/>
              <a:t>the</a:t>
            </a:r>
            <a:r>
              <a:rPr lang="nb-NO" sz="1200" dirty="0" smtClean="0"/>
              <a:t> </a:t>
            </a:r>
            <a:r>
              <a:rPr lang="nb-NO" sz="1200" dirty="0" err="1" smtClean="0"/>
              <a:t>interrupted</a:t>
            </a:r>
            <a:r>
              <a:rPr lang="nb-NO" sz="1200" dirty="0" smtClean="0"/>
              <a:t> lines. In a </a:t>
            </a:r>
            <a:r>
              <a:rPr lang="nb-NO" sz="1200" dirty="0" err="1" smtClean="0"/>
              <a:t>magnified</a:t>
            </a:r>
            <a:r>
              <a:rPr lang="nb-NO" sz="1200" dirty="0" smtClean="0"/>
              <a:t> </a:t>
            </a:r>
            <a:r>
              <a:rPr lang="nb-NO" sz="1200" dirty="0" err="1" smtClean="0"/>
              <a:t>window</a:t>
            </a:r>
            <a:r>
              <a:rPr lang="nb-NO" sz="1200" dirty="0" smtClean="0"/>
              <a:t>, </a:t>
            </a:r>
            <a:r>
              <a:rPr lang="nb-NO" sz="1200" dirty="0" err="1" smtClean="0"/>
              <a:t>the</a:t>
            </a:r>
            <a:r>
              <a:rPr lang="nb-NO" sz="1200" dirty="0" smtClean="0"/>
              <a:t> </a:t>
            </a:r>
            <a:r>
              <a:rPr lang="nb-NO" sz="1200" dirty="0" err="1" smtClean="0"/>
              <a:t>adhesion</a:t>
            </a:r>
            <a:r>
              <a:rPr lang="nb-NO" sz="1200" dirty="0" smtClean="0"/>
              <a:t> </a:t>
            </a:r>
            <a:r>
              <a:rPr lang="nb-NO" sz="1200" dirty="0" err="1" smtClean="0"/>
              <a:t>of</a:t>
            </a:r>
            <a:r>
              <a:rPr lang="nb-NO" sz="1200" dirty="0" smtClean="0"/>
              <a:t> </a:t>
            </a:r>
            <a:r>
              <a:rPr lang="nb-NO" sz="1200" dirty="0" err="1" smtClean="0"/>
              <a:t>the</a:t>
            </a:r>
            <a:r>
              <a:rPr lang="nb-NO" sz="1200" dirty="0" smtClean="0"/>
              <a:t> </a:t>
            </a:r>
            <a:r>
              <a:rPr lang="nb-NO" sz="1200" dirty="0" err="1" smtClean="0"/>
              <a:t>bacterium</a:t>
            </a:r>
            <a:r>
              <a:rPr lang="nb-NO" sz="1200" dirty="0" smtClean="0"/>
              <a:t> to diverse elements </a:t>
            </a:r>
            <a:r>
              <a:rPr lang="nb-NO" sz="1200" dirty="0" err="1" smtClean="0"/>
              <a:t>of</a:t>
            </a:r>
            <a:r>
              <a:rPr lang="nb-NO" sz="1200" dirty="0" smtClean="0"/>
              <a:t> </a:t>
            </a:r>
            <a:r>
              <a:rPr lang="nb-NO" sz="1200" dirty="0" err="1" smtClean="0"/>
              <a:t>the</a:t>
            </a:r>
            <a:r>
              <a:rPr lang="nb-NO" sz="1200" dirty="0" smtClean="0"/>
              <a:t> </a:t>
            </a:r>
            <a:r>
              <a:rPr lang="nb-NO" sz="1200" dirty="0" err="1" smtClean="0"/>
              <a:t>dentin</a:t>
            </a:r>
            <a:r>
              <a:rPr lang="nb-NO" sz="1200" dirty="0" smtClean="0"/>
              <a:t> is </a:t>
            </a:r>
            <a:r>
              <a:rPr lang="nb-NO" sz="1200" dirty="0" err="1" smtClean="0"/>
              <a:t>depicted</a:t>
            </a:r>
            <a:r>
              <a:rPr lang="nb-NO" sz="1200" dirty="0" smtClean="0"/>
              <a:t>. </a:t>
            </a:r>
            <a:r>
              <a:rPr lang="nb-NO" sz="1200" dirty="0" err="1" smtClean="0"/>
              <a:t>Bacterial</a:t>
            </a:r>
            <a:r>
              <a:rPr lang="nb-NO" sz="1200" dirty="0" smtClean="0"/>
              <a:t> </a:t>
            </a:r>
            <a:r>
              <a:rPr lang="nb-NO" sz="1200" dirty="0" err="1" smtClean="0"/>
              <a:t>products</a:t>
            </a:r>
            <a:r>
              <a:rPr lang="nb-NO" sz="1200" dirty="0" smtClean="0"/>
              <a:t> fighting </a:t>
            </a:r>
            <a:r>
              <a:rPr lang="nb-NO" sz="1200" dirty="0" err="1" smtClean="0"/>
              <a:t>other</a:t>
            </a:r>
            <a:r>
              <a:rPr lang="nb-NO" sz="1200" dirty="0" smtClean="0"/>
              <a:t> </a:t>
            </a:r>
            <a:r>
              <a:rPr lang="nb-NO" sz="1200" dirty="0" err="1" smtClean="0"/>
              <a:t>bacteria</a:t>
            </a:r>
            <a:r>
              <a:rPr lang="nb-NO" sz="1200" dirty="0" smtClean="0"/>
              <a:t> </a:t>
            </a:r>
            <a:r>
              <a:rPr lang="nb-NO" sz="1200" dirty="0" err="1" smtClean="0"/>
              <a:t>are</a:t>
            </a:r>
            <a:r>
              <a:rPr lang="nb-NO" sz="1200" dirty="0" smtClean="0"/>
              <a:t> </a:t>
            </a:r>
            <a:r>
              <a:rPr lang="nb-NO" sz="1200" dirty="0" err="1" smtClean="0"/>
              <a:t>also</a:t>
            </a:r>
            <a:r>
              <a:rPr lang="nb-NO" sz="1200" dirty="0" smtClean="0"/>
              <a:t> </a:t>
            </a:r>
            <a:r>
              <a:rPr lang="nb-NO" sz="1200" dirty="0" err="1" smtClean="0"/>
              <a:t>included</a:t>
            </a:r>
            <a:r>
              <a:rPr lang="nb-NO" sz="1200" dirty="0" smtClean="0"/>
              <a:t>. Note </a:t>
            </a:r>
            <a:r>
              <a:rPr lang="nb-NO" sz="1200" dirty="0" err="1" smtClean="0"/>
              <a:t>that</a:t>
            </a:r>
            <a:r>
              <a:rPr lang="nb-NO" sz="1200" dirty="0" smtClean="0"/>
              <a:t> </a:t>
            </a:r>
            <a:r>
              <a:rPr lang="nb-NO" sz="1200" dirty="0" err="1" smtClean="0"/>
              <a:t>names</a:t>
            </a:r>
            <a:r>
              <a:rPr lang="nb-NO" sz="1200" dirty="0" smtClean="0"/>
              <a:t> in </a:t>
            </a:r>
            <a:r>
              <a:rPr lang="nb-NO" sz="1200" dirty="0" err="1" smtClean="0"/>
              <a:t>black</a:t>
            </a:r>
            <a:r>
              <a:rPr lang="nb-NO" sz="1200" dirty="0" smtClean="0"/>
              <a:t> </a:t>
            </a:r>
            <a:r>
              <a:rPr lang="nb-NO" sz="1200" dirty="0" err="1" smtClean="0"/>
              <a:t>boxes</a:t>
            </a:r>
            <a:r>
              <a:rPr lang="nb-NO" sz="1200" dirty="0" smtClean="0"/>
              <a:t> </a:t>
            </a:r>
            <a:r>
              <a:rPr lang="nb-NO" sz="1200" dirty="0" err="1" smtClean="0"/>
              <a:t>are</a:t>
            </a:r>
            <a:r>
              <a:rPr lang="nb-NO" sz="1200" dirty="0" smtClean="0"/>
              <a:t> </a:t>
            </a:r>
            <a:r>
              <a:rPr lang="nb-NO" sz="1200" dirty="0" err="1" smtClean="0"/>
              <a:t>the</a:t>
            </a:r>
            <a:r>
              <a:rPr lang="nb-NO" sz="1200" dirty="0" smtClean="0"/>
              <a:t> </a:t>
            </a:r>
            <a:r>
              <a:rPr lang="nb-NO" sz="1200" dirty="0" err="1" smtClean="0"/>
              <a:t>products</a:t>
            </a:r>
            <a:r>
              <a:rPr lang="nb-NO" sz="1200" dirty="0" smtClean="0"/>
              <a:t> </a:t>
            </a:r>
            <a:r>
              <a:rPr lang="nb-NO" sz="1200" dirty="0" err="1" smtClean="0"/>
              <a:t>of</a:t>
            </a:r>
            <a:r>
              <a:rPr lang="nb-NO" sz="1200" dirty="0" smtClean="0"/>
              <a:t> </a:t>
            </a:r>
            <a:r>
              <a:rPr lang="nb-NO" sz="1200" dirty="0" err="1" smtClean="0"/>
              <a:t>the</a:t>
            </a:r>
            <a:r>
              <a:rPr lang="nb-NO" sz="1200" dirty="0" smtClean="0"/>
              <a:t> </a:t>
            </a:r>
            <a:r>
              <a:rPr lang="nb-NO" sz="1200" dirty="0" err="1" smtClean="0"/>
              <a:t>bacterium</a:t>
            </a:r>
            <a:r>
              <a:rPr lang="nb-NO" sz="1200" dirty="0" smtClean="0"/>
              <a:t>. </a:t>
            </a:r>
            <a:r>
              <a:rPr lang="nb-NO" sz="1200" dirty="0" err="1" smtClean="0"/>
              <a:t>Abbreviations</a:t>
            </a:r>
            <a:r>
              <a:rPr lang="nb-NO" sz="1200" dirty="0" smtClean="0"/>
              <a:t>: </a:t>
            </a:r>
            <a:r>
              <a:rPr lang="nb-NO" sz="1200" dirty="0" err="1" smtClean="0"/>
              <a:t>Adh</a:t>
            </a:r>
            <a:r>
              <a:rPr lang="nb-NO" sz="1200" dirty="0" smtClean="0"/>
              <a:t>, </a:t>
            </a:r>
            <a:r>
              <a:rPr lang="nb-NO" sz="1200" dirty="0" err="1" smtClean="0"/>
              <a:t>surface</a:t>
            </a:r>
            <a:r>
              <a:rPr lang="nb-NO" sz="1200" dirty="0" smtClean="0"/>
              <a:t> </a:t>
            </a:r>
            <a:r>
              <a:rPr lang="nb-NO" sz="1200" dirty="0" err="1" smtClean="0"/>
              <a:t>adhesins</a:t>
            </a:r>
            <a:r>
              <a:rPr lang="nb-NO" sz="1200" dirty="0" smtClean="0"/>
              <a:t>; AS, </a:t>
            </a:r>
            <a:r>
              <a:rPr lang="nb-NO" sz="1200" dirty="0" err="1" smtClean="0"/>
              <a:t>aggregation</a:t>
            </a:r>
            <a:r>
              <a:rPr lang="nb-NO" sz="1200" dirty="0" smtClean="0"/>
              <a:t> </a:t>
            </a:r>
            <a:r>
              <a:rPr lang="nb-NO" sz="1200" dirty="0" err="1" smtClean="0"/>
              <a:t>substance</a:t>
            </a:r>
            <a:r>
              <a:rPr lang="nb-NO" sz="1200" dirty="0" smtClean="0"/>
              <a:t>; </a:t>
            </a:r>
            <a:r>
              <a:rPr lang="nb-NO" sz="1200" dirty="0" err="1" smtClean="0"/>
              <a:t>Bact</a:t>
            </a:r>
            <a:r>
              <a:rPr lang="nb-NO" sz="1200" dirty="0" smtClean="0"/>
              <a:t>, </a:t>
            </a:r>
            <a:r>
              <a:rPr lang="nb-NO" sz="1200" dirty="0" err="1" smtClean="0"/>
              <a:t>bacteriocins</a:t>
            </a:r>
            <a:r>
              <a:rPr lang="nb-NO" sz="1200" dirty="0" smtClean="0"/>
              <a:t>; BS, binding </a:t>
            </a:r>
            <a:r>
              <a:rPr lang="nb-NO" sz="1200" dirty="0" err="1" smtClean="0"/>
              <a:t>substance</a:t>
            </a:r>
            <a:r>
              <a:rPr lang="nb-NO" sz="1200" dirty="0" smtClean="0"/>
              <a:t>; CP, collagen </a:t>
            </a:r>
            <a:r>
              <a:rPr lang="nb-NO" sz="1200" dirty="0" err="1" smtClean="0"/>
              <a:t>peptides</a:t>
            </a:r>
            <a:r>
              <a:rPr lang="nb-NO" sz="1200" dirty="0" smtClean="0"/>
              <a:t>; </a:t>
            </a:r>
            <a:r>
              <a:rPr lang="nb-NO" sz="1200" dirty="0" err="1" smtClean="0"/>
              <a:t>Cyl</a:t>
            </a:r>
            <a:r>
              <a:rPr lang="nb-NO" sz="1200" dirty="0" smtClean="0"/>
              <a:t>, </a:t>
            </a:r>
            <a:r>
              <a:rPr lang="nb-NO" sz="1200" dirty="0" err="1" smtClean="0"/>
              <a:t>cytolysin</a:t>
            </a:r>
            <a:r>
              <a:rPr lang="nb-NO" sz="1200" dirty="0" smtClean="0"/>
              <a:t>; </a:t>
            </a:r>
            <a:r>
              <a:rPr lang="nb-NO" sz="1200" dirty="0" err="1" smtClean="0"/>
              <a:t>Ef</a:t>
            </a:r>
            <a:r>
              <a:rPr lang="nb-NO" sz="1200" dirty="0" smtClean="0"/>
              <a:t>, </a:t>
            </a:r>
            <a:r>
              <a:rPr lang="nb-NO" sz="1200" i="1" dirty="0" err="1" smtClean="0"/>
              <a:t>Enterococcus</a:t>
            </a:r>
            <a:r>
              <a:rPr lang="nb-NO" sz="1200" i="1" dirty="0" smtClean="0"/>
              <a:t> </a:t>
            </a:r>
            <a:r>
              <a:rPr lang="nb-NO" sz="1200" i="1" dirty="0" err="1" smtClean="0"/>
              <a:t>faecalis</a:t>
            </a:r>
            <a:r>
              <a:rPr lang="nb-NO" sz="1200" dirty="0" smtClean="0"/>
              <a:t>; Elas, </a:t>
            </a:r>
            <a:r>
              <a:rPr lang="nb-NO" sz="1200" dirty="0" err="1" smtClean="0"/>
              <a:t>elastase</a:t>
            </a:r>
            <a:r>
              <a:rPr lang="nb-NO" sz="1200" dirty="0" smtClean="0"/>
              <a:t>; Gel, </a:t>
            </a:r>
            <a:r>
              <a:rPr lang="nb-NO" sz="1200" dirty="0" err="1" smtClean="0"/>
              <a:t>gelatinase</a:t>
            </a:r>
            <a:r>
              <a:rPr lang="nb-NO" sz="1200" dirty="0" smtClean="0"/>
              <a:t>; Hya, </a:t>
            </a:r>
            <a:r>
              <a:rPr lang="nb-NO" sz="1200" dirty="0" err="1" smtClean="0"/>
              <a:t>hyaluronidase</a:t>
            </a:r>
            <a:r>
              <a:rPr lang="nb-NO" sz="1200" dirty="0" smtClean="0"/>
              <a:t>; H</a:t>
            </a:r>
            <a:r>
              <a:rPr lang="nb-NO" sz="1200" baseline="-25000" dirty="0" smtClean="0"/>
              <a:t>2</a:t>
            </a:r>
            <a:r>
              <a:rPr lang="nb-NO" sz="1200" dirty="0" smtClean="0"/>
              <a:t>O</a:t>
            </a:r>
            <a:r>
              <a:rPr lang="nb-NO" sz="1200" baseline="-25000" dirty="0" smtClean="0"/>
              <a:t>2</a:t>
            </a:r>
            <a:r>
              <a:rPr lang="nb-NO" sz="1200" dirty="0" smtClean="0"/>
              <a:t>, hydrogen </a:t>
            </a:r>
            <a:r>
              <a:rPr lang="nb-NO" sz="1200" dirty="0" err="1" smtClean="0"/>
              <a:t>peroxide</a:t>
            </a:r>
            <a:r>
              <a:rPr lang="nb-NO" sz="1200" dirty="0" smtClean="0"/>
              <a:t>; IFN-</a:t>
            </a:r>
            <a:r>
              <a:rPr lang="el-GR" sz="1200" dirty="0" smtClean="0"/>
              <a:t>γ, </a:t>
            </a:r>
            <a:r>
              <a:rPr lang="nb-NO" sz="1200" dirty="0" smtClean="0"/>
              <a:t>gamma </a:t>
            </a:r>
            <a:r>
              <a:rPr lang="nb-NO" sz="1200" dirty="0" err="1" smtClean="0"/>
              <a:t>interferon</a:t>
            </a:r>
            <a:r>
              <a:rPr lang="nb-NO" sz="1200" dirty="0" smtClean="0"/>
              <a:t>; IL, </a:t>
            </a:r>
            <a:r>
              <a:rPr lang="nb-NO" sz="1200" dirty="0" err="1" smtClean="0"/>
              <a:t>interleukin</a:t>
            </a:r>
            <a:r>
              <a:rPr lang="nb-NO" sz="1200" dirty="0" smtClean="0"/>
              <a:t>; LE, </a:t>
            </a:r>
            <a:r>
              <a:rPr lang="nb-NO" sz="1200" dirty="0" err="1" smtClean="0"/>
              <a:t>lysosomal</a:t>
            </a:r>
            <a:r>
              <a:rPr lang="nb-NO" sz="1200" dirty="0" smtClean="0"/>
              <a:t> </a:t>
            </a:r>
            <a:r>
              <a:rPr lang="nb-NO" sz="1200" dirty="0" err="1" smtClean="0"/>
              <a:t>enzymes</a:t>
            </a:r>
            <a:r>
              <a:rPr lang="nb-NO" sz="1200" dirty="0" smtClean="0"/>
              <a:t>; LTA, </a:t>
            </a:r>
            <a:r>
              <a:rPr lang="nb-NO" sz="1200" dirty="0" err="1" smtClean="0"/>
              <a:t>lipoteichoic</a:t>
            </a:r>
            <a:r>
              <a:rPr lang="nb-NO" sz="1200" dirty="0" smtClean="0"/>
              <a:t> </a:t>
            </a:r>
            <a:r>
              <a:rPr lang="nb-NO" sz="1200" dirty="0" err="1" smtClean="0"/>
              <a:t>acid</a:t>
            </a:r>
            <a:r>
              <a:rPr lang="nb-NO" sz="1200" dirty="0" smtClean="0"/>
              <a:t>; NO, </a:t>
            </a:r>
            <a:r>
              <a:rPr lang="nb-NO" sz="1200" dirty="0" err="1" smtClean="0"/>
              <a:t>nitric</a:t>
            </a:r>
            <a:r>
              <a:rPr lang="nb-NO" sz="1200" dirty="0" smtClean="0"/>
              <a:t> </a:t>
            </a:r>
            <a:r>
              <a:rPr lang="nb-NO" sz="1200" dirty="0" err="1" smtClean="0"/>
              <a:t>oxide</a:t>
            </a:r>
            <a:r>
              <a:rPr lang="nb-NO" sz="1200" dirty="0" smtClean="0"/>
              <a:t>; O</a:t>
            </a:r>
            <a:r>
              <a:rPr lang="nb-NO" sz="1200" baseline="-25000" dirty="0" smtClean="0"/>
              <a:t>2</a:t>
            </a:r>
            <a:r>
              <a:rPr lang="nb-NO" sz="1200" baseline="30000" dirty="0" smtClean="0"/>
              <a:t>.−</a:t>
            </a:r>
            <a:r>
              <a:rPr lang="nb-NO" sz="1200" dirty="0" smtClean="0"/>
              <a:t>, </a:t>
            </a:r>
            <a:r>
              <a:rPr lang="nb-NO" sz="1200" dirty="0" err="1" smtClean="0"/>
              <a:t>superoxide</a:t>
            </a:r>
            <a:r>
              <a:rPr lang="nb-NO" sz="1200" dirty="0" smtClean="0"/>
              <a:t> anion; PGE2, </a:t>
            </a:r>
            <a:r>
              <a:rPr lang="nb-NO" sz="1200" dirty="0" err="1" smtClean="0"/>
              <a:t>prostaglandin</a:t>
            </a:r>
            <a:r>
              <a:rPr lang="nb-NO" sz="1200" dirty="0" smtClean="0"/>
              <a:t> E2; SP, sex </a:t>
            </a:r>
            <a:r>
              <a:rPr lang="nb-NO" sz="1200" dirty="0" err="1" smtClean="0"/>
              <a:t>pheromones</a:t>
            </a:r>
            <a:r>
              <a:rPr lang="nb-NO" sz="1200" dirty="0" smtClean="0"/>
              <a:t>; and TNF, tumor </a:t>
            </a:r>
            <a:r>
              <a:rPr lang="nb-NO" sz="1200" dirty="0" err="1" smtClean="0"/>
              <a:t>necrosis</a:t>
            </a:r>
            <a:r>
              <a:rPr lang="nb-NO" sz="1200" dirty="0" smtClean="0"/>
              <a:t> </a:t>
            </a:r>
            <a:r>
              <a:rPr lang="nb-NO" sz="1200" dirty="0" err="1" smtClean="0"/>
              <a:t>factor</a:t>
            </a:r>
            <a:r>
              <a:rPr lang="nb-NO" sz="1200" dirty="0" smtClean="0"/>
              <a:t>. O</a:t>
            </a:r>
            <a:r>
              <a:rPr lang="nb-NO" sz="1200" baseline="-25000" dirty="0" smtClean="0"/>
              <a:t>2</a:t>
            </a:r>
            <a:r>
              <a:rPr lang="nb-NO" sz="1200" baseline="30000" dirty="0" smtClean="0"/>
              <a:t>.−</a:t>
            </a:r>
            <a:r>
              <a:rPr lang="nb-NO" sz="1200" dirty="0" smtClean="0"/>
              <a:t>: The </a:t>
            </a:r>
            <a:r>
              <a:rPr lang="nb-NO" sz="1200" dirty="0" err="1" smtClean="0"/>
              <a:t>dot</a:t>
            </a:r>
            <a:r>
              <a:rPr lang="nb-NO" sz="1200" dirty="0" smtClean="0"/>
              <a:t> </a:t>
            </a:r>
            <a:r>
              <a:rPr lang="nb-NO" sz="1200" dirty="0" err="1" smtClean="0"/>
              <a:t>denotes</a:t>
            </a:r>
            <a:r>
              <a:rPr lang="nb-NO" sz="1200" dirty="0" smtClean="0"/>
              <a:t> </a:t>
            </a:r>
            <a:r>
              <a:rPr lang="nb-NO" sz="1200" dirty="0" err="1" smtClean="0"/>
              <a:t>the</a:t>
            </a:r>
            <a:r>
              <a:rPr lang="nb-NO" sz="1200" dirty="0" smtClean="0"/>
              <a:t> </a:t>
            </a:r>
            <a:r>
              <a:rPr lang="nb-NO" sz="1200" dirty="0" err="1" smtClean="0"/>
              <a:t>presence</a:t>
            </a:r>
            <a:r>
              <a:rPr lang="nb-NO" sz="1200" dirty="0" smtClean="0"/>
              <a:t> </a:t>
            </a:r>
            <a:r>
              <a:rPr lang="nb-NO" sz="1200" dirty="0" err="1" smtClean="0"/>
              <a:t>of</a:t>
            </a:r>
            <a:r>
              <a:rPr lang="nb-NO" sz="1200" dirty="0" smtClean="0"/>
              <a:t> an </a:t>
            </a:r>
            <a:r>
              <a:rPr lang="nb-NO" sz="1200" dirty="0" err="1" smtClean="0"/>
              <a:t>unpaired</a:t>
            </a:r>
            <a:r>
              <a:rPr lang="nb-NO" sz="1200" dirty="0" smtClean="0"/>
              <a:t> </a:t>
            </a:r>
            <a:r>
              <a:rPr lang="nb-NO" sz="1200" dirty="0" err="1" smtClean="0"/>
              <a:t>electron</a:t>
            </a:r>
            <a:r>
              <a:rPr lang="nb-NO" sz="1200" dirty="0" smtClean="0"/>
              <a:t>, and </a:t>
            </a:r>
            <a:r>
              <a:rPr lang="nb-NO" sz="1200" dirty="0" err="1" smtClean="0"/>
              <a:t>the</a:t>
            </a:r>
            <a:r>
              <a:rPr lang="nb-NO" sz="1200" dirty="0" smtClean="0"/>
              <a:t> superscript </a:t>
            </a:r>
            <a:r>
              <a:rPr lang="nb-NO" sz="1200" dirty="0" err="1" smtClean="0"/>
              <a:t>denotes</a:t>
            </a:r>
            <a:r>
              <a:rPr lang="nb-NO" sz="1200" dirty="0" smtClean="0"/>
              <a:t> </a:t>
            </a:r>
            <a:r>
              <a:rPr lang="nb-NO" sz="1200" dirty="0" err="1" smtClean="0"/>
              <a:t>the</a:t>
            </a:r>
            <a:r>
              <a:rPr lang="nb-NO" sz="1200" dirty="0" smtClean="0"/>
              <a:t> negative </a:t>
            </a:r>
            <a:r>
              <a:rPr lang="nb-NO" sz="1200" dirty="0" err="1" smtClean="0"/>
              <a:t>charge</a:t>
            </a:r>
            <a:r>
              <a:rPr lang="nb-NO" sz="1200" dirty="0" smtClean="0"/>
              <a:t>. </a:t>
            </a:r>
          </a:p>
          <a:p>
            <a:endParaRPr lang="nb-NO" sz="1200" dirty="0"/>
          </a:p>
          <a:p>
            <a:endParaRPr lang="nb-NO" sz="1200" dirty="0" smtClean="0"/>
          </a:p>
          <a:p>
            <a:r>
              <a:rPr lang="nb-NO" sz="1200" dirty="0" err="1" smtClean="0"/>
              <a:t>Kayaoglu</a:t>
            </a:r>
            <a:r>
              <a:rPr lang="nb-NO" sz="1200" dirty="0" smtClean="0"/>
              <a:t> &amp; Ørstavik 2004</a:t>
            </a:r>
            <a:endParaRPr lang="nb-NO" sz="1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cro.sagepub.com/content/15/5/308/F1.large.jpg"/>
          <p:cNvPicPr>
            <a:picLocks noChangeAspect="1" noChangeArrowheads="1"/>
          </p:cNvPicPr>
          <p:nvPr/>
        </p:nvPicPr>
        <p:blipFill>
          <a:blip r:embed="rId2" cstate="print"/>
          <a:srcRect l="53321" t="64075" b="4429"/>
          <a:stretch>
            <a:fillRect/>
          </a:stretch>
        </p:blipFill>
        <p:spPr bwMode="auto">
          <a:xfrm>
            <a:off x="613558" y="476672"/>
            <a:ext cx="4176606" cy="3744416"/>
          </a:xfrm>
          <a:prstGeom prst="rect">
            <a:avLst/>
          </a:prstGeom>
          <a:noFill/>
          <a:ln w="25400">
            <a:solidFill>
              <a:schemeClr val="tx1"/>
            </a:solidFill>
          </a:ln>
        </p:spPr>
      </p:pic>
      <p:sp>
        <p:nvSpPr>
          <p:cNvPr id="3" name="Rectangle 2"/>
          <p:cNvSpPr/>
          <p:nvPr/>
        </p:nvSpPr>
        <p:spPr>
          <a:xfrm>
            <a:off x="4932040" y="332656"/>
            <a:ext cx="4032448" cy="6001643"/>
          </a:xfrm>
          <a:prstGeom prst="rect">
            <a:avLst/>
          </a:prstGeom>
        </p:spPr>
        <p:txBody>
          <a:bodyPr wrap="square">
            <a:spAutoFit/>
          </a:bodyPr>
          <a:lstStyle/>
          <a:p>
            <a:r>
              <a:rPr lang="nb-NO" sz="2400" dirty="0" smtClean="0"/>
              <a:t>In a </a:t>
            </a:r>
            <a:r>
              <a:rPr lang="nb-NO" sz="2400" dirty="0" err="1" smtClean="0"/>
              <a:t>magnified</a:t>
            </a:r>
            <a:r>
              <a:rPr lang="nb-NO" sz="2400" dirty="0" smtClean="0"/>
              <a:t> </a:t>
            </a:r>
            <a:r>
              <a:rPr lang="nb-NO" sz="2400" dirty="0" err="1" smtClean="0"/>
              <a:t>window</a:t>
            </a:r>
            <a:r>
              <a:rPr lang="nb-NO" sz="2400" dirty="0" smtClean="0"/>
              <a:t>, </a:t>
            </a:r>
            <a:r>
              <a:rPr lang="nb-NO" sz="2400" dirty="0" err="1" smtClean="0"/>
              <a:t>the</a:t>
            </a:r>
            <a:r>
              <a:rPr lang="nb-NO" sz="2400" dirty="0" smtClean="0"/>
              <a:t> </a:t>
            </a:r>
            <a:r>
              <a:rPr lang="nb-NO" sz="2400" dirty="0" err="1" smtClean="0"/>
              <a:t>adhesion</a:t>
            </a:r>
            <a:r>
              <a:rPr lang="nb-NO" sz="2400" dirty="0" smtClean="0"/>
              <a:t> </a:t>
            </a:r>
            <a:r>
              <a:rPr lang="nb-NO" sz="2400" dirty="0" err="1" smtClean="0"/>
              <a:t>of</a:t>
            </a:r>
            <a:r>
              <a:rPr lang="nb-NO" sz="2400" dirty="0" smtClean="0"/>
              <a:t> </a:t>
            </a:r>
            <a:r>
              <a:rPr lang="nb-NO" sz="2400" dirty="0" err="1" smtClean="0"/>
              <a:t>the</a:t>
            </a:r>
            <a:r>
              <a:rPr lang="nb-NO" sz="2400" dirty="0" smtClean="0"/>
              <a:t> </a:t>
            </a:r>
            <a:r>
              <a:rPr lang="nb-NO" sz="2400" dirty="0" err="1" smtClean="0"/>
              <a:t>bacterium</a:t>
            </a:r>
            <a:r>
              <a:rPr lang="nb-NO" sz="2400" dirty="0" smtClean="0"/>
              <a:t> to diverse elements </a:t>
            </a:r>
            <a:r>
              <a:rPr lang="nb-NO" sz="2400" dirty="0" err="1" smtClean="0"/>
              <a:t>of</a:t>
            </a:r>
            <a:r>
              <a:rPr lang="nb-NO" sz="2400" dirty="0" smtClean="0"/>
              <a:t> </a:t>
            </a:r>
            <a:r>
              <a:rPr lang="nb-NO" sz="2400" dirty="0" err="1" smtClean="0"/>
              <a:t>the</a:t>
            </a:r>
            <a:r>
              <a:rPr lang="nb-NO" sz="2400" dirty="0" smtClean="0"/>
              <a:t> </a:t>
            </a:r>
            <a:r>
              <a:rPr lang="nb-NO" sz="2400" dirty="0" err="1" smtClean="0"/>
              <a:t>dentin</a:t>
            </a:r>
            <a:r>
              <a:rPr lang="nb-NO" sz="2400" dirty="0" smtClean="0"/>
              <a:t> is </a:t>
            </a:r>
            <a:r>
              <a:rPr lang="nb-NO" sz="2400" dirty="0" err="1" smtClean="0"/>
              <a:t>depicted</a:t>
            </a:r>
            <a:r>
              <a:rPr lang="nb-NO" sz="2400" dirty="0" smtClean="0"/>
              <a:t>. </a:t>
            </a:r>
          </a:p>
          <a:p>
            <a:endParaRPr lang="nb-NO" sz="2400" dirty="0"/>
          </a:p>
          <a:p>
            <a:r>
              <a:rPr lang="nb-NO" sz="2400" dirty="0" err="1" smtClean="0"/>
              <a:t>Ef</a:t>
            </a:r>
            <a:r>
              <a:rPr lang="nb-NO" sz="2400" dirty="0" smtClean="0"/>
              <a:t>, </a:t>
            </a:r>
            <a:r>
              <a:rPr lang="nb-NO" sz="2400" i="1" dirty="0" err="1" smtClean="0"/>
              <a:t>Enterococcus</a:t>
            </a:r>
            <a:r>
              <a:rPr lang="nb-NO" sz="2400" i="1" dirty="0" smtClean="0"/>
              <a:t> </a:t>
            </a:r>
            <a:r>
              <a:rPr lang="nb-NO" sz="2400" i="1" dirty="0" err="1" smtClean="0"/>
              <a:t>faecalis</a:t>
            </a:r>
            <a:r>
              <a:rPr lang="nb-NO" sz="2400" dirty="0" smtClean="0"/>
              <a:t>; </a:t>
            </a:r>
            <a:r>
              <a:rPr lang="nb-NO" sz="2400" dirty="0" err="1" smtClean="0"/>
              <a:t>Adh</a:t>
            </a:r>
            <a:r>
              <a:rPr lang="nb-NO" sz="2400" dirty="0" smtClean="0"/>
              <a:t>, </a:t>
            </a:r>
            <a:r>
              <a:rPr lang="nb-NO" sz="2400" dirty="0" err="1" smtClean="0"/>
              <a:t>surface</a:t>
            </a:r>
            <a:r>
              <a:rPr lang="nb-NO" sz="2400" dirty="0" smtClean="0"/>
              <a:t> </a:t>
            </a:r>
            <a:r>
              <a:rPr lang="nb-NO" sz="2400" dirty="0" err="1" smtClean="0"/>
              <a:t>adhesins</a:t>
            </a:r>
            <a:r>
              <a:rPr lang="nb-NO" sz="2400" dirty="0" smtClean="0"/>
              <a:t>; </a:t>
            </a:r>
            <a:br>
              <a:rPr lang="nb-NO" sz="2400" dirty="0" smtClean="0"/>
            </a:br>
            <a:r>
              <a:rPr lang="nb-NO" sz="2400" dirty="0" smtClean="0"/>
              <a:t>AS, </a:t>
            </a:r>
            <a:r>
              <a:rPr lang="nb-NO" sz="2400" dirty="0" err="1" smtClean="0"/>
              <a:t>aggregation</a:t>
            </a:r>
            <a:r>
              <a:rPr lang="nb-NO" sz="2400" dirty="0" smtClean="0"/>
              <a:t> </a:t>
            </a:r>
            <a:r>
              <a:rPr lang="nb-NO" sz="2400" dirty="0" err="1" smtClean="0"/>
              <a:t>substance</a:t>
            </a:r>
            <a:r>
              <a:rPr lang="nb-NO" sz="2400" dirty="0" smtClean="0"/>
              <a:t>; </a:t>
            </a:r>
            <a:br>
              <a:rPr lang="nb-NO" sz="2400" dirty="0" smtClean="0"/>
            </a:br>
            <a:r>
              <a:rPr lang="nb-NO" sz="2400" dirty="0" smtClean="0"/>
              <a:t>LTA, </a:t>
            </a:r>
            <a:r>
              <a:rPr lang="nb-NO" sz="2400" dirty="0" err="1" smtClean="0"/>
              <a:t>lipoteichoic</a:t>
            </a:r>
            <a:r>
              <a:rPr lang="nb-NO" sz="2400" dirty="0" smtClean="0"/>
              <a:t> </a:t>
            </a:r>
            <a:r>
              <a:rPr lang="nb-NO" sz="2400" dirty="0" err="1" smtClean="0"/>
              <a:t>acid</a:t>
            </a:r>
            <a:endParaRPr lang="nb-NO" sz="2400" dirty="0"/>
          </a:p>
          <a:p>
            <a:endParaRPr lang="nb-NO" sz="2400" dirty="0" smtClean="0"/>
          </a:p>
          <a:p>
            <a:r>
              <a:rPr lang="nb-NO" sz="2400" dirty="0" err="1" smtClean="0"/>
              <a:t>Adhesion</a:t>
            </a:r>
            <a:r>
              <a:rPr lang="nb-NO" sz="2400" dirty="0" smtClean="0"/>
              <a:t> </a:t>
            </a:r>
            <a:r>
              <a:rPr lang="nb-NO" sz="2400" dirty="0" err="1" smtClean="0"/>
              <a:t>causes</a:t>
            </a:r>
            <a:r>
              <a:rPr lang="nb-NO" sz="2400" dirty="0" smtClean="0"/>
              <a:t> </a:t>
            </a:r>
            <a:r>
              <a:rPr lang="nb-NO" sz="2400" dirty="0" err="1" smtClean="0"/>
              <a:t>resistance</a:t>
            </a:r>
            <a:r>
              <a:rPr lang="nb-NO" sz="2400" dirty="0" smtClean="0"/>
              <a:t>; so </a:t>
            </a:r>
            <a:r>
              <a:rPr lang="nb-NO" sz="2400" dirty="0" err="1" smtClean="0"/>
              <a:t>does</a:t>
            </a:r>
            <a:r>
              <a:rPr lang="nb-NO" sz="2400" dirty="0" smtClean="0"/>
              <a:t> </a:t>
            </a:r>
            <a:r>
              <a:rPr lang="nb-NO" sz="2400" dirty="0" err="1" smtClean="0"/>
              <a:t>plaque/biofilm</a:t>
            </a:r>
            <a:r>
              <a:rPr lang="nb-NO" sz="2400" dirty="0" smtClean="0"/>
              <a:t> </a:t>
            </a:r>
            <a:r>
              <a:rPr lang="nb-NO" sz="2400" dirty="0" err="1" smtClean="0"/>
              <a:t>formation</a:t>
            </a:r>
            <a:r>
              <a:rPr lang="nb-NO" sz="2400" dirty="0" smtClean="0"/>
              <a:t> </a:t>
            </a:r>
          </a:p>
          <a:p>
            <a:endParaRPr lang="nb-NO" sz="2400" dirty="0"/>
          </a:p>
          <a:p>
            <a:endParaRPr lang="nb-NO" sz="2400" dirty="0" smtClean="0"/>
          </a:p>
          <a:p>
            <a:r>
              <a:rPr lang="nb-NO" sz="2400" dirty="0" err="1" smtClean="0"/>
              <a:t>Kayaoglu</a:t>
            </a:r>
            <a:r>
              <a:rPr lang="nb-NO" sz="2400" dirty="0" smtClean="0"/>
              <a:t> &amp; Ørstavik 2004 </a:t>
            </a:r>
            <a:endParaRPr lang="nb-NO"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igh-quality image (1591K) - Opens new window">
            <a:hlinkClick r:id="rId2"/>
          </p:cNvPr>
          <p:cNvPicPr>
            <a:picLocks noChangeAspect="1" noChangeArrowheads="1"/>
          </p:cNvPicPr>
          <p:nvPr/>
        </p:nvPicPr>
        <p:blipFill>
          <a:blip r:embed="rId3" cstate="print"/>
          <a:srcRect r="39667" b="37514"/>
          <a:stretch>
            <a:fillRect/>
          </a:stretch>
        </p:blipFill>
        <p:spPr bwMode="auto">
          <a:xfrm>
            <a:off x="539750" y="333375"/>
            <a:ext cx="4537075" cy="6234113"/>
          </a:xfrm>
          <a:prstGeom prst="rect">
            <a:avLst/>
          </a:prstGeom>
          <a:noFill/>
          <a:ln w="9525">
            <a:noFill/>
            <a:miter lim="800000"/>
            <a:headEnd/>
            <a:tailEnd/>
          </a:ln>
        </p:spPr>
      </p:pic>
      <p:sp>
        <p:nvSpPr>
          <p:cNvPr id="47107" name="Rectangle 4"/>
          <p:cNvSpPr>
            <a:spLocks noChangeArrowheads="1"/>
          </p:cNvSpPr>
          <p:nvPr/>
        </p:nvSpPr>
        <p:spPr bwMode="auto">
          <a:xfrm>
            <a:off x="5219700" y="404813"/>
            <a:ext cx="3529013" cy="5632311"/>
          </a:xfrm>
          <a:prstGeom prst="rect">
            <a:avLst/>
          </a:prstGeom>
          <a:noFill/>
          <a:ln w="9525">
            <a:noFill/>
            <a:miter lim="800000"/>
            <a:headEnd/>
            <a:tailEnd/>
          </a:ln>
        </p:spPr>
        <p:txBody>
          <a:bodyPr>
            <a:spAutoFit/>
          </a:bodyPr>
          <a:lstStyle/>
          <a:p>
            <a:r>
              <a:rPr lang="nb-NO" sz="2000" dirty="0" err="1"/>
              <a:t>Granuloma</a:t>
            </a:r>
            <a:r>
              <a:rPr lang="nb-NO" sz="2000" dirty="0"/>
              <a:t> </a:t>
            </a:r>
            <a:r>
              <a:rPr lang="nb-NO" sz="2000" dirty="0" err="1"/>
              <a:t>formation</a:t>
            </a:r>
            <a:r>
              <a:rPr lang="nb-NO" sz="2000" dirty="0"/>
              <a:t>:</a:t>
            </a:r>
          </a:p>
          <a:p>
            <a:endParaRPr lang="nb-NO" sz="2000" dirty="0"/>
          </a:p>
          <a:p>
            <a:r>
              <a:rPr lang="en-US" sz="2000" dirty="0" err="1"/>
              <a:t>Asymtomatic</a:t>
            </a:r>
            <a:r>
              <a:rPr lang="en-US" sz="2000" dirty="0"/>
              <a:t> chronic apical </a:t>
            </a:r>
            <a:r>
              <a:rPr lang="en-US" sz="2000" dirty="0" err="1"/>
              <a:t>periodontitis</a:t>
            </a:r>
            <a:r>
              <a:rPr lang="en-US" sz="2000" dirty="0"/>
              <a:t> is also referred to as solid dental or </a:t>
            </a:r>
            <a:r>
              <a:rPr lang="en-US" sz="2000" dirty="0" err="1"/>
              <a:t>periapical</a:t>
            </a:r>
            <a:r>
              <a:rPr lang="en-US" sz="2000" dirty="0"/>
              <a:t> </a:t>
            </a:r>
            <a:r>
              <a:rPr lang="en-US" sz="2000" dirty="0" err="1"/>
              <a:t>granuloma</a:t>
            </a:r>
            <a:r>
              <a:rPr lang="en-US" sz="2000" dirty="0"/>
              <a:t>. </a:t>
            </a:r>
            <a:r>
              <a:rPr lang="en-US" sz="2000" dirty="0" err="1"/>
              <a:t>Histopathologically</a:t>
            </a:r>
            <a:r>
              <a:rPr lang="en-US" sz="2000" dirty="0"/>
              <a:t> the lesion consists of a </a:t>
            </a:r>
            <a:r>
              <a:rPr lang="en-US" sz="2000" dirty="0" err="1"/>
              <a:t>granulomatous</a:t>
            </a:r>
            <a:r>
              <a:rPr lang="en-US" sz="2000" dirty="0"/>
              <a:t> tissue with infiltrate cells, fibroblasts and a well-developed fibrous capsule.</a:t>
            </a:r>
          </a:p>
          <a:p>
            <a:r>
              <a:rPr lang="nb-NO" sz="2000" dirty="0" smtClean="0"/>
              <a:t>(</a:t>
            </a:r>
            <a:r>
              <a:rPr lang="nb-NO" sz="2000" dirty="0" err="1" smtClean="0"/>
              <a:t>Nair</a:t>
            </a:r>
            <a:r>
              <a:rPr lang="nb-NO" sz="2000" dirty="0" smtClean="0"/>
              <a:t> 2008)</a:t>
            </a:r>
          </a:p>
          <a:p>
            <a:endParaRPr lang="nb-NO" sz="2000" dirty="0"/>
          </a:p>
          <a:p>
            <a:endParaRPr lang="nb-NO" sz="2000" dirty="0"/>
          </a:p>
          <a:p>
            <a:endParaRPr lang="nb-NO" sz="2000" dirty="0"/>
          </a:p>
          <a:p>
            <a:endParaRPr lang="nb-NO" sz="2000" dirty="0"/>
          </a:p>
          <a:p>
            <a:endParaRPr lang="nb-NO" sz="2000" dirty="0"/>
          </a:p>
          <a:p>
            <a:r>
              <a:rPr lang="nb-NO" sz="2000" dirty="0" err="1" smtClean="0"/>
              <a:t>Riccucci</a:t>
            </a:r>
            <a:r>
              <a:rPr lang="nb-NO" sz="2000" dirty="0" smtClean="0"/>
              <a:t> </a:t>
            </a:r>
            <a:r>
              <a:rPr lang="nb-NO" sz="2000" dirty="0"/>
              <a:t>&amp; </a:t>
            </a:r>
            <a:r>
              <a:rPr lang="nb-NO" sz="2000" dirty="0" err="1"/>
              <a:t>Siqueira</a:t>
            </a:r>
            <a:r>
              <a:rPr lang="nb-NO" sz="2000" dirty="0"/>
              <a:t> 2010</a:t>
            </a:r>
            <a:endParaRPr lang="en-US"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5651500" y="404813"/>
            <a:ext cx="2700338" cy="6000750"/>
          </a:xfrm>
          <a:prstGeom prst="rect">
            <a:avLst/>
          </a:prstGeom>
          <a:noFill/>
          <a:ln w="9525">
            <a:noFill/>
            <a:miter lim="800000"/>
            <a:headEnd/>
            <a:tailEnd/>
          </a:ln>
        </p:spPr>
        <p:txBody>
          <a:bodyPr>
            <a:spAutoFit/>
          </a:bodyPr>
          <a:lstStyle/>
          <a:p>
            <a:r>
              <a:rPr lang="en-US" sz="1600" dirty="0"/>
              <a:t>Although the reported prevalence of cysts among apical periodontitis lesions varies from 6 to 55% .., investigations based on meticulous serial sectioning and strict </a:t>
            </a:r>
            <a:r>
              <a:rPr lang="en-US" sz="1600" dirty="0" err="1"/>
              <a:t>histopathological</a:t>
            </a:r>
            <a:r>
              <a:rPr lang="en-US" sz="1600" dirty="0"/>
              <a:t> criteria show that the actual prevalence of the cysts may be well below 20%....</a:t>
            </a:r>
            <a:br>
              <a:rPr lang="en-US" sz="1600" dirty="0"/>
            </a:br>
            <a:r>
              <a:rPr lang="en-US" sz="1600" dirty="0"/>
              <a:t>During the first phase the dormant epithelial cell-rests  are believed to proliferate, probably under the influence of growth factors  that are released by various cells residing in the lesion. </a:t>
            </a:r>
            <a:br>
              <a:rPr lang="en-US" sz="1600" dirty="0"/>
            </a:br>
            <a:r>
              <a:rPr lang="en-US" sz="1600" dirty="0"/>
              <a:t/>
            </a:r>
            <a:br>
              <a:rPr lang="en-US" sz="1600" dirty="0"/>
            </a:br>
            <a:r>
              <a:rPr lang="en-US" sz="1600" dirty="0"/>
              <a:t>[</a:t>
            </a:r>
            <a:r>
              <a:rPr lang="en-US" sz="1600" dirty="0" err="1"/>
              <a:t>integrin</a:t>
            </a:r>
            <a:r>
              <a:rPr lang="en-US" sz="1600" dirty="0"/>
              <a:t> expression for cell adherence in an established lining]</a:t>
            </a:r>
          </a:p>
          <a:p>
            <a:endParaRPr lang="en-US" sz="1600" dirty="0"/>
          </a:p>
          <a:p>
            <a:endParaRPr lang="en-US" sz="1600" dirty="0"/>
          </a:p>
          <a:p>
            <a:r>
              <a:rPr lang="en-US" sz="1600" dirty="0"/>
              <a:t>Nair 2008</a:t>
            </a:r>
            <a:endParaRPr lang="nb-NO" sz="1600" dirty="0"/>
          </a:p>
        </p:txBody>
      </p:sp>
      <p:pic>
        <p:nvPicPr>
          <p:cNvPr id="48131" name="Picture 2"/>
          <p:cNvPicPr>
            <a:picLocks noChangeAspect="1" noChangeArrowheads="1"/>
          </p:cNvPicPr>
          <p:nvPr/>
        </p:nvPicPr>
        <p:blipFill>
          <a:blip r:embed="rId3" cstate="print"/>
          <a:srcRect/>
          <a:stretch>
            <a:fillRect/>
          </a:stretch>
        </p:blipFill>
        <p:spPr bwMode="auto">
          <a:xfrm>
            <a:off x="395288" y="260350"/>
            <a:ext cx="4773612" cy="597693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nb-NO" smtClean="0"/>
              <a:t>Summary of pathogenesis</a:t>
            </a:r>
          </a:p>
        </p:txBody>
      </p:sp>
      <p:sp>
        <p:nvSpPr>
          <p:cNvPr id="49155" name="Content Placeholder 2"/>
          <p:cNvSpPr>
            <a:spLocks noGrp="1"/>
          </p:cNvSpPr>
          <p:nvPr>
            <p:ph idx="1"/>
          </p:nvPr>
        </p:nvSpPr>
        <p:spPr>
          <a:xfrm>
            <a:off x="467544" y="1268760"/>
            <a:ext cx="8229600" cy="4525963"/>
          </a:xfrm>
        </p:spPr>
        <p:txBody>
          <a:bodyPr/>
          <a:lstStyle/>
          <a:p>
            <a:r>
              <a:rPr lang="nb-NO" sz="2400" dirty="0" err="1" smtClean="0"/>
              <a:t>Microbial</a:t>
            </a:r>
            <a:r>
              <a:rPr lang="nb-NO" sz="2400" dirty="0" smtClean="0"/>
              <a:t> ingress </a:t>
            </a:r>
            <a:r>
              <a:rPr lang="nb-NO" sz="2400" dirty="0" err="1" smtClean="0"/>
              <a:t>into</a:t>
            </a:r>
            <a:r>
              <a:rPr lang="nb-NO" sz="2400" dirty="0" smtClean="0"/>
              <a:t> </a:t>
            </a:r>
            <a:r>
              <a:rPr lang="nb-NO" sz="2400" dirty="0" err="1" smtClean="0"/>
              <a:t>dentin</a:t>
            </a:r>
            <a:r>
              <a:rPr lang="nb-NO" sz="2400" dirty="0" smtClean="0"/>
              <a:t> and pulp </a:t>
            </a:r>
            <a:r>
              <a:rPr lang="nb-NO" sz="2400" dirty="0" err="1" smtClean="0"/>
              <a:t>canal</a:t>
            </a:r>
            <a:r>
              <a:rPr lang="nb-NO" sz="2400" dirty="0" smtClean="0"/>
              <a:t> system </a:t>
            </a:r>
            <a:r>
              <a:rPr lang="nb-NO" sz="2400" dirty="0" err="1" smtClean="0"/>
              <a:t>essential</a:t>
            </a:r>
            <a:endParaRPr lang="nb-NO" sz="2400" dirty="0" smtClean="0"/>
          </a:p>
          <a:p>
            <a:r>
              <a:rPr lang="nb-NO" sz="2400" dirty="0" smtClean="0"/>
              <a:t>A </a:t>
            </a:r>
            <a:r>
              <a:rPr lang="nb-NO" sz="2400" dirty="0" err="1" smtClean="0"/>
              <a:t>multitude</a:t>
            </a:r>
            <a:r>
              <a:rPr lang="nb-NO" sz="2400" dirty="0" smtClean="0"/>
              <a:t> </a:t>
            </a:r>
            <a:r>
              <a:rPr lang="nb-NO" sz="2400" dirty="0" err="1" smtClean="0"/>
              <a:t>of</a:t>
            </a:r>
            <a:r>
              <a:rPr lang="nb-NO" sz="2400" dirty="0" smtClean="0"/>
              <a:t> </a:t>
            </a:r>
            <a:r>
              <a:rPr lang="nb-NO" sz="2400" dirty="0" err="1" smtClean="0"/>
              <a:t>bioreactions</a:t>
            </a:r>
            <a:r>
              <a:rPr lang="nb-NO" sz="2400" dirty="0" smtClean="0"/>
              <a:t> </a:t>
            </a:r>
            <a:r>
              <a:rPr lang="nb-NO" sz="2400" dirty="0" err="1" smtClean="0"/>
              <a:t>primarily</a:t>
            </a:r>
            <a:r>
              <a:rPr lang="nb-NO" sz="2400" dirty="0" smtClean="0"/>
              <a:t> </a:t>
            </a:r>
            <a:r>
              <a:rPr lang="nb-NO" sz="2400" dirty="0" err="1" smtClean="0"/>
              <a:t>geared</a:t>
            </a:r>
            <a:r>
              <a:rPr lang="nb-NO" sz="2400" dirty="0" smtClean="0"/>
              <a:t> at killing and </a:t>
            </a:r>
            <a:r>
              <a:rPr lang="nb-NO" sz="2400" dirty="0" err="1" smtClean="0"/>
              <a:t>containing</a:t>
            </a:r>
            <a:r>
              <a:rPr lang="nb-NO" sz="2400" dirty="0" smtClean="0"/>
              <a:t> </a:t>
            </a:r>
            <a:r>
              <a:rPr lang="nb-NO" sz="2400" dirty="0" err="1" smtClean="0"/>
              <a:t>microbes</a:t>
            </a:r>
            <a:endParaRPr lang="nb-NO" sz="2400" dirty="0" smtClean="0"/>
          </a:p>
          <a:p>
            <a:pPr lvl="1"/>
            <a:r>
              <a:rPr lang="nb-NO" sz="2000" dirty="0" err="1" smtClean="0"/>
              <a:t>Dentinal</a:t>
            </a:r>
            <a:r>
              <a:rPr lang="nb-NO" sz="2000" dirty="0" smtClean="0"/>
              <a:t> </a:t>
            </a:r>
            <a:r>
              <a:rPr lang="nb-NO" sz="2000" dirty="0" err="1" smtClean="0"/>
              <a:t>sclerosis</a:t>
            </a:r>
            <a:endParaRPr lang="nb-NO" sz="2000" dirty="0" smtClean="0"/>
          </a:p>
          <a:p>
            <a:pPr lvl="1"/>
            <a:r>
              <a:rPr lang="nb-NO" sz="2000" dirty="0" err="1" smtClean="0"/>
              <a:t>Reactionary</a:t>
            </a:r>
            <a:r>
              <a:rPr lang="nb-NO" sz="2000" dirty="0" smtClean="0"/>
              <a:t> and reparative </a:t>
            </a:r>
            <a:r>
              <a:rPr lang="nb-NO" sz="2000" dirty="0" err="1" smtClean="0"/>
              <a:t>dentine</a:t>
            </a:r>
            <a:r>
              <a:rPr lang="nb-NO" sz="2000" dirty="0" smtClean="0"/>
              <a:t> </a:t>
            </a:r>
            <a:r>
              <a:rPr lang="nb-NO" sz="2000" dirty="0" err="1" smtClean="0"/>
              <a:t>formation</a:t>
            </a:r>
            <a:endParaRPr lang="nb-NO" sz="2000" dirty="0" smtClean="0"/>
          </a:p>
          <a:p>
            <a:pPr lvl="1"/>
            <a:r>
              <a:rPr lang="nb-NO" sz="2000" dirty="0" smtClean="0"/>
              <a:t>Neural and </a:t>
            </a:r>
            <a:r>
              <a:rPr lang="nb-NO" sz="2000" dirty="0" err="1" smtClean="0"/>
              <a:t>vascular</a:t>
            </a:r>
            <a:r>
              <a:rPr lang="nb-NO" sz="2000" dirty="0" smtClean="0"/>
              <a:t> </a:t>
            </a:r>
            <a:r>
              <a:rPr lang="nb-NO" sz="2000" dirty="0" err="1" smtClean="0"/>
              <a:t>responses</a:t>
            </a:r>
            <a:r>
              <a:rPr lang="nb-NO" sz="2000" dirty="0" smtClean="0"/>
              <a:t> for </a:t>
            </a:r>
            <a:r>
              <a:rPr lang="nb-NO" sz="2000" dirty="0" err="1" smtClean="0"/>
              <a:t>localization</a:t>
            </a:r>
            <a:r>
              <a:rPr lang="nb-NO" sz="2000" dirty="0" smtClean="0"/>
              <a:t> </a:t>
            </a:r>
            <a:r>
              <a:rPr lang="nb-NO" sz="2000" dirty="0" err="1" smtClean="0"/>
              <a:t>of</a:t>
            </a:r>
            <a:r>
              <a:rPr lang="nb-NO" sz="2000" dirty="0" smtClean="0"/>
              <a:t> </a:t>
            </a:r>
            <a:r>
              <a:rPr lang="nb-NO" sz="2000" dirty="0" err="1" smtClean="0"/>
              <a:t>inflammation</a:t>
            </a:r>
            <a:r>
              <a:rPr lang="nb-NO" sz="2000" dirty="0" smtClean="0"/>
              <a:t> and </a:t>
            </a:r>
            <a:r>
              <a:rPr lang="nb-NO" sz="2000" dirty="0" err="1" smtClean="0"/>
              <a:t>evasion</a:t>
            </a:r>
            <a:r>
              <a:rPr lang="nb-NO" sz="2000" dirty="0" smtClean="0"/>
              <a:t> </a:t>
            </a:r>
            <a:r>
              <a:rPr lang="nb-NO" sz="2000" dirty="0" err="1" smtClean="0"/>
              <a:t>of</a:t>
            </a:r>
            <a:r>
              <a:rPr lang="nb-NO" sz="2000" dirty="0" smtClean="0"/>
              <a:t> </a:t>
            </a:r>
            <a:r>
              <a:rPr lang="nb-NO" sz="2000" dirty="0" err="1" smtClean="0"/>
              <a:t>strangulation</a:t>
            </a:r>
            <a:endParaRPr lang="nb-NO" sz="2000" dirty="0" smtClean="0"/>
          </a:p>
          <a:p>
            <a:pPr lvl="1"/>
            <a:r>
              <a:rPr lang="nb-NO" sz="2000" dirty="0" err="1" smtClean="0"/>
              <a:t>Secondary</a:t>
            </a:r>
            <a:r>
              <a:rPr lang="nb-NO" sz="2000" dirty="0" smtClean="0"/>
              <a:t> immune </a:t>
            </a:r>
            <a:r>
              <a:rPr lang="nb-NO" sz="2000" dirty="0" err="1" smtClean="0"/>
              <a:t>responses</a:t>
            </a:r>
            <a:r>
              <a:rPr lang="nb-NO" sz="2000" dirty="0" smtClean="0"/>
              <a:t> for </a:t>
            </a:r>
            <a:r>
              <a:rPr lang="nb-NO" sz="2000" dirty="0" err="1" smtClean="0"/>
              <a:t>containment</a:t>
            </a:r>
            <a:r>
              <a:rPr lang="nb-NO" sz="2000" dirty="0" smtClean="0"/>
              <a:t> </a:t>
            </a:r>
            <a:r>
              <a:rPr lang="nb-NO" sz="2000" dirty="0" err="1" smtClean="0"/>
              <a:t>of</a:t>
            </a:r>
            <a:r>
              <a:rPr lang="nb-NO" sz="2000" dirty="0" smtClean="0"/>
              <a:t> </a:t>
            </a:r>
            <a:r>
              <a:rPr lang="nb-NO" sz="2000" dirty="0" err="1" smtClean="0"/>
              <a:t>pathogens</a:t>
            </a:r>
            <a:endParaRPr lang="nb-NO" sz="2000" dirty="0" smtClean="0"/>
          </a:p>
          <a:p>
            <a:pPr lvl="1"/>
            <a:r>
              <a:rPr lang="nb-NO" sz="2000" dirty="0" smtClean="0"/>
              <a:t>Establishment </a:t>
            </a:r>
            <a:r>
              <a:rPr lang="nb-NO" sz="2000" dirty="0" err="1" smtClean="0"/>
              <a:t>of</a:t>
            </a:r>
            <a:r>
              <a:rPr lang="nb-NO" sz="2000" dirty="0" smtClean="0"/>
              <a:t> </a:t>
            </a:r>
            <a:r>
              <a:rPr lang="nb-NO" sz="2000" dirty="0" err="1" smtClean="0"/>
              <a:t>battlefield</a:t>
            </a:r>
            <a:r>
              <a:rPr lang="nb-NO" sz="2000" dirty="0" smtClean="0"/>
              <a:t> by </a:t>
            </a:r>
            <a:r>
              <a:rPr lang="nb-NO" sz="2000" dirty="0" err="1" smtClean="0"/>
              <a:t>granuloma</a:t>
            </a:r>
            <a:r>
              <a:rPr lang="nb-NO" sz="2000" dirty="0" smtClean="0"/>
              <a:t> </a:t>
            </a:r>
            <a:r>
              <a:rPr lang="nb-NO" sz="2000" dirty="0" err="1" smtClean="0"/>
              <a:t>formation</a:t>
            </a:r>
            <a:r>
              <a:rPr lang="nb-NO" sz="2000" dirty="0" smtClean="0"/>
              <a:t> </a:t>
            </a:r>
            <a:r>
              <a:rPr lang="nb-NO" sz="2000" dirty="0" err="1" smtClean="0"/>
              <a:t>after</a:t>
            </a:r>
            <a:r>
              <a:rPr lang="nb-NO" sz="2000" dirty="0" smtClean="0"/>
              <a:t> </a:t>
            </a:r>
            <a:r>
              <a:rPr lang="nb-NO" sz="2000" dirty="0" err="1" smtClean="0"/>
              <a:t>necrosis</a:t>
            </a:r>
            <a:r>
              <a:rPr lang="nb-NO" sz="2000" dirty="0" smtClean="0"/>
              <a:t> and </a:t>
            </a:r>
            <a:r>
              <a:rPr lang="nb-NO" sz="2000" dirty="0" err="1" smtClean="0"/>
              <a:t>tubule</a:t>
            </a:r>
            <a:r>
              <a:rPr lang="nb-NO" sz="2000" dirty="0" smtClean="0"/>
              <a:t> </a:t>
            </a:r>
            <a:r>
              <a:rPr lang="nb-NO" sz="2000" dirty="0" err="1" smtClean="0"/>
              <a:t>infection</a:t>
            </a:r>
            <a:r>
              <a:rPr lang="nb-NO" sz="2000" dirty="0" smtClean="0"/>
              <a:t> </a:t>
            </a:r>
          </a:p>
          <a:p>
            <a:pPr lvl="1"/>
            <a:r>
              <a:rPr lang="nb-NO" sz="2000" dirty="0" err="1" smtClean="0"/>
              <a:t>Activation</a:t>
            </a:r>
            <a:r>
              <a:rPr lang="nb-NO" sz="2000" dirty="0" smtClean="0"/>
              <a:t> </a:t>
            </a:r>
            <a:r>
              <a:rPr lang="nb-NO" sz="2000" dirty="0" err="1" smtClean="0"/>
              <a:t>of</a:t>
            </a:r>
            <a:r>
              <a:rPr lang="nb-NO" sz="2000" dirty="0" smtClean="0"/>
              <a:t> </a:t>
            </a:r>
            <a:r>
              <a:rPr lang="nb-NO" sz="2000" dirty="0" err="1" smtClean="0"/>
              <a:t>epithelium</a:t>
            </a:r>
            <a:r>
              <a:rPr lang="nb-NO" sz="2000" dirty="0" smtClean="0"/>
              <a:t> for </a:t>
            </a:r>
            <a:r>
              <a:rPr lang="nb-NO" sz="2000" dirty="0" err="1" smtClean="0"/>
              <a:t>walling</a:t>
            </a:r>
            <a:r>
              <a:rPr lang="nb-NO" sz="2000" dirty="0" smtClean="0"/>
              <a:t> off </a:t>
            </a:r>
            <a:r>
              <a:rPr lang="nb-NO" sz="2000" dirty="0" err="1" smtClean="0"/>
              <a:t>the</a:t>
            </a:r>
            <a:r>
              <a:rPr lang="nb-NO" sz="2000" dirty="0" smtClean="0"/>
              <a:t> </a:t>
            </a:r>
            <a:r>
              <a:rPr lang="nb-NO" sz="2000" dirty="0" err="1" smtClean="0"/>
              <a:t>lesion</a:t>
            </a:r>
            <a:r>
              <a:rPr lang="nb-NO" sz="2000" dirty="0" smtClean="0"/>
              <a:t> </a:t>
            </a:r>
            <a:r>
              <a:rPr lang="nb-NO" sz="2000" dirty="0" err="1" smtClean="0"/>
              <a:t>into</a:t>
            </a:r>
            <a:r>
              <a:rPr lang="nb-NO" sz="2000" dirty="0" smtClean="0"/>
              <a:t> a </a:t>
            </a:r>
            <a:r>
              <a:rPr lang="nb-NO" sz="2000" dirty="0" err="1" smtClean="0"/>
              <a:t>cyst</a:t>
            </a:r>
            <a:endParaRPr lang="nb-NO" sz="2000" dirty="0" smtClean="0"/>
          </a:p>
          <a:p>
            <a:pPr lvl="1"/>
            <a:endParaRPr lang="nb-NO" sz="2000" dirty="0" smtClean="0"/>
          </a:p>
        </p:txBody>
      </p:sp>
      <p:sp>
        <p:nvSpPr>
          <p:cNvPr id="4" name="Title 1"/>
          <p:cNvSpPr txBox="1">
            <a:spLocks/>
          </p:cNvSpPr>
          <p:nvPr/>
        </p:nvSpPr>
        <p:spPr bwMode="auto">
          <a:xfrm>
            <a:off x="395288" y="5445125"/>
            <a:ext cx="8229600" cy="1143000"/>
          </a:xfrm>
          <a:prstGeom prst="rect">
            <a:avLst/>
          </a:prstGeom>
          <a:noFill/>
          <a:ln w="9525">
            <a:noFill/>
            <a:miter lim="800000"/>
            <a:headEnd/>
            <a:tailEnd/>
          </a:ln>
        </p:spPr>
        <p:txBody>
          <a:bodyPr anchor="ctr"/>
          <a:lstStyle/>
          <a:p>
            <a:pPr algn="ctr" eaLnBrk="0" hangingPunct="0">
              <a:defRPr/>
            </a:pPr>
            <a:r>
              <a:rPr lang="nb-NO" sz="4400" dirty="0" err="1">
                <a:latin typeface="+mj-lt"/>
                <a:ea typeface="+mj-ea"/>
                <a:cs typeface="+mj-cs"/>
              </a:rPr>
              <a:t>Now</a:t>
            </a:r>
            <a:r>
              <a:rPr lang="nb-NO" sz="4400" dirty="0">
                <a:latin typeface="+mj-lt"/>
                <a:ea typeface="+mj-ea"/>
                <a:cs typeface="+mj-cs"/>
              </a:rPr>
              <a:t> for </a:t>
            </a:r>
            <a:r>
              <a:rPr lang="nb-NO" sz="4400" dirty="0" err="1">
                <a:latin typeface="+mj-lt"/>
                <a:ea typeface="+mj-ea"/>
                <a:cs typeface="+mj-cs"/>
              </a:rPr>
              <a:t>Clinical</a:t>
            </a:r>
            <a:r>
              <a:rPr lang="nb-NO" sz="4400" dirty="0">
                <a:latin typeface="+mj-lt"/>
                <a:ea typeface="+mj-ea"/>
                <a:cs typeface="+mj-cs"/>
              </a:rPr>
              <a:t> </a:t>
            </a:r>
            <a:r>
              <a:rPr lang="nb-NO" sz="4400" dirty="0" err="1">
                <a:latin typeface="+mj-lt"/>
                <a:ea typeface="+mj-ea"/>
                <a:cs typeface="+mj-cs"/>
              </a:rPr>
              <a:t>Manifestations</a:t>
            </a:r>
            <a:endParaRPr lang="nb-NO" sz="4400" dirty="0">
              <a:latin typeface="+mj-lt"/>
              <a:ea typeface="+mj-ea"/>
              <a:cs typeface="+mj-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F:\UiO\Kurs - foredrag\2011 Turkey\ISSCLOSR.JPG"/>
          <p:cNvPicPr>
            <a:picLocks noChangeAspect="1" noChangeArrowheads="1"/>
          </p:cNvPicPr>
          <p:nvPr/>
        </p:nvPicPr>
        <p:blipFill>
          <a:blip r:embed="rId2" cstate="print"/>
          <a:srcRect/>
          <a:stretch>
            <a:fillRect/>
          </a:stretch>
        </p:blipFill>
        <p:spPr bwMode="auto">
          <a:xfrm>
            <a:off x="4549765" y="964480"/>
            <a:ext cx="3775977" cy="3904383"/>
          </a:xfrm>
          <a:prstGeom prst="rect">
            <a:avLst/>
          </a:prstGeom>
          <a:noFill/>
          <a:ln w="9525">
            <a:solidFill>
              <a:srgbClr val="FF0000"/>
            </a:solidFill>
            <a:miter lim="800000"/>
            <a:headEnd/>
            <a:tailEnd/>
          </a:ln>
        </p:spPr>
      </p:pic>
      <p:pic>
        <p:nvPicPr>
          <p:cNvPr id="17411" name="Picture 2" descr="F:\UiO\Kurs - foredrag\2011 Turkey\ISSCLOSE.JPG"/>
          <p:cNvPicPr>
            <a:picLocks noChangeAspect="1" noChangeArrowheads="1"/>
          </p:cNvPicPr>
          <p:nvPr/>
        </p:nvPicPr>
        <p:blipFill>
          <a:blip r:embed="rId3" cstate="print"/>
          <a:srcRect/>
          <a:stretch>
            <a:fillRect/>
          </a:stretch>
        </p:blipFill>
        <p:spPr bwMode="auto">
          <a:xfrm>
            <a:off x="898897" y="965870"/>
            <a:ext cx="3457079" cy="3901561"/>
          </a:xfrm>
          <a:prstGeom prst="rect">
            <a:avLst/>
          </a:prstGeom>
          <a:noFill/>
          <a:ln w="9525">
            <a:solidFill>
              <a:srgbClr val="FF0000"/>
            </a:solidFill>
            <a:miter lim="800000"/>
            <a:headEnd/>
            <a:tailEnd/>
          </a:ln>
        </p:spPr>
      </p:pic>
      <p:sp>
        <p:nvSpPr>
          <p:cNvPr id="17412" name="Rectangle 5"/>
          <p:cNvSpPr>
            <a:spLocks noChangeArrowheads="1"/>
          </p:cNvSpPr>
          <p:nvPr/>
        </p:nvSpPr>
        <p:spPr bwMode="auto">
          <a:xfrm>
            <a:off x="755650" y="5084763"/>
            <a:ext cx="7632700" cy="1567096"/>
          </a:xfrm>
          <a:prstGeom prst="rect">
            <a:avLst/>
          </a:prstGeom>
          <a:solidFill>
            <a:srgbClr val="002060"/>
          </a:solidFill>
          <a:ln w="25400">
            <a:solidFill>
              <a:srgbClr val="FF0000"/>
            </a:solidFill>
            <a:miter lim="800000"/>
            <a:headEnd/>
            <a:tailEnd/>
          </a:ln>
        </p:spPr>
        <p:txBody>
          <a:bodyPr lIns="90488" tIns="44450" rIns="90488" bIns="44450">
            <a:spAutoFit/>
          </a:bodyPr>
          <a:lstStyle/>
          <a:p>
            <a:pPr algn="ctr" defTabSz="762000" eaLnBrk="0" hangingPunct="0"/>
            <a:r>
              <a:rPr lang="nb-NO" sz="2400" dirty="0">
                <a:solidFill>
                  <a:srgbClr val="FFFF00"/>
                </a:solidFill>
              </a:rPr>
              <a:t>”A </a:t>
            </a:r>
            <a:r>
              <a:rPr lang="nb-NO" sz="2400" dirty="0" err="1">
                <a:solidFill>
                  <a:srgbClr val="FFFF00"/>
                </a:solidFill>
              </a:rPr>
              <a:t>skull</a:t>
            </a:r>
            <a:r>
              <a:rPr lang="nb-NO" sz="2400" dirty="0">
                <a:solidFill>
                  <a:srgbClr val="FFFF00"/>
                </a:solidFill>
              </a:rPr>
              <a:t> </a:t>
            </a:r>
            <a:r>
              <a:rPr lang="nb-NO" sz="2400" dirty="0" err="1">
                <a:solidFill>
                  <a:srgbClr val="FFFF00"/>
                </a:solidFill>
              </a:rPr>
              <a:t>of</a:t>
            </a:r>
            <a:r>
              <a:rPr lang="nb-NO" sz="2400" dirty="0">
                <a:solidFill>
                  <a:srgbClr val="FFFF00"/>
                </a:solidFill>
              </a:rPr>
              <a:t> a </a:t>
            </a:r>
            <a:r>
              <a:rPr lang="nb-NO" sz="2400" dirty="0" err="1">
                <a:solidFill>
                  <a:srgbClr val="FFFF00"/>
                </a:solidFill>
              </a:rPr>
              <a:t>woman</a:t>
            </a:r>
            <a:r>
              <a:rPr lang="nb-NO" sz="2400" dirty="0">
                <a:solidFill>
                  <a:srgbClr val="FFFF00"/>
                </a:solidFill>
              </a:rPr>
              <a:t> from a </a:t>
            </a:r>
            <a:r>
              <a:rPr lang="nb-NO" sz="2400" dirty="0" err="1">
                <a:solidFill>
                  <a:srgbClr val="FFFF00"/>
                </a:solidFill>
              </a:rPr>
              <a:t>heathen</a:t>
            </a:r>
            <a:r>
              <a:rPr lang="nb-NO" sz="2400" dirty="0">
                <a:solidFill>
                  <a:srgbClr val="FFFF00"/>
                </a:solidFill>
              </a:rPr>
              <a:t> grave at </a:t>
            </a:r>
            <a:r>
              <a:rPr lang="nb-NO" sz="2400" dirty="0" err="1">
                <a:solidFill>
                  <a:srgbClr val="FFFF00"/>
                </a:solidFill>
              </a:rPr>
              <a:t>Hólaskógi</a:t>
            </a:r>
            <a:r>
              <a:rPr lang="nb-NO" sz="2400" dirty="0">
                <a:solidFill>
                  <a:srgbClr val="FFFF00"/>
                </a:solidFill>
              </a:rPr>
              <a:t> in </a:t>
            </a:r>
            <a:r>
              <a:rPr lang="nb-NO" sz="2400" dirty="0" err="1">
                <a:solidFill>
                  <a:srgbClr val="FFFF00"/>
                </a:solidFill>
              </a:rPr>
              <a:t>Thjórsárdal</a:t>
            </a:r>
            <a:r>
              <a:rPr lang="nb-NO" sz="2400" dirty="0">
                <a:solidFill>
                  <a:srgbClr val="FFFF00"/>
                </a:solidFill>
              </a:rPr>
              <a:t>. It is probable </a:t>
            </a:r>
            <a:r>
              <a:rPr lang="nb-NO" sz="2400" dirty="0" err="1">
                <a:solidFill>
                  <a:srgbClr val="FFFF00"/>
                </a:solidFill>
              </a:rPr>
              <a:t>that</a:t>
            </a:r>
            <a:r>
              <a:rPr lang="nb-NO" sz="2400" dirty="0">
                <a:solidFill>
                  <a:srgbClr val="FFFF00"/>
                </a:solidFill>
              </a:rPr>
              <a:t> a dental </a:t>
            </a:r>
            <a:r>
              <a:rPr lang="nb-NO" sz="2400" dirty="0" err="1">
                <a:solidFill>
                  <a:srgbClr val="FFFF00"/>
                </a:solidFill>
              </a:rPr>
              <a:t>infection</a:t>
            </a:r>
            <a:r>
              <a:rPr lang="nb-NO" sz="2400" dirty="0">
                <a:solidFill>
                  <a:srgbClr val="FFFF00"/>
                </a:solidFill>
              </a:rPr>
              <a:t> in </a:t>
            </a:r>
            <a:r>
              <a:rPr lang="nb-NO" sz="2400" dirty="0" err="1">
                <a:solidFill>
                  <a:srgbClr val="FFFF00"/>
                </a:solidFill>
              </a:rPr>
              <a:t>the</a:t>
            </a:r>
            <a:r>
              <a:rPr lang="nb-NO" sz="2400" dirty="0">
                <a:solidFill>
                  <a:srgbClr val="FFFF00"/>
                </a:solidFill>
              </a:rPr>
              <a:t> </a:t>
            </a:r>
            <a:r>
              <a:rPr lang="nb-NO" sz="2400" dirty="0" err="1">
                <a:solidFill>
                  <a:srgbClr val="FFFF00"/>
                </a:solidFill>
              </a:rPr>
              <a:t>upper</a:t>
            </a:r>
            <a:r>
              <a:rPr lang="nb-NO" sz="2400" dirty="0">
                <a:solidFill>
                  <a:srgbClr val="FFFF00"/>
                </a:solidFill>
              </a:rPr>
              <a:t> </a:t>
            </a:r>
            <a:r>
              <a:rPr lang="nb-NO" sz="2400" dirty="0" err="1">
                <a:solidFill>
                  <a:srgbClr val="FFFF00"/>
                </a:solidFill>
              </a:rPr>
              <a:t>jaw</a:t>
            </a:r>
            <a:r>
              <a:rPr lang="nb-NO" sz="2400" dirty="0">
                <a:solidFill>
                  <a:srgbClr val="FFFF00"/>
                </a:solidFill>
              </a:rPr>
              <a:t> </a:t>
            </a:r>
            <a:r>
              <a:rPr lang="nb-NO" sz="2400" dirty="0" err="1">
                <a:solidFill>
                  <a:srgbClr val="FFFF00"/>
                </a:solidFill>
              </a:rPr>
              <a:t>was</a:t>
            </a:r>
            <a:r>
              <a:rPr lang="nb-NO" sz="2400" dirty="0">
                <a:solidFill>
                  <a:srgbClr val="FFFF00"/>
                </a:solidFill>
              </a:rPr>
              <a:t> </a:t>
            </a:r>
            <a:r>
              <a:rPr lang="nb-NO" sz="2400" dirty="0" err="1">
                <a:solidFill>
                  <a:srgbClr val="FFFF00"/>
                </a:solidFill>
              </a:rPr>
              <a:t>the</a:t>
            </a:r>
            <a:r>
              <a:rPr lang="nb-NO" sz="2400" dirty="0">
                <a:solidFill>
                  <a:srgbClr val="FFFF00"/>
                </a:solidFill>
              </a:rPr>
              <a:t> </a:t>
            </a:r>
            <a:r>
              <a:rPr lang="nb-NO" sz="2400" dirty="0" err="1">
                <a:solidFill>
                  <a:srgbClr val="FFFF00"/>
                </a:solidFill>
              </a:rPr>
              <a:t>cause</a:t>
            </a:r>
            <a:r>
              <a:rPr lang="nb-NO" sz="2400" dirty="0">
                <a:solidFill>
                  <a:srgbClr val="FFFF00"/>
                </a:solidFill>
              </a:rPr>
              <a:t> </a:t>
            </a:r>
            <a:r>
              <a:rPr lang="nb-NO" sz="2400" dirty="0" err="1">
                <a:solidFill>
                  <a:srgbClr val="FFFF00"/>
                </a:solidFill>
              </a:rPr>
              <a:t>of</a:t>
            </a:r>
            <a:r>
              <a:rPr lang="nb-NO" sz="2400" dirty="0">
                <a:solidFill>
                  <a:srgbClr val="FFFF00"/>
                </a:solidFill>
              </a:rPr>
              <a:t> her </a:t>
            </a:r>
            <a:r>
              <a:rPr lang="nb-NO" sz="2400" dirty="0" err="1">
                <a:solidFill>
                  <a:srgbClr val="FFFF00"/>
                </a:solidFill>
              </a:rPr>
              <a:t>death</a:t>
            </a:r>
            <a:r>
              <a:rPr lang="nb-NO" sz="2400" dirty="0">
                <a:solidFill>
                  <a:srgbClr val="FFFF00"/>
                </a:solidFill>
              </a:rPr>
              <a:t>. </a:t>
            </a:r>
            <a:r>
              <a:rPr lang="nb-NO" sz="2400" dirty="0" smtClean="0">
                <a:solidFill>
                  <a:srgbClr val="FFFF00"/>
                </a:solidFill>
              </a:rPr>
              <a:t>”</a:t>
            </a:r>
          </a:p>
          <a:p>
            <a:pPr algn="ctr" defTabSz="762000" eaLnBrk="0" hangingPunct="0"/>
            <a:r>
              <a:rPr lang="nb-NO" sz="2400" dirty="0" smtClean="0">
                <a:solidFill>
                  <a:srgbClr val="FFFF00"/>
                </a:solidFill>
              </a:rPr>
              <a:t>The National Museum, Reykjavik, </a:t>
            </a:r>
            <a:r>
              <a:rPr lang="nb-NO" sz="2400" dirty="0" err="1" smtClean="0">
                <a:solidFill>
                  <a:srgbClr val="FFFF00"/>
                </a:solidFill>
              </a:rPr>
              <a:t>Iceland</a:t>
            </a:r>
            <a:r>
              <a:rPr lang="nb-NO" sz="2400" dirty="0" smtClean="0">
                <a:solidFill>
                  <a:srgbClr val="FFFF00"/>
                </a:solidFill>
              </a:rPr>
              <a:t> 1998</a:t>
            </a:r>
            <a:endParaRPr lang="nb-NO" sz="2400" dirty="0">
              <a:solidFill>
                <a:srgbClr val="FFFF00"/>
              </a:solidFill>
            </a:endParaRPr>
          </a:p>
        </p:txBody>
      </p:sp>
      <p:sp>
        <p:nvSpPr>
          <p:cNvPr id="5" name="TextBox 4"/>
          <p:cNvSpPr txBox="1"/>
          <p:nvPr/>
        </p:nvSpPr>
        <p:spPr>
          <a:xfrm>
            <a:off x="7380312" y="260648"/>
            <a:ext cx="1133644" cy="369332"/>
          </a:xfrm>
          <a:prstGeom prst="rect">
            <a:avLst/>
          </a:prstGeom>
          <a:noFill/>
        </p:spPr>
        <p:txBody>
          <a:bodyPr wrap="none" rtlCol="0">
            <a:spAutoFit/>
          </a:bodyPr>
          <a:lstStyle/>
          <a:p>
            <a:r>
              <a:rPr lang="nb-NO" dirty="0" err="1" smtClean="0"/>
              <a:t>Historical</a:t>
            </a:r>
            <a:endParaRPr lang="nb-NO"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611560" y="1124744"/>
            <a:ext cx="7991475" cy="4832350"/>
          </a:xfrm>
          <a:prstGeom prst="rect">
            <a:avLst/>
          </a:prstGeom>
          <a:noFill/>
          <a:ln w="9525">
            <a:noFill/>
            <a:miter lim="800000"/>
            <a:headEnd/>
            <a:tailEnd/>
          </a:ln>
        </p:spPr>
        <p:txBody>
          <a:bodyPr>
            <a:spAutoFit/>
          </a:bodyPr>
          <a:lstStyle/>
          <a:p>
            <a:r>
              <a:rPr lang="en-US" sz="1200" dirty="0"/>
              <a:t>J </a:t>
            </a:r>
            <a:r>
              <a:rPr lang="en-US" sz="1200" dirty="0" err="1"/>
              <a:t>Hist</a:t>
            </a:r>
            <a:r>
              <a:rPr lang="en-US" sz="1200" dirty="0"/>
              <a:t> Dent. 1999 Mar;47(1):11-3.</a:t>
            </a:r>
          </a:p>
          <a:p>
            <a:r>
              <a:rPr lang="en-US" sz="3200" b="1" dirty="0"/>
              <a:t>Toothaches and death.</a:t>
            </a:r>
          </a:p>
          <a:p>
            <a:r>
              <a:rPr lang="en-US" dirty="0">
                <a:hlinkClick r:id="rId2" action="ppaction://hlinkfile"/>
              </a:rPr>
              <a:t>Clarke JH</a:t>
            </a:r>
            <a:r>
              <a:rPr lang="en-US" dirty="0"/>
              <a:t>.</a:t>
            </a:r>
          </a:p>
          <a:p>
            <a:r>
              <a:rPr lang="en-US" sz="1200" dirty="0"/>
              <a:t>Department of Behavioral Sciences, Oregon Health Sciences University, Portland, USA.</a:t>
            </a:r>
          </a:p>
          <a:p>
            <a:r>
              <a:rPr lang="en-US" b="1" dirty="0"/>
              <a:t>Abstract</a:t>
            </a:r>
          </a:p>
          <a:p>
            <a:r>
              <a:rPr lang="en-US" dirty="0"/>
              <a:t>Deaths from dental abscesses today are so rare, that it is difficult to fathom that only 200 years ago, this was a leading cause of death</a:t>
            </a:r>
            <a:r>
              <a:rPr lang="en-US" b="1" dirty="0">
                <a:solidFill>
                  <a:srgbClr val="FF0000"/>
                </a:solidFill>
              </a:rPr>
              <a:t>. When the London (England) Bills of Mortality began listing the causes of death in the early 1600's, "teeth" were continually listed as the fifth or sixth leading cause of death. </a:t>
            </a:r>
            <a:r>
              <a:rPr lang="en-US" dirty="0"/>
              <a:t>(This does not include the category of "Teething" which was probably erroneously blamed for many children's deaths.) As we examine several historic factors of this period, it is apparent that the number of deaths attributed to "teeth" in the seventeenth and eighteenth centuries was probably fairly accurate, and it was not antibiotics, nor the discovery of asepsis, that brought about the dramatic reduction in these dental mortalities, but two much earlier dental innovations….</a:t>
            </a:r>
          </a:p>
          <a:p>
            <a:r>
              <a:rPr lang="en-US" dirty="0"/>
              <a:t>“anatomic forceps” Cyrus Fay 1826, “anesthesia” Horace Wells 1844</a:t>
            </a:r>
          </a:p>
        </p:txBody>
      </p:sp>
      <p:sp>
        <p:nvSpPr>
          <p:cNvPr id="3" name="Rectangle 2"/>
          <p:cNvSpPr/>
          <p:nvPr/>
        </p:nvSpPr>
        <p:spPr>
          <a:xfrm>
            <a:off x="3635896" y="332656"/>
            <a:ext cx="5256584" cy="523220"/>
          </a:xfrm>
          <a:prstGeom prst="rect">
            <a:avLst/>
          </a:prstGeom>
        </p:spPr>
        <p:txBody>
          <a:bodyPr wrap="square">
            <a:spAutoFit/>
          </a:bodyPr>
          <a:lstStyle/>
          <a:p>
            <a:r>
              <a:rPr lang="nb-NO" sz="2800" b="1" dirty="0" smtClean="0">
                <a:solidFill>
                  <a:srgbClr val="FF0000"/>
                </a:solidFill>
              </a:rPr>
              <a:t>Pulpitis &amp; </a:t>
            </a:r>
            <a:r>
              <a:rPr lang="nb-NO" sz="2800" b="1" dirty="0" err="1" smtClean="0">
                <a:solidFill>
                  <a:srgbClr val="FF0000"/>
                </a:solidFill>
              </a:rPr>
              <a:t>apical</a:t>
            </a:r>
            <a:r>
              <a:rPr lang="nb-NO" sz="2800" b="1" dirty="0" smtClean="0">
                <a:solidFill>
                  <a:srgbClr val="FF0000"/>
                </a:solidFill>
              </a:rPr>
              <a:t> periodontitis</a:t>
            </a:r>
            <a:endParaRPr lang="nb-NO" sz="2800" b="1"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billofmortalityBIG"/>
          <p:cNvPicPr>
            <a:picLocks noChangeAspect="1" noChangeArrowheads="1"/>
          </p:cNvPicPr>
          <p:nvPr/>
        </p:nvPicPr>
        <p:blipFill>
          <a:blip r:embed="rId2" cstate="print"/>
          <a:srcRect/>
          <a:stretch>
            <a:fillRect/>
          </a:stretch>
        </p:blipFill>
        <p:spPr bwMode="auto">
          <a:xfrm>
            <a:off x="1403350" y="188913"/>
            <a:ext cx="3941763" cy="5541962"/>
          </a:xfrm>
          <a:prstGeom prst="rect">
            <a:avLst/>
          </a:prstGeom>
          <a:noFill/>
          <a:ln w="9525">
            <a:noFill/>
            <a:miter lim="800000"/>
            <a:headEnd/>
            <a:tailEnd/>
          </a:ln>
        </p:spPr>
      </p:pic>
      <p:sp>
        <p:nvSpPr>
          <p:cNvPr id="8" name="Rectangle 7"/>
          <p:cNvSpPr/>
          <p:nvPr/>
        </p:nvSpPr>
        <p:spPr>
          <a:xfrm>
            <a:off x="2195513" y="5949950"/>
            <a:ext cx="6534150" cy="576263"/>
          </a:xfrm>
          <a:prstGeom prst="rect">
            <a:avLst/>
          </a:prstGeom>
        </p:spPr>
        <p:txBody>
          <a:bodyPr>
            <a:spAutoFit/>
          </a:bodyPr>
          <a:lstStyle/>
          <a:p>
            <a:pPr>
              <a:defRPr/>
            </a:pPr>
            <a:r>
              <a:rPr lang="en-US" sz="1050" dirty="0"/>
              <a:t>"London's Bill of Mortality (December 1664-December 1665) [Official Document]," in Children and Youth in History, Item #159, http://chnm.gmu.edu/cyh/primary-sources/159 (accessed February 8, 2011). Annotated by Lynda Payne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ill3"/>
          <p:cNvPicPr>
            <a:picLocks noChangeAspect="1" noChangeArrowheads="1"/>
          </p:cNvPicPr>
          <p:nvPr/>
        </p:nvPicPr>
        <p:blipFill>
          <a:blip r:embed="rId2" cstate="print"/>
          <a:srcRect/>
          <a:stretch>
            <a:fillRect/>
          </a:stretch>
        </p:blipFill>
        <p:spPr bwMode="auto">
          <a:xfrm>
            <a:off x="827088" y="260350"/>
            <a:ext cx="7058025" cy="6235700"/>
          </a:xfrm>
          <a:prstGeom prst="rect">
            <a:avLst/>
          </a:prstGeom>
          <a:noFill/>
          <a:ln w="9525">
            <a:noFill/>
            <a:miter lim="800000"/>
            <a:headEnd/>
            <a:tailEnd/>
          </a:ln>
        </p:spPr>
      </p:pic>
      <p:sp>
        <p:nvSpPr>
          <p:cNvPr id="4101" name="Rectangle 5"/>
          <p:cNvSpPr>
            <a:spLocks noChangeArrowheads="1"/>
          </p:cNvSpPr>
          <p:nvPr/>
        </p:nvSpPr>
        <p:spPr bwMode="auto">
          <a:xfrm>
            <a:off x="5508625" y="4868863"/>
            <a:ext cx="2232025" cy="215900"/>
          </a:xfrm>
          <a:prstGeom prst="rect">
            <a:avLst/>
          </a:prstGeom>
          <a:solidFill>
            <a:schemeClr val="accent3">
              <a:lumMod val="40000"/>
              <a:lumOff val="60000"/>
              <a:alpha val="47000"/>
            </a:schemeClr>
          </a:solidFill>
          <a:ln w="12700">
            <a:solidFill>
              <a:schemeClr val="tx1"/>
            </a:solidFill>
            <a:miter lim="800000"/>
            <a:headEnd type="none" w="sm" len="sm"/>
            <a:tailEnd type="none" w="sm" len="sm"/>
          </a:ln>
        </p:spPr>
        <p:txBody>
          <a:bodyPr wrap="none" anchor="ctr"/>
          <a:lstStyle/>
          <a:p>
            <a:pPr>
              <a:defRPr/>
            </a:pPr>
            <a:endParaRPr lang="nb-NO"/>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b-NO" smtClean="0"/>
              <a:t>Pulpitis and Apical Periododntitis</a:t>
            </a:r>
          </a:p>
        </p:txBody>
      </p:sp>
      <p:sp>
        <p:nvSpPr>
          <p:cNvPr id="12291" name="Content Placeholder 2"/>
          <p:cNvSpPr>
            <a:spLocks noGrp="1"/>
          </p:cNvSpPr>
          <p:nvPr>
            <p:ph idx="1"/>
          </p:nvPr>
        </p:nvSpPr>
        <p:spPr>
          <a:xfrm>
            <a:off x="971550" y="1628775"/>
            <a:ext cx="7488238" cy="4525963"/>
          </a:xfrm>
        </p:spPr>
        <p:txBody>
          <a:bodyPr/>
          <a:lstStyle/>
          <a:p>
            <a:r>
              <a:rPr lang="nb-NO" smtClean="0"/>
              <a:t>=  manifestations of the body in response to tooth infection</a:t>
            </a:r>
          </a:p>
          <a:p>
            <a:r>
              <a:rPr lang="nb-NO" smtClean="0"/>
              <a:t>=  the disease entities as experienced by the individual</a:t>
            </a:r>
          </a:p>
          <a:p>
            <a:r>
              <a:rPr lang="nb-NO" smtClean="0"/>
              <a:t>provide us with diagnostic tools to assess the extent and severity of </a:t>
            </a:r>
            <a:r>
              <a:rPr lang="nb-NO" b="1" smtClean="0">
                <a:solidFill>
                  <a:srgbClr val="FF0000"/>
                </a:solidFill>
              </a:rPr>
              <a:t>endodontic infections</a:t>
            </a:r>
          </a:p>
        </p:txBody>
      </p:sp>
      <p:sp>
        <p:nvSpPr>
          <p:cNvPr id="4" name="Oval 3"/>
          <p:cNvSpPr/>
          <p:nvPr/>
        </p:nvSpPr>
        <p:spPr>
          <a:xfrm>
            <a:off x="971550" y="3716338"/>
            <a:ext cx="5903913" cy="649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UiO\Jobbilder\Diverse bilder\SOYKA1.JPG"/>
          <p:cNvPicPr>
            <a:picLocks noChangeAspect="1" noChangeArrowheads="1"/>
          </p:cNvPicPr>
          <p:nvPr/>
        </p:nvPicPr>
        <p:blipFill>
          <a:blip r:embed="rId2" cstate="print"/>
          <a:srcRect/>
          <a:stretch>
            <a:fillRect/>
          </a:stretch>
        </p:blipFill>
        <p:spPr bwMode="auto">
          <a:xfrm>
            <a:off x="683568" y="908720"/>
            <a:ext cx="3945799" cy="5112568"/>
          </a:xfrm>
          <a:prstGeom prst="rect">
            <a:avLst/>
          </a:prstGeom>
          <a:noFill/>
        </p:spPr>
      </p:pic>
      <p:sp>
        <p:nvSpPr>
          <p:cNvPr id="4" name="Rectangle 3"/>
          <p:cNvSpPr/>
          <p:nvPr/>
        </p:nvSpPr>
        <p:spPr>
          <a:xfrm>
            <a:off x="5004048" y="908720"/>
            <a:ext cx="3672408" cy="1754326"/>
          </a:xfrm>
          <a:prstGeom prst="rect">
            <a:avLst/>
          </a:prstGeom>
          <a:solidFill>
            <a:schemeClr val="accent5">
              <a:lumMod val="40000"/>
              <a:lumOff val="60000"/>
            </a:schemeClr>
          </a:solidFill>
          <a:scene3d>
            <a:camera prst="orthographicFront"/>
            <a:lightRig rig="threePt" dir="t"/>
          </a:scene3d>
          <a:sp3d>
            <a:bevelT w="158750"/>
            <a:bevelB h="247650"/>
          </a:sp3d>
        </p:spPr>
        <p:txBody>
          <a:bodyPr wrap="square">
            <a:spAutoFit/>
          </a:bodyPr>
          <a:lstStyle/>
          <a:p>
            <a:pPr algn="ctr">
              <a:defRPr/>
            </a:pPr>
            <a:r>
              <a:rPr lang="en-US" sz="5400" b="1" dirty="0" smtClean="0">
                <a:solidFill>
                  <a:srgbClr val="FF0000"/>
                </a:solidFill>
              </a:rPr>
              <a:t>Toothache today</a:t>
            </a:r>
            <a:endParaRPr lang="nb-NO" sz="5400" dirty="0"/>
          </a:p>
        </p:txBody>
      </p:sp>
      <p:pic>
        <p:nvPicPr>
          <p:cNvPr id="130053" name="Picture 5" descr="http://ts4.mm.bing.net/images/thumbnail.aspx?q=635788135571&amp;id=4dd3aa2c3d7be3920b26fc4c3ab65097&amp;url=http%3a%2f%2fpt.dreamstime.com%2ftoothache-thumb15252364.jpg"/>
          <p:cNvPicPr>
            <a:picLocks noChangeAspect="1" noChangeArrowheads="1"/>
          </p:cNvPicPr>
          <p:nvPr/>
        </p:nvPicPr>
        <p:blipFill>
          <a:blip r:embed="rId3" cstate="print"/>
          <a:srcRect/>
          <a:stretch>
            <a:fillRect/>
          </a:stretch>
        </p:blipFill>
        <p:spPr bwMode="auto">
          <a:xfrm>
            <a:off x="5724128" y="2996952"/>
            <a:ext cx="2305050" cy="282892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50825" y="333375"/>
            <a:ext cx="8713788" cy="5478463"/>
          </a:xfrm>
          <a:prstGeom prst="rect">
            <a:avLst/>
          </a:prstGeom>
          <a:noFill/>
          <a:ln w="9525">
            <a:noFill/>
            <a:miter lim="800000"/>
            <a:headEnd/>
            <a:tailEnd/>
          </a:ln>
        </p:spPr>
        <p:txBody>
          <a:bodyPr>
            <a:spAutoFit/>
          </a:bodyPr>
          <a:lstStyle/>
          <a:p>
            <a:pPr>
              <a:defRPr/>
            </a:pPr>
            <a:r>
              <a:rPr lang="en-US" sz="1050" dirty="0"/>
              <a:t>Arch </a:t>
            </a:r>
            <a:r>
              <a:rPr lang="en-US" sz="1050" dirty="0" err="1"/>
              <a:t>Pediatr</a:t>
            </a:r>
            <a:r>
              <a:rPr lang="en-US" sz="1050" dirty="0"/>
              <a:t> </a:t>
            </a:r>
            <a:r>
              <a:rPr lang="en-US" sz="1050" dirty="0" err="1"/>
              <a:t>Adolesc</a:t>
            </a:r>
            <a:r>
              <a:rPr lang="en-US" sz="1050" dirty="0"/>
              <a:t> Med. 2010 Nov;164(11):1059-63.</a:t>
            </a:r>
          </a:p>
          <a:p>
            <a:pPr>
              <a:defRPr/>
            </a:pPr>
            <a:r>
              <a:rPr lang="en-US" sz="2400" b="1" dirty="0"/>
              <a:t>Toothache in US children.</a:t>
            </a:r>
          </a:p>
          <a:p>
            <a:pPr>
              <a:defRPr/>
            </a:pPr>
            <a:r>
              <a:rPr lang="en-US" sz="1400" dirty="0">
                <a:hlinkClick r:id="rId2" action="ppaction://hlinkfile"/>
              </a:rPr>
              <a:t>Lewis C</a:t>
            </a:r>
            <a:r>
              <a:rPr lang="en-US" sz="1400" dirty="0"/>
              <a:t>, </a:t>
            </a:r>
            <a:r>
              <a:rPr lang="en-US" sz="1400" dirty="0">
                <a:hlinkClick r:id="rId3" action="ppaction://hlinkfile"/>
              </a:rPr>
              <a:t>Stout J</a:t>
            </a:r>
            <a:r>
              <a:rPr lang="en-US" sz="1400" dirty="0"/>
              <a:t>.</a:t>
            </a:r>
          </a:p>
          <a:p>
            <a:pPr>
              <a:defRPr/>
            </a:pPr>
            <a:r>
              <a:rPr lang="en-US" sz="1050" dirty="0"/>
              <a:t>Department of Pediatrics, Division of General Pediatrics and the Child Health Institute, University of Washington School of Medicine, Seattle, WA 98195, USA. cwlewis@u.washington.edu</a:t>
            </a:r>
          </a:p>
          <a:p>
            <a:pPr>
              <a:defRPr/>
            </a:pPr>
            <a:r>
              <a:rPr lang="en-US" sz="1400" b="1" dirty="0"/>
              <a:t>Abstract</a:t>
            </a:r>
          </a:p>
          <a:p>
            <a:pPr>
              <a:defRPr/>
            </a:pPr>
            <a:r>
              <a:rPr lang="en-US" sz="1400" dirty="0"/>
              <a:t>OBJECTIVES: To describe the prevalence of and risk factors for recent toothache among US children and to estimate frequency of contact between children with toothache and their pediatric primary care providers (PPCP).</a:t>
            </a:r>
          </a:p>
          <a:p>
            <a:pPr>
              <a:defRPr/>
            </a:pPr>
            <a:r>
              <a:rPr lang="en-US" sz="1400" dirty="0"/>
              <a:t>DESIGN: Cross-sectional analysis of nationally representative data.</a:t>
            </a:r>
          </a:p>
          <a:p>
            <a:pPr>
              <a:defRPr/>
            </a:pPr>
            <a:r>
              <a:rPr lang="en-US" sz="1400" dirty="0"/>
              <a:t>SETTING: The 2007 National Survey of Children's Health.</a:t>
            </a:r>
          </a:p>
          <a:p>
            <a:pPr>
              <a:defRPr/>
            </a:pPr>
            <a:r>
              <a:rPr lang="en-US" sz="1400" dirty="0"/>
              <a:t>PARTICIPANTS: Population-based sample of parents/guardians of 86 730 children aged 1 through 17 years from 50 states and the District of Columbia.</a:t>
            </a:r>
          </a:p>
          <a:p>
            <a:pPr>
              <a:defRPr/>
            </a:pPr>
            <a:r>
              <a:rPr lang="en-US" sz="1400" dirty="0"/>
              <a:t>OUTCOME MEASURE: Parent-reported toothache in the last 6 months.</a:t>
            </a:r>
          </a:p>
          <a:p>
            <a:pPr>
              <a:defRPr/>
            </a:pPr>
            <a:r>
              <a:rPr lang="en-US" sz="1400" dirty="0"/>
              <a:t>RESULTS: </a:t>
            </a:r>
            <a:r>
              <a:rPr lang="en-US" sz="1400" b="1" dirty="0">
                <a:solidFill>
                  <a:srgbClr val="FF0000"/>
                </a:solidFill>
              </a:rPr>
              <a:t>A total of 10.7% of US children and 14% of children aged 6 to 12 years experienced toothache in the last 6 months</a:t>
            </a:r>
            <a:r>
              <a:rPr lang="en-US" sz="1400" dirty="0"/>
              <a:t>. Poor and low-income minority children and those with special needs were significantly more likely to have had a toothache on multivariable analysis. Most children with toothache in the last 6 months had their own physician (88.9%) and had a preventive medical visit in the last year (88.1%), pointing to opportunities for PPCP to identify and intervene with children who have untreated dental decay and toothache.</a:t>
            </a:r>
          </a:p>
          <a:p>
            <a:pPr>
              <a:defRPr/>
            </a:pPr>
            <a:r>
              <a:rPr lang="en-US" sz="1400" dirty="0"/>
              <a:t>CONCLUSIONS: Toothache is not the universal experience it was before the advent of modern dentistry. Nevertheless, a substantial number of US children recently had a toothache, with noteworthy variability between states. There are opportunities for PPCP to address oral health prevention, assess for dental decay and toothache, and treat complications. We propose toothache as a potential quality indicator reflecting disparities in oral health for a population.</a:t>
            </a:r>
          </a:p>
        </p:txBody>
      </p:sp>
      <p:sp>
        <p:nvSpPr>
          <p:cNvPr id="53251" name="Rectangle 2"/>
          <p:cNvSpPr>
            <a:spLocks noChangeArrowheads="1"/>
          </p:cNvSpPr>
          <p:nvPr/>
        </p:nvSpPr>
        <p:spPr bwMode="auto">
          <a:xfrm>
            <a:off x="7667625" y="188913"/>
            <a:ext cx="1082675" cy="368300"/>
          </a:xfrm>
          <a:prstGeom prst="rect">
            <a:avLst/>
          </a:prstGeom>
          <a:noFill/>
          <a:ln w="9525">
            <a:noFill/>
            <a:miter lim="800000"/>
            <a:headEnd/>
            <a:tailEnd/>
          </a:ln>
        </p:spPr>
        <p:txBody>
          <a:bodyPr wrap="none">
            <a:spAutoFit/>
          </a:bodyPr>
          <a:lstStyle/>
          <a:p>
            <a:r>
              <a:rPr lang="en-US" b="1"/>
              <a:t>children</a:t>
            </a:r>
            <a:endParaRPr lang="nb-NO"/>
          </a:p>
        </p:txBody>
      </p:sp>
      <p:sp>
        <p:nvSpPr>
          <p:cNvPr id="4" name="Rectangle 3"/>
          <p:cNvSpPr/>
          <p:nvPr/>
        </p:nvSpPr>
        <p:spPr>
          <a:xfrm>
            <a:off x="7164288" y="5877272"/>
            <a:ext cx="1512168" cy="523220"/>
          </a:xfrm>
          <a:prstGeom prst="rect">
            <a:avLst/>
          </a:prstGeom>
        </p:spPr>
        <p:txBody>
          <a:bodyPr wrap="square">
            <a:spAutoFit/>
          </a:bodyPr>
          <a:lstStyle/>
          <a:p>
            <a:r>
              <a:rPr lang="nb-NO" sz="2800" b="1" dirty="0" smtClean="0">
                <a:solidFill>
                  <a:srgbClr val="FF0000"/>
                </a:solidFill>
              </a:rPr>
              <a:t>Pulpitis</a:t>
            </a:r>
            <a:endParaRPr lang="nb-NO" sz="2800" b="1" dirty="0">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50825" y="333375"/>
            <a:ext cx="8713788" cy="5478463"/>
          </a:xfrm>
          <a:prstGeom prst="rect">
            <a:avLst/>
          </a:prstGeom>
          <a:noFill/>
          <a:ln w="9525">
            <a:noFill/>
            <a:miter lim="800000"/>
            <a:headEnd/>
            <a:tailEnd/>
          </a:ln>
        </p:spPr>
        <p:txBody>
          <a:bodyPr>
            <a:spAutoFit/>
          </a:bodyPr>
          <a:lstStyle/>
          <a:p>
            <a:pPr>
              <a:defRPr/>
            </a:pPr>
            <a:r>
              <a:rPr lang="en-US" sz="1050" dirty="0"/>
              <a:t>Arch </a:t>
            </a:r>
            <a:r>
              <a:rPr lang="en-US" sz="1050" dirty="0" err="1"/>
              <a:t>Pediatr</a:t>
            </a:r>
            <a:r>
              <a:rPr lang="en-US" sz="1050" dirty="0"/>
              <a:t> </a:t>
            </a:r>
            <a:r>
              <a:rPr lang="en-US" sz="1050" dirty="0" err="1"/>
              <a:t>Adolesc</a:t>
            </a:r>
            <a:r>
              <a:rPr lang="en-US" sz="1050" dirty="0"/>
              <a:t> Med. 2010 Nov;164(11):1059-63.</a:t>
            </a:r>
          </a:p>
          <a:p>
            <a:pPr>
              <a:defRPr/>
            </a:pPr>
            <a:r>
              <a:rPr lang="en-US" sz="2400" b="1" dirty="0"/>
              <a:t>Toothache in US children.</a:t>
            </a:r>
          </a:p>
          <a:p>
            <a:pPr>
              <a:defRPr/>
            </a:pPr>
            <a:r>
              <a:rPr lang="en-US" sz="1400" dirty="0">
                <a:hlinkClick r:id="rId2" action="ppaction://hlinkfile"/>
              </a:rPr>
              <a:t>Lewis C</a:t>
            </a:r>
            <a:r>
              <a:rPr lang="en-US" sz="1400" dirty="0"/>
              <a:t>, </a:t>
            </a:r>
            <a:r>
              <a:rPr lang="en-US" sz="1400" dirty="0">
                <a:hlinkClick r:id="rId3" action="ppaction://hlinkfile"/>
              </a:rPr>
              <a:t>Stout J</a:t>
            </a:r>
            <a:r>
              <a:rPr lang="en-US" sz="1400" dirty="0"/>
              <a:t>.</a:t>
            </a:r>
          </a:p>
          <a:p>
            <a:pPr>
              <a:defRPr/>
            </a:pPr>
            <a:r>
              <a:rPr lang="en-US" sz="1050" dirty="0"/>
              <a:t>Department of Pediatrics, Division of General Pediatrics and the Child Health Institute, University of Washington School of Medicine, Seattle, WA 98195, USA. cwlewis@u.washington.edu</a:t>
            </a:r>
          </a:p>
          <a:p>
            <a:pPr>
              <a:defRPr/>
            </a:pPr>
            <a:r>
              <a:rPr lang="en-US" sz="1400" b="1" dirty="0"/>
              <a:t>Abstract</a:t>
            </a:r>
          </a:p>
          <a:p>
            <a:pPr>
              <a:defRPr/>
            </a:pPr>
            <a:r>
              <a:rPr lang="en-US" sz="1400" dirty="0"/>
              <a:t>OBJECTIVES: To describe the prevalence of and risk factors for recent toothache among US children and to estimate frequency of contact between children with toothache and their pediatric primary care providers (PPCP).</a:t>
            </a:r>
          </a:p>
          <a:p>
            <a:pPr>
              <a:defRPr/>
            </a:pPr>
            <a:r>
              <a:rPr lang="en-US" sz="1400" dirty="0"/>
              <a:t>DESIGN: Cross-sectional analysis of nationally representative data.</a:t>
            </a:r>
          </a:p>
          <a:p>
            <a:pPr>
              <a:defRPr/>
            </a:pPr>
            <a:r>
              <a:rPr lang="en-US" sz="1400" dirty="0"/>
              <a:t>SETTING: The 2007 National Survey of Children's Health.</a:t>
            </a:r>
          </a:p>
          <a:p>
            <a:pPr>
              <a:defRPr/>
            </a:pPr>
            <a:r>
              <a:rPr lang="en-US" sz="1400" dirty="0"/>
              <a:t>PARTICIPANTS: Population-based sample of parents/guardians of 86 730 children aged 1 through 17 years from 50 states and the District of Columbia.</a:t>
            </a:r>
          </a:p>
          <a:p>
            <a:pPr>
              <a:defRPr/>
            </a:pPr>
            <a:r>
              <a:rPr lang="en-US" sz="1400" dirty="0"/>
              <a:t>OUTCOME MEASURE: Parent-reported toothache in the last 6 months.</a:t>
            </a:r>
          </a:p>
          <a:p>
            <a:pPr>
              <a:defRPr/>
            </a:pPr>
            <a:r>
              <a:rPr lang="en-US" sz="1400" dirty="0"/>
              <a:t>RESULTS: </a:t>
            </a:r>
            <a:r>
              <a:rPr lang="en-US" sz="1400" b="1" dirty="0">
                <a:solidFill>
                  <a:srgbClr val="FF0000"/>
                </a:solidFill>
              </a:rPr>
              <a:t>A total of 10.7% of US children and 14% of children aged 6 to 12 years experienced toothache in the last 6 months</a:t>
            </a:r>
            <a:r>
              <a:rPr lang="en-US" sz="1400" dirty="0"/>
              <a:t>. Poor and low-income minority children and those with special needs were significantly more likely to have had a toothache on multivariable analysis. Most children with toothache in the last 6 months had their own physician (88.9%) and had a preventive medical visit in the last year (88.1%), pointing to opportunities for PPCP to identify and intervene with children who have untreated dental decay and toothache.</a:t>
            </a:r>
          </a:p>
          <a:p>
            <a:pPr>
              <a:defRPr/>
            </a:pPr>
            <a:r>
              <a:rPr lang="en-US" sz="1400" dirty="0"/>
              <a:t>CONCLUSIONS: Toothache is not the universal experience it was before the advent of modern dentistry. Nevertheless, a substantial number of US children recently had a toothache, with noteworthy variability between states. There are opportunities for PPCP to address oral health prevention, assess for dental decay and toothache, and treat complications. We propose toothache as a potential quality indicator reflecting disparities in oral health for a population.</a:t>
            </a:r>
          </a:p>
        </p:txBody>
      </p:sp>
      <p:sp>
        <p:nvSpPr>
          <p:cNvPr id="3" name="Rectangle 2"/>
          <p:cNvSpPr/>
          <p:nvPr/>
        </p:nvSpPr>
        <p:spPr>
          <a:xfrm>
            <a:off x="395536" y="2276872"/>
            <a:ext cx="8064896" cy="2308324"/>
          </a:xfrm>
          <a:prstGeom prst="rect">
            <a:avLst/>
          </a:prstGeom>
          <a:solidFill>
            <a:schemeClr val="accent5">
              <a:lumMod val="40000"/>
              <a:lumOff val="60000"/>
            </a:schemeClr>
          </a:solidFill>
          <a:scene3d>
            <a:camera prst="orthographicFront"/>
            <a:lightRig rig="threePt" dir="t"/>
          </a:scene3d>
          <a:sp3d>
            <a:bevelT w="158750"/>
            <a:bevelB h="247650"/>
          </a:sp3d>
        </p:spPr>
        <p:txBody>
          <a:bodyPr>
            <a:spAutoFit/>
          </a:bodyPr>
          <a:lstStyle/>
          <a:p>
            <a:pPr algn="ctr">
              <a:defRPr/>
            </a:pPr>
            <a:r>
              <a:rPr lang="en-US" sz="3600" b="1" dirty="0">
                <a:solidFill>
                  <a:srgbClr val="FF0000"/>
                </a:solidFill>
              </a:rPr>
              <a:t>A total of 10.7% of US children and 14% of children aged 6 to 12 years experienced toothache in the last 6 months</a:t>
            </a:r>
            <a:r>
              <a:rPr lang="en-US" sz="3600" dirty="0"/>
              <a:t>. </a:t>
            </a:r>
            <a:endParaRPr lang="nb-NO" sz="3600" dirty="0"/>
          </a:p>
        </p:txBody>
      </p:sp>
      <p:sp>
        <p:nvSpPr>
          <p:cNvPr id="54278" name="Rectangle 3"/>
          <p:cNvSpPr>
            <a:spLocks noChangeArrowheads="1"/>
          </p:cNvSpPr>
          <p:nvPr/>
        </p:nvSpPr>
        <p:spPr bwMode="auto">
          <a:xfrm>
            <a:off x="7667625" y="188913"/>
            <a:ext cx="1082675" cy="368300"/>
          </a:xfrm>
          <a:prstGeom prst="rect">
            <a:avLst/>
          </a:prstGeom>
          <a:noFill/>
          <a:ln w="9525">
            <a:noFill/>
            <a:miter lim="800000"/>
            <a:headEnd/>
            <a:tailEnd/>
          </a:ln>
        </p:spPr>
        <p:txBody>
          <a:bodyPr wrap="none">
            <a:spAutoFit/>
          </a:bodyPr>
          <a:lstStyle/>
          <a:p>
            <a:r>
              <a:rPr lang="en-US" b="1"/>
              <a:t>children</a:t>
            </a:r>
            <a:endParaRPr lang="nb-NO"/>
          </a:p>
        </p:txBody>
      </p:sp>
      <p:sp>
        <p:nvSpPr>
          <p:cNvPr id="5" name="Rectangle 4"/>
          <p:cNvSpPr/>
          <p:nvPr/>
        </p:nvSpPr>
        <p:spPr>
          <a:xfrm>
            <a:off x="7164288" y="5877272"/>
            <a:ext cx="1512168" cy="523220"/>
          </a:xfrm>
          <a:prstGeom prst="rect">
            <a:avLst/>
          </a:prstGeom>
        </p:spPr>
        <p:txBody>
          <a:bodyPr wrap="square">
            <a:spAutoFit/>
          </a:bodyPr>
          <a:lstStyle/>
          <a:p>
            <a:r>
              <a:rPr lang="nb-NO" sz="2800" b="1" dirty="0" smtClean="0">
                <a:solidFill>
                  <a:srgbClr val="FF0000"/>
                </a:solidFill>
              </a:rPr>
              <a:t>Pulpitis</a:t>
            </a:r>
            <a:endParaRPr lang="nb-NO" sz="2800" b="1" dirty="0">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468313" y="333375"/>
            <a:ext cx="8351837" cy="6402388"/>
          </a:xfrm>
          <a:prstGeom prst="rect">
            <a:avLst/>
          </a:prstGeom>
          <a:noFill/>
          <a:ln w="9525">
            <a:noFill/>
            <a:miter lim="800000"/>
            <a:headEnd/>
            <a:tailEnd/>
          </a:ln>
        </p:spPr>
        <p:txBody>
          <a:bodyPr>
            <a:spAutoFit/>
          </a:bodyPr>
          <a:lstStyle/>
          <a:p>
            <a:r>
              <a:rPr lang="en-US" sz="1100"/>
              <a:t>Oral Health Prev Dent. 2008;6(4):295-301.</a:t>
            </a:r>
          </a:p>
          <a:p>
            <a:r>
              <a:rPr lang="en-US" sz="2000" b="1"/>
              <a:t>Prevalence, intensity and impact of dental pain in 5-year-old preschool children.</a:t>
            </a:r>
          </a:p>
          <a:p>
            <a:r>
              <a:rPr lang="en-US" sz="1600">
                <a:hlinkClick r:id="rId2" action="ppaction://hlinkfile"/>
              </a:rPr>
              <a:t>Moura-Leite FR</a:t>
            </a:r>
            <a:r>
              <a:rPr lang="en-US" sz="1600"/>
              <a:t>, </a:t>
            </a:r>
            <a:r>
              <a:rPr lang="en-US" sz="1600">
                <a:hlinkClick r:id="rId3" action="ppaction://hlinkfile"/>
              </a:rPr>
              <a:t>Ramos-Jorge ML</a:t>
            </a:r>
            <a:r>
              <a:rPr lang="en-US" sz="1600"/>
              <a:t>, </a:t>
            </a:r>
            <a:r>
              <a:rPr lang="en-US" sz="1600">
                <a:hlinkClick r:id="rId4" action="ppaction://hlinkfile"/>
              </a:rPr>
              <a:t>Bonanato K</a:t>
            </a:r>
            <a:r>
              <a:rPr lang="en-US" sz="1600"/>
              <a:t>, </a:t>
            </a:r>
            <a:r>
              <a:rPr lang="en-US" sz="1600">
                <a:hlinkClick r:id="rId5" action="ppaction://hlinkfile"/>
              </a:rPr>
              <a:t>Paiva SM</a:t>
            </a:r>
            <a:r>
              <a:rPr lang="en-US" sz="1600"/>
              <a:t>, </a:t>
            </a:r>
            <a:r>
              <a:rPr lang="en-US" sz="1600">
                <a:hlinkClick r:id="rId6" action="ppaction://hlinkfile"/>
              </a:rPr>
              <a:t>Vale MP</a:t>
            </a:r>
            <a:r>
              <a:rPr lang="en-US" sz="1600"/>
              <a:t>, </a:t>
            </a:r>
            <a:r>
              <a:rPr lang="en-US" sz="1600">
                <a:hlinkClick r:id="rId7" action="ppaction://hlinkfile"/>
              </a:rPr>
              <a:t>Pordeus IA</a:t>
            </a:r>
            <a:r>
              <a:rPr lang="en-US" sz="1600"/>
              <a:t>.</a:t>
            </a:r>
          </a:p>
          <a:p>
            <a:r>
              <a:rPr lang="en-US" sz="1100"/>
              <a:t>Federal University of Minas Gerais, Belo Horizonte, Brazil.</a:t>
            </a:r>
          </a:p>
          <a:p>
            <a:r>
              <a:rPr lang="en-US" sz="1600" b="1"/>
              <a:t>Abstract</a:t>
            </a:r>
          </a:p>
          <a:p>
            <a:r>
              <a:rPr lang="en-US" sz="1600"/>
              <a:t>PURPOSE: The aim of this study was to assess the impact of clinical oral health conditions, and the prevalence, intensity and the impact of dental pain on daily living among 5-year-old preschool children.</a:t>
            </a:r>
          </a:p>
          <a:p>
            <a:r>
              <a:rPr lang="en-US" sz="1600"/>
              <a:t>MATERIALS AND METHODS: A cross-sectional survey was carried out on a sample of 578 children attending preschools in Belo Horizonte, Brazil. Data were collected by means of a pretested questionnaire given to the parents and a visual analogue scale of faces applied to the children. The children underwent dental examinations.</a:t>
            </a:r>
          </a:p>
          <a:p>
            <a:r>
              <a:rPr lang="en-US" sz="1600"/>
              <a:t>RESULTS: According to the parents' reports, the </a:t>
            </a:r>
            <a:r>
              <a:rPr lang="en-US" sz="1600" b="1">
                <a:solidFill>
                  <a:srgbClr val="FF0000"/>
                </a:solidFill>
              </a:rPr>
              <a:t>lifetime prevalence of dental pain was 25.0% (95% confidence interval, 95% CI = 21.4 to 28.6), and dental pain caused crying in 16.8% (95% CI = 13.6 to 19.9) of the children; 10.7% (95% CI = 8.1 to 13.3) of children had dental pain in the 2 months prior to the dental examination</a:t>
            </a:r>
            <a:r>
              <a:rPr lang="en-US" sz="1600"/>
              <a:t>. Among this group of children with dental pain, 59.3% experienced a negative impact as a result of pain. </a:t>
            </a:r>
            <a:r>
              <a:rPr lang="en-US" sz="1600">
                <a:solidFill>
                  <a:srgbClr val="FF0000"/>
                </a:solidFill>
              </a:rPr>
              <a:t>The following clinical conditions had mostly caused dental pain in the 2 months prior to the dental examination: root remnants, fistula and pulp caries. </a:t>
            </a:r>
            <a:r>
              <a:rPr lang="en-US" sz="1600"/>
              <a:t>This recent pain resulted in a visit to the clinician in 13.6% of the children.</a:t>
            </a:r>
          </a:p>
          <a:p>
            <a:r>
              <a:rPr lang="en-US" sz="1600"/>
              <a:t>CONCLUSIONS: Prevalence, intensity and the impact of dental pain in 5-year-old children were high in Belo Horizonte, Brazil. Dental pain assessed in the present study was associated with avoidable pathological factors. However, only few children were treated professionally for the dental pain they were experiencing. Public policies should be developed and implemented to promote fair, comprehensive treatment for the population.</a:t>
            </a:r>
          </a:p>
        </p:txBody>
      </p:sp>
      <p:sp>
        <p:nvSpPr>
          <p:cNvPr id="55299" name="Rectangle 2"/>
          <p:cNvSpPr>
            <a:spLocks noChangeArrowheads="1"/>
          </p:cNvSpPr>
          <p:nvPr/>
        </p:nvSpPr>
        <p:spPr bwMode="auto">
          <a:xfrm>
            <a:off x="7667625" y="188913"/>
            <a:ext cx="1082675" cy="368300"/>
          </a:xfrm>
          <a:prstGeom prst="rect">
            <a:avLst/>
          </a:prstGeom>
          <a:noFill/>
          <a:ln w="9525">
            <a:noFill/>
            <a:miter lim="800000"/>
            <a:headEnd/>
            <a:tailEnd/>
          </a:ln>
        </p:spPr>
        <p:txBody>
          <a:bodyPr wrap="none">
            <a:spAutoFit/>
          </a:bodyPr>
          <a:lstStyle/>
          <a:p>
            <a:r>
              <a:rPr lang="en-US" b="1"/>
              <a:t>children</a:t>
            </a:r>
            <a:endParaRPr lang="nb-NO"/>
          </a:p>
        </p:txBody>
      </p:sp>
      <p:sp>
        <p:nvSpPr>
          <p:cNvPr id="4" name="Rectangle 3"/>
          <p:cNvSpPr/>
          <p:nvPr/>
        </p:nvSpPr>
        <p:spPr>
          <a:xfrm>
            <a:off x="7164288" y="5877272"/>
            <a:ext cx="1512168" cy="523220"/>
          </a:xfrm>
          <a:prstGeom prst="rect">
            <a:avLst/>
          </a:prstGeom>
        </p:spPr>
        <p:txBody>
          <a:bodyPr wrap="square">
            <a:spAutoFit/>
          </a:bodyPr>
          <a:lstStyle/>
          <a:p>
            <a:r>
              <a:rPr lang="nb-NO" sz="2800" b="1" dirty="0" smtClean="0">
                <a:solidFill>
                  <a:srgbClr val="FF0000"/>
                </a:solidFill>
              </a:rPr>
              <a:t>Pulpitis</a:t>
            </a:r>
            <a:endParaRPr lang="nb-NO" sz="2800" b="1"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468313" y="333375"/>
            <a:ext cx="8351837" cy="6402388"/>
          </a:xfrm>
          <a:prstGeom prst="rect">
            <a:avLst/>
          </a:prstGeom>
          <a:noFill/>
          <a:ln w="9525">
            <a:noFill/>
            <a:miter lim="800000"/>
            <a:headEnd/>
            <a:tailEnd/>
          </a:ln>
        </p:spPr>
        <p:txBody>
          <a:bodyPr>
            <a:spAutoFit/>
          </a:bodyPr>
          <a:lstStyle/>
          <a:p>
            <a:r>
              <a:rPr lang="en-US" sz="1100"/>
              <a:t>Oral Health Prev Dent. 2008;6(4):295-301.</a:t>
            </a:r>
          </a:p>
          <a:p>
            <a:r>
              <a:rPr lang="en-US" sz="2000" b="1"/>
              <a:t>Prevalence, intensity and impact of dental pain in 5-year-old preschool children.</a:t>
            </a:r>
          </a:p>
          <a:p>
            <a:r>
              <a:rPr lang="en-US" sz="1600">
                <a:hlinkClick r:id="rId2" action="ppaction://hlinkfile"/>
              </a:rPr>
              <a:t>Moura-Leite FR</a:t>
            </a:r>
            <a:r>
              <a:rPr lang="en-US" sz="1600"/>
              <a:t>, </a:t>
            </a:r>
            <a:r>
              <a:rPr lang="en-US" sz="1600">
                <a:hlinkClick r:id="rId3" action="ppaction://hlinkfile"/>
              </a:rPr>
              <a:t>Ramos-Jorge ML</a:t>
            </a:r>
            <a:r>
              <a:rPr lang="en-US" sz="1600"/>
              <a:t>, </a:t>
            </a:r>
            <a:r>
              <a:rPr lang="en-US" sz="1600">
                <a:hlinkClick r:id="rId4" action="ppaction://hlinkfile"/>
              </a:rPr>
              <a:t>Bonanato K</a:t>
            </a:r>
            <a:r>
              <a:rPr lang="en-US" sz="1600"/>
              <a:t>, </a:t>
            </a:r>
            <a:r>
              <a:rPr lang="en-US" sz="1600">
                <a:hlinkClick r:id="rId5" action="ppaction://hlinkfile"/>
              </a:rPr>
              <a:t>Paiva SM</a:t>
            </a:r>
            <a:r>
              <a:rPr lang="en-US" sz="1600"/>
              <a:t>, </a:t>
            </a:r>
            <a:r>
              <a:rPr lang="en-US" sz="1600">
                <a:hlinkClick r:id="rId6" action="ppaction://hlinkfile"/>
              </a:rPr>
              <a:t>Vale MP</a:t>
            </a:r>
            <a:r>
              <a:rPr lang="en-US" sz="1600"/>
              <a:t>, </a:t>
            </a:r>
            <a:r>
              <a:rPr lang="en-US" sz="1600">
                <a:hlinkClick r:id="rId7" action="ppaction://hlinkfile"/>
              </a:rPr>
              <a:t>Pordeus IA</a:t>
            </a:r>
            <a:r>
              <a:rPr lang="en-US" sz="1600"/>
              <a:t>.</a:t>
            </a:r>
          </a:p>
          <a:p>
            <a:r>
              <a:rPr lang="en-US" sz="1100"/>
              <a:t>Federal University of Minas Gerais, Belo Horizonte, Brazil.</a:t>
            </a:r>
          </a:p>
          <a:p>
            <a:r>
              <a:rPr lang="en-US" sz="1600" b="1"/>
              <a:t>Abstract</a:t>
            </a:r>
          </a:p>
          <a:p>
            <a:r>
              <a:rPr lang="en-US" sz="1600"/>
              <a:t>PURPOSE: The aim of this study was to assess the impact of clinical oral health conditions, and the prevalence, intensity and the impact of dental pain on daily living among 5-year-old preschool children.</a:t>
            </a:r>
          </a:p>
          <a:p>
            <a:r>
              <a:rPr lang="en-US" sz="1600"/>
              <a:t>MATERIALS AND METHODS: A cross-sectional survey was carried out on a sample of 578 children attending preschools in Belo Horizonte, Brazil. Data were collected by means of a pretested questionnaire given to the parents and a visual analogue scale of faces applied to the children. The children underwent dental examinations.</a:t>
            </a:r>
          </a:p>
          <a:p>
            <a:r>
              <a:rPr lang="en-US" sz="1600"/>
              <a:t>RESULTS: According to the parents' reports, the </a:t>
            </a:r>
            <a:r>
              <a:rPr lang="en-US" sz="1600" b="1">
                <a:solidFill>
                  <a:srgbClr val="FF0000"/>
                </a:solidFill>
              </a:rPr>
              <a:t>lifetime prevalence of dental pain was 25.0% (95% confidence interval, 95% CI = 21.4 to 28.6), and dental pain caused crying in 16.8% (95% CI = 13.6 to 19.9) of the children; 10.7% (95% CI = 8.1 to 13.3) of children had dental pain in the 2 months prior to the dental examination</a:t>
            </a:r>
            <a:r>
              <a:rPr lang="en-US" sz="1600"/>
              <a:t>. Among this group of children with dental pain, 59.3% experienced a negative impact as a result of pain. </a:t>
            </a:r>
            <a:r>
              <a:rPr lang="en-US" sz="1600">
                <a:solidFill>
                  <a:srgbClr val="FF0000"/>
                </a:solidFill>
              </a:rPr>
              <a:t>The following clinical conditions had mostly caused dental pain in the 2 months prior to the dental examination: root remnants, fistula and pulp caries. </a:t>
            </a:r>
            <a:r>
              <a:rPr lang="en-US" sz="1600"/>
              <a:t>This recent pain resulted in a visit to the clinician in 13.6% of the children.</a:t>
            </a:r>
          </a:p>
          <a:p>
            <a:r>
              <a:rPr lang="en-US" sz="1600"/>
              <a:t>CONCLUSIONS: Prevalence, intensity and the impact of dental pain in 5-year-old children were high in Belo Horizonte, Brazil. Dental pain assessed in the present study was associated with avoidable pathological factors. However, only few children were treated professionally for the dental pain they were experiencing. Public policies should be developed and implemented to promote fair, comprehensive treatment for the population.</a:t>
            </a:r>
          </a:p>
        </p:txBody>
      </p:sp>
      <p:sp>
        <p:nvSpPr>
          <p:cNvPr id="3" name="Rectangle 2"/>
          <p:cNvSpPr/>
          <p:nvPr/>
        </p:nvSpPr>
        <p:spPr>
          <a:xfrm>
            <a:off x="539552" y="1772816"/>
            <a:ext cx="8064896" cy="2554545"/>
          </a:xfrm>
          <a:prstGeom prst="rect">
            <a:avLst/>
          </a:prstGeom>
          <a:solidFill>
            <a:schemeClr val="accent5">
              <a:lumMod val="40000"/>
              <a:lumOff val="60000"/>
            </a:schemeClr>
          </a:solidFill>
          <a:scene3d>
            <a:camera prst="orthographicFront"/>
            <a:lightRig rig="threePt" dir="t"/>
          </a:scene3d>
          <a:sp3d>
            <a:bevelT w="158750"/>
            <a:bevelB h="247650"/>
          </a:sp3d>
        </p:spPr>
        <p:txBody>
          <a:bodyPr>
            <a:spAutoFit/>
          </a:bodyPr>
          <a:lstStyle/>
          <a:p>
            <a:pPr algn="ctr">
              <a:defRPr/>
            </a:pPr>
            <a:r>
              <a:rPr lang="en-US" sz="3200" b="1" dirty="0">
                <a:solidFill>
                  <a:srgbClr val="FF0000"/>
                </a:solidFill>
              </a:rPr>
              <a:t>5-year-olds: lifetime prevalence of dental pain was 25.0% </a:t>
            </a:r>
            <a:r>
              <a:rPr lang="en-US" sz="3200" b="1" dirty="0" smtClean="0">
                <a:solidFill>
                  <a:srgbClr val="FF0000"/>
                </a:solidFill>
              </a:rPr>
              <a:t>…dental </a:t>
            </a:r>
            <a:r>
              <a:rPr lang="en-US" sz="3200" b="1" dirty="0">
                <a:solidFill>
                  <a:srgbClr val="FF0000"/>
                </a:solidFill>
              </a:rPr>
              <a:t>pain caused crying in 16.8% </a:t>
            </a:r>
            <a:r>
              <a:rPr lang="en-US" sz="3200" b="1" dirty="0" smtClean="0">
                <a:solidFill>
                  <a:srgbClr val="FF0000"/>
                </a:solidFill>
              </a:rPr>
              <a:t>..of </a:t>
            </a:r>
            <a:r>
              <a:rPr lang="en-US" sz="3200" b="1" dirty="0">
                <a:solidFill>
                  <a:srgbClr val="FF0000"/>
                </a:solidFill>
              </a:rPr>
              <a:t>the children; 10.7% </a:t>
            </a:r>
            <a:r>
              <a:rPr lang="en-US" sz="3200" b="1" dirty="0" smtClean="0">
                <a:solidFill>
                  <a:srgbClr val="FF0000"/>
                </a:solidFill>
              </a:rPr>
              <a:t>…of </a:t>
            </a:r>
            <a:r>
              <a:rPr lang="en-US" sz="3200" b="1" dirty="0">
                <a:solidFill>
                  <a:srgbClr val="FF0000"/>
                </a:solidFill>
              </a:rPr>
              <a:t>children had dental pain in the 2 months prior to the dental examination.</a:t>
            </a:r>
            <a:endParaRPr lang="nb-NO" sz="3200" dirty="0"/>
          </a:p>
        </p:txBody>
      </p:sp>
      <p:sp>
        <p:nvSpPr>
          <p:cNvPr id="56326" name="Rectangle 3"/>
          <p:cNvSpPr>
            <a:spLocks noChangeArrowheads="1"/>
          </p:cNvSpPr>
          <p:nvPr/>
        </p:nvSpPr>
        <p:spPr bwMode="auto">
          <a:xfrm>
            <a:off x="7667625" y="188913"/>
            <a:ext cx="1082675" cy="368300"/>
          </a:xfrm>
          <a:prstGeom prst="rect">
            <a:avLst/>
          </a:prstGeom>
          <a:noFill/>
          <a:ln w="9525">
            <a:noFill/>
            <a:miter lim="800000"/>
            <a:headEnd/>
            <a:tailEnd/>
          </a:ln>
        </p:spPr>
        <p:txBody>
          <a:bodyPr wrap="none">
            <a:spAutoFit/>
          </a:bodyPr>
          <a:lstStyle/>
          <a:p>
            <a:r>
              <a:rPr lang="en-US" b="1"/>
              <a:t>children</a:t>
            </a:r>
            <a:endParaRPr lang="nb-NO"/>
          </a:p>
        </p:txBody>
      </p:sp>
      <p:sp>
        <p:nvSpPr>
          <p:cNvPr id="5" name="Rectangle 4"/>
          <p:cNvSpPr/>
          <p:nvPr/>
        </p:nvSpPr>
        <p:spPr>
          <a:xfrm>
            <a:off x="7164288" y="5877272"/>
            <a:ext cx="1512168" cy="523220"/>
          </a:xfrm>
          <a:prstGeom prst="rect">
            <a:avLst/>
          </a:prstGeom>
          <a:solidFill>
            <a:schemeClr val="accent1"/>
          </a:solidFill>
        </p:spPr>
        <p:txBody>
          <a:bodyPr wrap="square">
            <a:spAutoFit/>
          </a:bodyPr>
          <a:lstStyle/>
          <a:p>
            <a:r>
              <a:rPr lang="nb-NO" sz="2800" b="1" dirty="0" smtClean="0">
                <a:solidFill>
                  <a:srgbClr val="FF0000"/>
                </a:solidFill>
              </a:rPr>
              <a:t>Pulpitis</a:t>
            </a:r>
            <a:endParaRPr lang="nb-NO" sz="2800" b="1" dirty="0">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323850" y="260350"/>
            <a:ext cx="8569325" cy="6148388"/>
          </a:xfrm>
          <a:prstGeom prst="rect">
            <a:avLst/>
          </a:prstGeom>
          <a:noFill/>
          <a:ln w="9525">
            <a:noFill/>
            <a:miter lim="800000"/>
            <a:headEnd/>
            <a:tailEnd/>
          </a:ln>
        </p:spPr>
        <p:txBody>
          <a:bodyPr>
            <a:spAutoFit/>
          </a:bodyPr>
          <a:lstStyle/>
          <a:p>
            <a:pPr>
              <a:defRPr/>
            </a:pPr>
            <a:r>
              <a:rPr lang="en-US" sz="1050" dirty="0"/>
              <a:t>BMC Oral Health. 2010 Aug 13;10:20.</a:t>
            </a:r>
          </a:p>
          <a:p>
            <a:pPr>
              <a:defRPr/>
            </a:pPr>
            <a:r>
              <a:rPr lang="en-US" sz="2000" b="1" dirty="0"/>
              <a:t>Contextual and individual assessment of dental pain period prevalence in adolescents: a multilevel approach.</a:t>
            </a:r>
          </a:p>
          <a:p>
            <a:pPr>
              <a:defRPr/>
            </a:pPr>
            <a:r>
              <a:rPr lang="en-US" sz="1400" dirty="0">
                <a:hlinkClick r:id="rId2" action="ppaction://hlinkfile"/>
              </a:rPr>
              <a:t>Peres MA</a:t>
            </a:r>
            <a:r>
              <a:rPr lang="en-US" sz="1400" dirty="0"/>
              <a:t>, </a:t>
            </a:r>
            <a:r>
              <a:rPr lang="en-US" sz="1400" dirty="0">
                <a:hlinkClick r:id="rId3" action="ppaction://hlinkfile"/>
              </a:rPr>
              <a:t>Peres KG</a:t>
            </a:r>
            <a:r>
              <a:rPr lang="en-US" sz="1400" dirty="0"/>
              <a:t>, </a:t>
            </a:r>
            <a:r>
              <a:rPr lang="en-US" sz="1400" dirty="0" err="1">
                <a:hlinkClick r:id="rId4" action="ppaction://hlinkfile"/>
              </a:rPr>
              <a:t>Frias</a:t>
            </a:r>
            <a:r>
              <a:rPr lang="en-US" sz="1400" dirty="0">
                <a:hlinkClick r:id="rId4" action="ppaction://hlinkfile"/>
              </a:rPr>
              <a:t> AC</a:t>
            </a:r>
            <a:r>
              <a:rPr lang="en-US" sz="1400" dirty="0"/>
              <a:t>, </a:t>
            </a:r>
            <a:r>
              <a:rPr lang="en-US" sz="1400" dirty="0" err="1">
                <a:hlinkClick r:id="rId5" action="ppaction://hlinkfile"/>
              </a:rPr>
              <a:t>Antunes</a:t>
            </a:r>
            <a:r>
              <a:rPr lang="en-US" sz="1400" dirty="0">
                <a:hlinkClick r:id="rId5" action="ppaction://hlinkfile"/>
              </a:rPr>
              <a:t> JL</a:t>
            </a:r>
            <a:r>
              <a:rPr lang="en-US" sz="1400" dirty="0"/>
              <a:t>.</a:t>
            </a:r>
          </a:p>
          <a:p>
            <a:pPr>
              <a:defRPr/>
            </a:pPr>
            <a:r>
              <a:rPr lang="en-US" sz="1050" dirty="0"/>
              <a:t>Oral Epidemiology and Public Health Dentistry, Post-graduate Program in Public Health, Department of Public Health, </a:t>
            </a:r>
            <a:r>
              <a:rPr lang="en-US" sz="1050" dirty="0" err="1"/>
              <a:t>Universidade</a:t>
            </a:r>
            <a:r>
              <a:rPr lang="en-US" sz="1050" dirty="0"/>
              <a:t> Federal de University of Santa </a:t>
            </a:r>
            <a:r>
              <a:rPr lang="en-US" sz="1050" dirty="0" err="1"/>
              <a:t>Catarina</a:t>
            </a:r>
            <a:r>
              <a:rPr lang="en-US" sz="1050" dirty="0"/>
              <a:t>, </a:t>
            </a:r>
            <a:r>
              <a:rPr lang="en-US" sz="1050" dirty="0" err="1"/>
              <a:t>Florianópolis</a:t>
            </a:r>
            <a:r>
              <a:rPr lang="en-US" sz="1050" dirty="0"/>
              <a:t>, Brazil. mperes@ccs.ufsc.br</a:t>
            </a:r>
          </a:p>
          <a:p>
            <a:pPr>
              <a:defRPr/>
            </a:pPr>
            <a:r>
              <a:rPr lang="en-US" sz="1400" b="1" dirty="0"/>
              <a:t>Abstract</a:t>
            </a:r>
          </a:p>
          <a:p>
            <a:pPr>
              <a:defRPr/>
            </a:pPr>
            <a:r>
              <a:rPr lang="en-US" sz="1400" dirty="0"/>
              <a:t>BACKGROUND: Despite evidence that health and disease occur in social contexts, the vast majority of studies addressing dental pain exclusively assessed information gathered at individual level.</a:t>
            </a:r>
          </a:p>
          <a:p>
            <a:pPr>
              <a:defRPr/>
            </a:pPr>
            <a:r>
              <a:rPr lang="en-US" sz="1400" dirty="0"/>
              <a:t>OBJECTIVES: To assess the association between dental pain and contextual and individual characteristics in Brazilian adolescents. In addition, we aimed to test whether contextual Human Development Index is independently associated with dental pain after adjusting for individual level variables of socio-demographics and dental characteristics.</a:t>
            </a:r>
          </a:p>
          <a:p>
            <a:pPr>
              <a:defRPr/>
            </a:pPr>
            <a:r>
              <a:rPr lang="en-US" sz="1400" dirty="0"/>
              <a:t>METHODS: The study used data from an oral health survey carried out in São Paulo, Brazil, which included dental pain, dental exams, individual socioeconomic and demographic conditions, and Human Development Index at area level of 4,249 12-year-old and 1,566 15-year-old schoolchildren. The Poisson multilevel analysis was performed.</a:t>
            </a:r>
          </a:p>
          <a:p>
            <a:pPr>
              <a:defRPr/>
            </a:pPr>
            <a:r>
              <a:rPr lang="en-US" sz="1400" dirty="0"/>
              <a:t>RESULTS: </a:t>
            </a:r>
            <a:r>
              <a:rPr lang="en-US" sz="1400" b="1" dirty="0">
                <a:solidFill>
                  <a:srgbClr val="FF0000"/>
                </a:solidFill>
              </a:rPr>
              <a:t>Dental pain was found among 25.6% (95%CI = 24.5-26.7) of the adolescents and was 33% less prevalent among those living in more developed areas of the city than among those living in less developed areas. </a:t>
            </a:r>
            <a:r>
              <a:rPr lang="en-US" sz="1400" dirty="0"/>
              <a:t>Girls, blacks, those whose parents earn low income and have low schooling, those studying at public schools, and those with dental treatment needs presented higher dental-pain prevalence than their counterparts. Area HDI remained associated with dental pain after adjusting for individual level variables of socio demographic and dental characteristics.</a:t>
            </a:r>
          </a:p>
          <a:p>
            <a:pPr>
              <a:defRPr/>
            </a:pPr>
            <a:r>
              <a:rPr lang="en-US" sz="1400" dirty="0"/>
              <a:t>CONCLUSIONS: Girls, students whose parents have low schooling, those with low per capita income, those classified as having black skin color and those with dental treatment needs had higher dental pain prevalence than their counterparts. Students from areas with low Human Development Index had higher prevalence of dental pain than those from the more developed areas regardless of individual characteristics.</a:t>
            </a:r>
          </a:p>
        </p:txBody>
      </p:sp>
      <p:sp>
        <p:nvSpPr>
          <p:cNvPr id="57347" name="Rectangle 2"/>
          <p:cNvSpPr>
            <a:spLocks noChangeArrowheads="1"/>
          </p:cNvSpPr>
          <p:nvPr/>
        </p:nvSpPr>
        <p:spPr bwMode="auto">
          <a:xfrm>
            <a:off x="7451725" y="115888"/>
            <a:ext cx="1519238" cy="369887"/>
          </a:xfrm>
          <a:prstGeom prst="rect">
            <a:avLst/>
          </a:prstGeom>
          <a:noFill/>
          <a:ln w="9525">
            <a:noFill/>
            <a:miter lim="800000"/>
            <a:headEnd/>
            <a:tailEnd/>
          </a:ln>
        </p:spPr>
        <p:txBody>
          <a:bodyPr wrap="none">
            <a:spAutoFit/>
          </a:bodyPr>
          <a:lstStyle/>
          <a:p>
            <a:r>
              <a:rPr lang="en-US" b="1"/>
              <a:t>adolescents</a:t>
            </a:r>
            <a:endParaRPr lang="nb-NO"/>
          </a:p>
        </p:txBody>
      </p:sp>
      <p:sp>
        <p:nvSpPr>
          <p:cNvPr id="4" name="Rectangle 3"/>
          <p:cNvSpPr/>
          <p:nvPr/>
        </p:nvSpPr>
        <p:spPr>
          <a:xfrm>
            <a:off x="7236296" y="6165304"/>
            <a:ext cx="1512168" cy="523220"/>
          </a:xfrm>
          <a:prstGeom prst="rect">
            <a:avLst/>
          </a:prstGeom>
        </p:spPr>
        <p:txBody>
          <a:bodyPr wrap="square">
            <a:spAutoFit/>
          </a:bodyPr>
          <a:lstStyle/>
          <a:p>
            <a:r>
              <a:rPr lang="nb-NO" sz="2800" b="1" dirty="0" smtClean="0">
                <a:solidFill>
                  <a:srgbClr val="FF0000"/>
                </a:solidFill>
              </a:rPr>
              <a:t>Pulpitis</a:t>
            </a:r>
            <a:endParaRPr lang="nb-NO" sz="2800" b="1" dirty="0">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323850" y="260350"/>
            <a:ext cx="8569325" cy="6148388"/>
          </a:xfrm>
          <a:prstGeom prst="rect">
            <a:avLst/>
          </a:prstGeom>
          <a:noFill/>
          <a:ln w="9525">
            <a:noFill/>
            <a:miter lim="800000"/>
            <a:headEnd/>
            <a:tailEnd/>
          </a:ln>
        </p:spPr>
        <p:txBody>
          <a:bodyPr>
            <a:spAutoFit/>
          </a:bodyPr>
          <a:lstStyle/>
          <a:p>
            <a:pPr>
              <a:defRPr/>
            </a:pPr>
            <a:r>
              <a:rPr lang="en-US" sz="1050" dirty="0"/>
              <a:t>BMC Oral Health. 2010 Aug 13;10:20.</a:t>
            </a:r>
          </a:p>
          <a:p>
            <a:pPr>
              <a:defRPr/>
            </a:pPr>
            <a:r>
              <a:rPr lang="en-US" sz="2000" b="1" dirty="0"/>
              <a:t>Contextual and individual assessment of dental pain period prevalence in adolescents: a multilevel approach.</a:t>
            </a:r>
          </a:p>
          <a:p>
            <a:pPr>
              <a:defRPr/>
            </a:pPr>
            <a:r>
              <a:rPr lang="en-US" sz="1400" dirty="0">
                <a:hlinkClick r:id="rId2" action="ppaction://hlinkfile"/>
              </a:rPr>
              <a:t>Peres MA</a:t>
            </a:r>
            <a:r>
              <a:rPr lang="en-US" sz="1400" dirty="0"/>
              <a:t>, </a:t>
            </a:r>
            <a:r>
              <a:rPr lang="en-US" sz="1400" dirty="0">
                <a:hlinkClick r:id="rId3" action="ppaction://hlinkfile"/>
              </a:rPr>
              <a:t>Peres KG</a:t>
            </a:r>
            <a:r>
              <a:rPr lang="en-US" sz="1400" dirty="0"/>
              <a:t>, </a:t>
            </a:r>
            <a:r>
              <a:rPr lang="en-US" sz="1400" dirty="0" err="1">
                <a:hlinkClick r:id="rId4" action="ppaction://hlinkfile"/>
              </a:rPr>
              <a:t>Frias</a:t>
            </a:r>
            <a:r>
              <a:rPr lang="en-US" sz="1400" dirty="0">
                <a:hlinkClick r:id="rId4" action="ppaction://hlinkfile"/>
              </a:rPr>
              <a:t> AC</a:t>
            </a:r>
            <a:r>
              <a:rPr lang="en-US" sz="1400" dirty="0"/>
              <a:t>, </a:t>
            </a:r>
            <a:r>
              <a:rPr lang="en-US" sz="1400" dirty="0" err="1">
                <a:hlinkClick r:id="rId5" action="ppaction://hlinkfile"/>
              </a:rPr>
              <a:t>Antunes</a:t>
            </a:r>
            <a:r>
              <a:rPr lang="en-US" sz="1400" dirty="0">
                <a:hlinkClick r:id="rId5" action="ppaction://hlinkfile"/>
              </a:rPr>
              <a:t> JL</a:t>
            </a:r>
            <a:r>
              <a:rPr lang="en-US" sz="1400" dirty="0"/>
              <a:t>.</a:t>
            </a:r>
          </a:p>
          <a:p>
            <a:pPr>
              <a:defRPr/>
            </a:pPr>
            <a:r>
              <a:rPr lang="en-US" sz="1050" dirty="0"/>
              <a:t>Oral Epidemiology and Public Health Dentistry, Post-graduate Program in Public Health, Department of Public Health, </a:t>
            </a:r>
            <a:r>
              <a:rPr lang="en-US" sz="1050" dirty="0" err="1"/>
              <a:t>Universidade</a:t>
            </a:r>
            <a:r>
              <a:rPr lang="en-US" sz="1050" dirty="0"/>
              <a:t> Federal de University of Santa </a:t>
            </a:r>
            <a:r>
              <a:rPr lang="en-US" sz="1050" dirty="0" err="1"/>
              <a:t>Catarina</a:t>
            </a:r>
            <a:r>
              <a:rPr lang="en-US" sz="1050" dirty="0"/>
              <a:t>, </a:t>
            </a:r>
            <a:r>
              <a:rPr lang="en-US" sz="1050" dirty="0" err="1"/>
              <a:t>Florianópolis</a:t>
            </a:r>
            <a:r>
              <a:rPr lang="en-US" sz="1050" dirty="0"/>
              <a:t>, Brazil. mperes@ccs.ufsc.br</a:t>
            </a:r>
          </a:p>
          <a:p>
            <a:pPr>
              <a:defRPr/>
            </a:pPr>
            <a:r>
              <a:rPr lang="en-US" sz="1400" b="1" dirty="0"/>
              <a:t>Abstract</a:t>
            </a:r>
          </a:p>
          <a:p>
            <a:pPr>
              <a:defRPr/>
            </a:pPr>
            <a:r>
              <a:rPr lang="en-US" sz="1400" dirty="0"/>
              <a:t>BACKGROUND: Despite evidence that health and disease occur in social contexts, the vast majority of studies addressing dental pain exclusively assessed information gathered at individual level.</a:t>
            </a:r>
          </a:p>
          <a:p>
            <a:pPr>
              <a:defRPr/>
            </a:pPr>
            <a:r>
              <a:rPr lang="en-US" sz="1400" dirty="0"/>
              <a:t>OBJECTIVES: To assess the association between dental pain and contextual and individual characteristics in Brazilian adolescents. In addition, we aimed to test whether contextual Human Development Index is independently associated with dental pain after adjusting for individual level variables of socio-demographics and dental characteristics.</a:t>
            </a:r>
          </a:p>
          <a:p>
            <a:pPr>
              <a:defRPr/>
            </a:pPr>
            <a:r>
              <a:rPr lang="en-US" sz="1400" dirty="0"/>
              <a:t>METHODS: The study used data from an oral health survey carried out in São Paulo, Brazil, which included dental pain, dental exams, individual socioeconomic and demographic conditions, and Human Development Index at area level of 4,249 12-year-old and 1,566 15-year-old schoolchildren. The Poisson multilevel analysis was performed.</a:t>
            </a:r>
          </a:p>
          <a:p>
            <a:pPr>
              <a:defRPr/>
            </a:pPr>
            <a:r>
              <a:rPr lang="en-US" sz="1400" dirty="0"/>
              <a:t>RESULTS: </a:t>
            </a:r>
            <a:r>
              <a:rPr lang="en-US" sz="1400" b="1" dirty="0">
                <a:solidFill>
                  <a:srgbClr val="FF0000"/>
                </a:solidFill>
              </a:rPr>
              <a:t>Dental pain was found among 25.6% (95%CI = 24.5-26.7) of the adolescents and was 33% less prevalent among those living in more developed areas of the city than among those living in less developed areas. </a:t>
            </a:r>
            <a:r>
              <a:rPr lang="en-US" sz="1400" dirty="0"/>
              <a:t>Girls, blacks, those whose parents earn low income and have low schooling, those studying at public schools, and those with dental treatment needs presented higher dental-pain prevalence than their counterparts. Area HDI remained associated with dental pain after adjusting for individual level variables of socio demographic and dental characteristics.</a:t>
            </a:r>
          </a:p>
          <a:p>
            <a:pPr>
              <a:defRPr/>
            </a:pPr>
            <a:r>
              <a:rPr lang="en-US" sz="1400" dirty="0"/>
              <a:t>CONCLUSIONS: Girls, students whose parents have low schooling, those with low per capita income, those classified as having black skin color and those with dental treatment needs had higher dental pain prevalence than their counterparts. Students from areas with low Human Development Index had higher prevalence of dental pain than those from the more developed areas regardless of individual characteristics.</a:t>
            </a:r>
          </a:p>
        </p:txBody>
      </p:sp>
      <p:sp>
        <p:nvSpPr>
          <p:cNvPr id="3" name="Rectangle 2"/>
          <p:cNvSpPr/>
          <p:nvPr/>
        </p:nvSpPr>
        <p:spPr>
          <a:xfrm>
            <a:off x="539552" y="1772816"/>
            <a:ext cx="8064896" cy="3416320"/>
          </a:xfrm>
          <a:prstGeom prst="rect">
            <a:avLst/>
          </a:prstGeom>
          <a:solidFill>
            <a:schemeClr val="accent5">
              <a:lumMod val="40000"/>
              <a:lumOff val="60000"/>
            </a:schemeClr>
          </a:solidFill>
          <a:scene3d>
            <a:camera prst="orthographicFront"/>
            <a:lightRig rig="threePt" dir="t"/>
          </a:scene3d>
          <a:sp3d>
            <a:bevelT w="158750"/>
            <a:bevelB h="247650"/>
          </a:sp3d>
        </p:spPr>
        <p:txBody>
          <a:bodyPr>
            <a:spAutoFit/>
          </a:bodyPr>
          <a:lstStyle/>
          <a:p>
            <a:pPr algn="ctr">
              <a:defRPr/>
            </a:pPr>
            <a:r>
              <a:rPr lang="en-US" sz="3600" b="1" dirty="0">
                <a:solidFill>
                  <a:srgbClr val="FF0000"/>
                </a:solidFill>
              </a:rPr>
              <a:t>Dental pain was found among 25.6% </a:t>
            </a:r>
            <a:r>
              <a:rPr lang="en-US" sz="3600" b="1" dirty="0" smtClean="0">
                <a:solidFill>
                  <a:srgbClr val="FF0000"/>
                </a:solidFill>
              </a:rPr>
              <a:t>…of </a:t>
            </a:r>
            <a:r>
              <a:rPr lang="en-US" sz="3600" b="1" dirty="0">
                <a:solidFill>
                  <a:srgbClr val="FF0000"/>
                </a:solidFill>
              </a:rPr>
              <a:t>the adolescents and was </a:t>
            </a:r>
            <a:r>
              <a:rPr lang="en-US" sz="3600" b="1" dirty="0" smtClean="0">
                <a:solidFill>
                  <a:srgbClr val="FF0000"/>
                </a:solidFill>
              </a:rPr>
              <a:t>…less </a:t>
            </a:r>
            <a:r>
              <a:rPr lang="en-US" sz="3600" b="1" dirty="0">
                <a:solidFill>
                  <a:srgbClr val="FF0000"/>
                </a:solidFill>
              </a:rPr>
              <a:t>prevalent among those living in more developed areas of the city than among those living in less developed areas.</a:t>
            </a:r>
            <a:endParaRPr lang="nb-NO" sz="3600" dirty="0"/>
          </a:p>
        </p:txBody>
      </p:sp>
      <p:sp>
        <p:nvSpPr>
          <p:cNvPr id="58374" name="Rectangle 3"/>
          <p:cNvSpPr>
            <a:spLocks noChangeArrowheads="1"/>
          </p:cNvSpPr>
          <p:nvPr/>
        </p:nvSpPr>
        <p:spPr bwMode="auto">
          <a:xfrm>
            <a:off x="7451725" y="115888"/>
            <a:ext cx="1519238" cy="369887"/>
          </a:xfrm>
          <a:prstGeom prst="rect">
            <a:avLst/>
          </a:prstGeom>
          <a:noFill/>
          <a:ln w="9525">
            <a:noFill/>
            <a:miter lim="800000"/>
            <a:headEnd/>
            <a:tailEnd/>
          </a:ln>
        </p:spPr>
        <p:txBody>
          <a:bodyPr wrap="none">
            <a:spAutoFit/>
          </a:bodyPr>
          <a:lstStyle/>
          <a:p>
            <a:r>
              <a:rPr lang="en-US" b="1"/>
              <a:t>adolescents</a:t>
            </a:r>
            <a:endParaRPr lang="nb-NO"/>
          </a:p>
        </p:txBody>
      </p:sp>
      <p:sp>
        <p:nvSpPr>
          <p:cNvPr id="5" name="Rectangle 4"/>
          <p:cNvSpPr/>
          <p:nvPr/>
        </p:nvSpPr>
        <p:spPr>
          <a:xfrm>
            <a:off x="7236296" y="6165304"/>
            <a:ext cx="1512168" cy="523220"/>
          </a:xfrm>
          <a:prstGeom prst="rect">
            <a:avLst/>
          </a:prstGeom>
        </p:spPr>
        <p:txBody>
          <a:bodyPr wrap="square">
            <a:spAutoFit/>
          </a:bodyPr>
          <a:lstStyle/>
          <a:p>
            <a:r>
              <a:rPr lang="nb-NO" sz="2800" b="1" dirty="0" smtClean="0">
                <a:solidFill>
                  <a:srgbClr val="FF0000"/>
                </a:solidFill>
              </a:rPr>
              <a:t>Pulpitis</a:t>
            </a:r>
            <a:endParaRPr lang="nb-NO" sz="2800" b="1" dirty="0">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539750" y="620713"/>
            <a:ext cx="8288338" cy="4257675"/>
          </a:xfrm>
          <a:prstGeom prst="rect">
            <a:avLst/>
          </a:prstGeom>
          <a:noFill/>
          <a:ln w="9525">
            <a:noFill/>
            <a:miter lim="800000"/>
            <a:headEnd/>
            <a:tailEnd/>
          </a:ln>
        </p:spPr>
      </p:pic>
      <p:sp>
        <p:nvSpPr>
          <p:cNvPr id="60419" name="Rectangle 3"/>
          <p:cNvSpPr>
            <a:spLocks noChangeArrowheads="1"/>
          </p:cNvSpPr>
          <p:nvPr/>
        </p:nvSpPr>
        <p:spPr bwMode="auto">
          <a:xfrm>
            <a:off x="395288" y="4941888"/>
            <a:ext cx="8280400" cy="1384300"/>
          </a:xfrm>
          <a:prstGeom prst="rect">
            <a:avLst/>
          </a:prstGeom>
          <a:noFill/>
          <a:ln w="9525">
            <a:noFill/>
            <a:miter lim="800000"/>
            <a:headEnd/>
            <a:tailEnd/>
          </a:ln>
        </p:spPr>
        <p:txBody>
          <a:bodyPr>
            <a:spAutoFit/>
          </a:bodyPr>
          <a:lstStyle/>
          <a:p>
            <a:r>
              <a:rPr lang="en-US" sz="1400" dirty="0"/>
              <a:t>Impact of oral disease on quality of life in the US and Australian populations.</a:t>
            </a:r>
          </a:p>
          <a:p>
            <a:r>
              <a:rPr lang="en-US" sz="1400" dirty="0"/>
              <a:t>Sanders AE, Slade GD, Lim S, </a:t>
            </a:r>
            <a:r>
              <a:rPr lang="en-US" sz="1400" dirty="0" err="1"/>
              <a:t>Reisine</a:t>
            </a:r>
            <a:r>
              <a:rPr lang="en-US" sz="1400" dirty="0"/>
              <a:t> ST.</a:t>
            </a:r>
          </a:p>
          <a:p>
            <a:r>
              <a:rPr lang="en-US" sz="1400" dirty="0"/>
              <a:t>Community Dent Oral </a:t>
            </a:r>
            <a:r>
              <a:rPr lang="en-US" sz="1400" dirty="0" err="1"/>
              <a:t>Epidemiol</a:t>
            </a:r>
            <a:r>
              <a:rPr lang="en-US" sz="1400" dirty="0"/>
              <a:t>. 2009 Apr;37(2):171-81. </a:t>
            </a:r>
            <a:r>
              <a:rPr lang="en-US" sz="1400" dirty="0" err="1"/>
              <a:t>Epub</a:t>
            </a:r>
            <a:r>
              <a:rPr lang="en-US" sz="1400" dirty="0"/>
              <a:t> 2009 Jan 17. </a:t>
            </a:r>
          </a:p>
          <a:p>
            <a:r>
              <a:rPr lang="en-US" sz="1400" dirty="0"/>
              <a:t/>
            </a:r>
            <a:br>
              <a:rPr lang="en-US" sz="1400" dirty="0"/>
            </a:br>
            <a:r>
              <a:rPr lang="en-US" sz="1400" dirty="0"/>
              <a:t>…..prevalence was quantified as the proportion of adults who reported experiencing one or more impacts fairly often or very often </a:t>
            </a:r>
            <a:r>
              <a:rPr lang="en-US" sz="1400" b="1" dirty="0">
                <a:solidFill>
                  <a:srgbClr val="FF0000"/>
                </a:solidFill>
              </a:rPr>
              <a:t>within the past year</a:t>
            </a:r>
            <a:r>
              <a:rPr lang="en-US" sz="1400" dirty="0"/>
              <a:t>.</a:t>
            </a:r>
          </a:p>
        </p:txBody>
      </p:sp>
      <p:sp>
        <p:nvSpPr>
          <p:cNvPr id="4" name="Rectangle 3"/>
          <p:cNvSpPr/>
          <p:nvPr/>
        </p:nvSpPr>
        <p:spPr>
          <a:xfrm>
            <a:off x="827088" y="1700213"/>
            <a:ext cx="1944687" cy="215900"/>
          </a:xfrm>
          <a:prstGeom prst="rect">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5" name="Rectangle 4"/>
          <p:cNvSpPr/>
          <p:nvPr/>
        </p:nvSpPr>
        <p:spPr>
          <a:xfrm>
            <a:off x="827088" y="3933825"/>
            <a:ext cx="1944687" cy="215900"/>
          </a:xfrm>
          <a:prstGeom prst="rect">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 name="Rectangle 5"/>
          <p:cNvSpPr/>
          <p:nvPr/>
        </p:nvSpPr>
        <p:spPr>
          <a:xfrm>
            <a:off x="827088" y="2565400"/>
            <a:ext cx="1944687" cy="215900"/>
          </a:xfrm>
          <a:prstGeom prst="rect">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7" name="Rectangle 6"/>
          <p:cNvSpPr/>
          <p:nvPr/>
        </p:nvSpPr>
        <p:spPr>
          <a:xfrm>
            <a:off x="827088" y="3068638"/>
            <a:ext cx="1944687" cy="215900"/>
          </a:xfrm>
          <a:prstGeom prst="rect">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8" name="Oval 7"/>
          <p:cNvSpPr/>
          <p:nvPr/>
        </p:nvSpPr>
        <p:spPr>
          <a:xfrm>
            <a:off x="5508625" y="1628775"/>
            <a:ext cx="863600"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9" name="Oval 8"/>
          <p:cNvSpPr/>
          <p:nvPr/>
        </p:nvSpPr>
        <p:spPr>
          <a:xfrm>
            <a:off x="6875463" y="2997200"/>
            <a:ext cx="865187"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 name="Oval 9"/>
          <p:cNvSpPr/>
          <p:nvPr/>
        </p:nvSpPr>
        <p:spPr>
          <a:xfrm>
            <a:off x="5435600" y="2997200"/>
            <a:ext cx="865188"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 name="Oval 10"/>
          <p:cNvSpPr/>
          <p:nvPr/>
        </p:nvSpPr>
        <p:spPr>
          <a:xfrm>
            <a:off x="6804025" y="1628775"/>
            <a:ext cx="863600"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60428" name="Rectangle 11"/>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
        <p:nvSpPr>
          <p:cNvPr id="13" name="Oval 12"/>
          <p:cNvSpPr/>
          <p:nvPr/>
        </p:nvSpPr>
        <p:spPr>
          <a:xfrm>
            <a:off x="5508104" y="3861048"/>
            <a:ext cx="865188"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4" name="Oval 13"/>
          <p:cNvSpPr/>
          <p:nvPr/>
        </p:nvSpPr>
        <p:spPr>
          <a:xfrm>
            <a:off x="6876256" y="3861048"/>
            <a:ext cx="865188"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5" name="Oval 14"/>
          <p:cNvSpPr/>
          <p:nvPr/>
        </p:nvSpPr>
        <p:spPr>
          <a:xfrm>
            <a:off x="5436096" y="2420888"/>
            <a:ext cx="865188"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6" name="Oval 15"/>
          <p:cNvSpPr/>
          <p:nvPr/>
        </p:nvSpPr>
        <p:spPr>
          <a:xfrm>
            <a:off x="6876256" y="2420888"/>
            <a:ext cx="865188" cy="360363"/>
          </a:xfrm>
          <a:prstGeom prst="ellipse">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179388" y="260350"/>
            <a:ext cx="8713787" cy="6556375"/>
          </a:xfrm>
          <a:prstGeom prst="rect">
            <a:avLst/>
          </a:prstGeom>
          <a:noFill/>
          <a:ln w="9525">
            <a:noFill/>
            <a:miter lim="800000"/>
            <a:headEnd/>
            <a:tailEnd/>
          </a:ln>
        </p:spPr>
        <p:txBody>
          <a:bodyPr>
            <a:spAutoFit/>
          </a:bodyPr>
          <a:lstStyle/>
          <a:p>
            <a:r>
              <a:rPr lang="en-US" sz="1400"/>
              <a:t>J Orofac Pain. 2008 Fall;22(4):323-30.</a:t>
            </a:r>
          </a:p>
          <a:p>
            <a:r>
              <a:rPr lang="en-US" sz="2400" b="1"/>
              <a:t>Chronic orofacial pain in southern Chinese people: experience, associated disability, and help-seeking response.</a:t>
            </a:r>
          </a:p>
          <a:p>
            <a:r>
              <a:rPr lang="en-US" sz="2000">
                <a:hlinkClick r:id="rId2" action="ppaction://hlinkfile"/>
              </a:rPr>
              <a:t>Leung WS</a:t>
            </a:r>
            <a:r>
              <a:rPr lang="en-US" sz="2000"/>
              <a:t>, </a:t>
            </a:r>
            <a:r>
              <a:rPr lang="en-US" sz="2000">
                <a:hlinkClick r:id="rId3" action="ppaction://hlinkfile"/>
              </a:rPr>
              <a:t>McMillan AS</a:t>
            </a:r>
            <a:r>
              <a:rPr lang="en-US" sz="2000"/>
              <a:t>, </a:t>
            </a:r>
            <a:r>
              <a:rPr lang="en-US" sz="2000">
                <a:hlinkClick r:id="rId4" action="ppaction://hlinkfile"/>
              </a:rPr>
              <a:t>Wong MC</a:t>
            </a:r>
            <a:r>
              <a:rPr lang="en-US" sz="2000"/>
              <a:t>.</a:t>
            </a:r>
          </a:p>
          <a:p>
            <a:r>
              <a:rPr lang="en-US" sz="1400"/>
              <a:t>University of Hong Kong.</a:t>
            </a:r>
          </a:p>
          <a:p>
            <a:r>
              <a:rPr lang="en-US" sz="2000" b="1"/>
              <a:t>Abstract</a:t>
            </a:r>
          </a:p>
          <a:p>
            <a:r>
              <a:rPr lang="en-US" sz="2000"/>
              <a:t>AIMS: To investigate chronic orofacial pain experience, psychosocial impact, and help-seeking response in adult Chinese people in Hong Kong.</a:t>
            </a:r>
          </a:p>
          <a:p>
            <a:r>
              <a:rPr lang="en-US" sz="2000"/>
              <a:t>METHODS: A cross-sectional population-based telephone interview survey identified 1352 randomly selected people aged &gt; or =18 years. Standard questions were asked about </a:t>
            </a:r>
            <a:r>
              <a:rPr lang="en-US" sz="2000" b="1">
                <a:solidFill>
                  <a:srgbClr val="00B050"/>
                </a:solidFill>
              </a:rPr>
              <a:t>current or episodic</a:t>
            </a:r>
            <a:r>
              <a:rPr lang="en-US" sz="2000"/>
              <a:t> and </a:t>
            </a:r>
            <a:r>
              <a:rPr lang="en-US" sz="2000" b="1">
                <a:solidFill>
                  <a:srgbClr val="00B050"/>
                </a:solidFill>
              </a:rPr>
              <a:t>prior (&gt; or = 6 months) </a:t>
            </a:r>
            <a:r>
              <a:rPr lang="en-US" sz="2000"/>
              <a:t>experience of 7 orofacial pain symptoms. …</a:t>
            </a:r>
          </a:p>
          <a:p>
            <a:r>
              <a:rPr lang="en-US" sz="2000"/>
              <a:t>RESULTS: </a:t>
            </a:r>
            <a:r>
              <a:rPr lang="en-US" sz="2000" b="1">
                <a:solidFill>
                  <a:srgbClr val="FF0000"/>
                </a:solidFill>
              </a:rPr>
              <a:t>Current or episodic symptoms of orofacial pain were reported by 57.0% of respondents, and 13.2% of this group reported symptoms that had lasted for a 6 months (chronic subgroup). </a:t>
            </a:r>
            <a:r>
              <a:rPr lang="en-US" sz="2000"/>
              <a:t>….</a:t>
            </a:r>
          </a:p>
          <a:p>
            <a:r>
              <a:rPr lang="en-US" sz="2000"/>
              <a:t>CONCLUSION: </a:t>
            </a:r>
            <a:r>
              <a:rPr lang="en-US" sz="2000" b="1">
                <a:solidFill>
                  <a:srgbClr val="FF0000"/>
                </a:solidFill>
              </a:rPr>
              <a:t>The prevalence of current/episodic orofacial pain was relatively high</a:t>
            </a:r>
            <a:r>
              <a:rPr lang="en-US" sz="2000"/>
              <a:t>, whereas chronic orofacial pain was much less common. Although the intensity of chronic orofacial pain was significant, associated psychosocial disability was low, as was the level of perceived need for treatment. ….</a:t>
            </a:r>
          </a:p>
        </p:txBody>
      </p:sp>
      <p:sp>
        <p:nvSpPr>
          <p:cNvPr id="61443"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179388" y="260350"/>
            <a:ext cx="8713787" cy="6556375"/>
          </a:xfrm>
          <a:prstGeom prst="rect">
            <a:avLst/>
          </a:prstGeom>
          <a:noFill/>
          <a:ln w="9525">
            <a:noFill/>
            <a:miter lim="800000"/>
            <a:headEnd/>
            <a:tailEnd/>
          </a:ln>
        </p:spPr>
        <p:txBody>
          <a:bodyPr>
            <a:spAutoFit/>
          </a:bodyPr>
          <a:lstStyle/>
          <a:p>
            <a:r>
              <a:rPr lang="en-US" sz="1400"/>
              <a:t>J Orofac Pain. 2008 Fall;22(4):323-30.</a:t>
            </a:r>
          </a:p>
          <a:p>
            <a:r>
              <a:rPr lang="en-US" sz="2400" b="1"/>
              <a:t>Chronic orofacial pain in southern Chinese people: experience, associated disability, and help-seeking response.</a:t>
            </a:r>
          </a:p>
          <a:p>
            <a:r>
              <a:rPr lang="en-US" sz="2000">
                <a:hlinkClick r:id="rId2" action="ppaction://hlinkfile"/>
              </a:rPr>
              <a:t>Leung WS</a:t>
            </a:r>
            <a:r>
              <a:rPr lang="en-US" sz="2000"/>
              <a:t>, </a:t>
            </a:r>
            <a:r>
              <a:rPr lang="en-US" sz="2000">
                <a:hlinkClick r:id="rId3" action="ppaction://hlinkfile"/>
              </a:rPr>
              <a:t>McMillan AS</a:t>
            </a:r>
            <a:r>
              <a:rPr lang="en-US" sz="2000"/>
              <a:t>, </a:t>
            </a:r>
            <a:r>
              <a:rPr lang="en-US" sz="2000">
                <a:hlinkClick r:id="rId4" action="ppaction://hlinkfile"/>
              </a:rPr>
              <a:t>Wong MC</a:t>
            </a:r>
            <a:r>
              <a:rPr lang="en-US" sz="2000"/>
              <a:t>.</a:t>
            </a:r>
          </a:p>
          <a:p>
            <a:r>
              <a:rPr lang="en-US" sz="1400"/>
              <a:t>University of Hong Kong.</a:t>
            </a:r>
          </a:p>
          <a:p>
            <a:r>
              <a:rPr lang="en-US" sz="2000" b="1"/>
              <a:t>Abstract</a:t>
            </a:r>
          </a:p>
          <a:p>
            <a:r>
              <a:rPr lang="en-US" sz="2000"/>
              <a:t>AIMS: To investigate chronic orofacial pain experience, psychosocial impact, and help-seeking response in adult Chinese people in Hong Kong.</a:t>
            </a:r>
          </a:p>
          <a:p>
            <a:r>
              <a:rPr lang="en-US" sz="2000"/>
              <a:t>METHODS: A cross-sectional population-based telephone interview survey identified 1352 randomly selected people aged &gt; or =18 years. Standard questions were asked about </a:t>
            </a:r>
            <a:r>
              <a:rPr lang="en-US" sz="2000" b="1">
                <a:solidFill>
                  <a:srgbClr val="00B050"/>
                </a:solidFill>
              </a:rPr>
              <a:t>current or episodic</a:t>
            </a:r>
            <a:r>
              <a:rPr lang="en-US" sz="2000"/>
              <a:t> and </a:t>
            </a:r>
            <a:r>
              <a:rPr lang="en-US" sz="2000" b="1">
                <a:solidFill>
                  <a:srgbClr val="00B050"/>
                </a:solidFill>
              </a:rPr>
              <a:t>prior (&gt; or = 6 months) </a:t>
            </a:r>
            <a:r>
              <a:rPr lang="en-US" sz="2000"/>
              <a:t>experience of 7 orofacial pain symptoms. …</a:t>
            </a:r>
          </a:p>
          <a:p>
            <a:r>
              <a:rPr lang="en-US" sz="2000"/>
              <a:t>RESULTS: </a:t>
            </a:r>
            <a:r>
              <a:rPr lang="en-US" sz="2000" b="1">
                <a:solidFill>
                  <a:srgbClr val="FF0000"/>
                </a:solidFill>
              </a:rPr>
              <a:t>Current or episodic symptoms of orofacial pain were reported by 57.0% of respondents, and 13.2% of this group reported symptoms that had lasted for a 6 months (chronic subgroup). </a:t>
            </a:r>
            <a:r>
              <a:rPr lang="en-US" sz="2000"/>
              <a:t>….</a:t>
            </a:r>
          </a:p>
          <a:p>
            <a:r>
              <a:rPr lang="en-US" sz="2000"/>
              <a:t>CONCLUSION: </a:t>
            </a:r>
            <a:r>
              <a:rPr lang="en-US" sz="2000" b="1">
                <a:solidFill>
                  <a:srgbClr val="FF0000"/>
                </a:solidFill>
              </a:rPr>
              <a:t>The prevalence of current/episodic orofacial pain was relatively high</a:t>
            </a:r>
            <a:r>
              <a:rPr lang="en-US" sz="2000"/>
              <a:t>, whereas chronic orofacial pain was much less common. Although the intensity of chronic orofacial pain was significant, associated psychosocial disability was low, as was the level of perceived need for treatment. ….</a:t>
            </a:r>
          </a:p>
        </p:txBody>
      </p:sp>
      <p:sp>
        <p:nvSpPr>
          <p:cNvPr id="62467"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
        <p:nvSpPr>
          <p:cNvPr id="4" name="Rectangle 3"/>
          <p:cNvSpPr/>
          <p:nvPr/>
        </p:nvSpPr>
        <p:spPr>
          <a:xfrm>
            <a:off x="251520" y="1740872"/>
            <a:ext cx="8568952" cy="3416320"/>
          </a:xfrm>
          <a:prstGeom prst="rect">
            <a:avLst/>
          </a:prstGeom>
          <a:solidFill>
            <a:schemeClr val="accent5">
              <a:lumMod val="40000"/>
              <a:lumOff val="60000"/>
            </a:schemeClr>
          </a:solidFill>
          <a:scene3d>
            <a:camera prst="orthographicFront"/>
            <a:lightRig rig="threePt" dir="t"/>
          </a:scene3d>
          <a:sp3d>
            <a:bevelT w="158750"/>
            <a:bevelB h="247650"/>
          </a:sp3d>
        </p:spPr>
        <p:txBody>
          <a:bodyPr>
            <a:spAutoFit/>
          </a:bodyPr>
          <a:lstStyle/>
          <a:p>
            <a:pPr algn="ctr">
              <a:defRPr/>
            </a:pPr>
            <a:r>
              <a:rPr lang="en-US" sz="3600" b="1" dirty="0">
                <a:solidFill>
                  <a:srgbClr val="FF0000"/>
                </a:solidFill>
              </a:rPr>
              <a:t>Current or episodic symptoms of </a:t>
            </a:r>
            <a:r>
              <a:rPr lang="en-US" sz="3600" b="1" dirty="0" err="1">
                <a:solidFill>
                  <a:srgbClr val="FF0000"/>
                </a:solidFill>
              </a:rPr>
              <a:t>orofacial</a:t>
            </a:r>
            <a:r>
              <a:rPr lang="en-US" sz="3600" b="1" dirty="0">
                <a:solidFill>
                  <a:srgbClr val="FF0000"/>
                </a:solidFill>
              </a:rPr>
              <a:t> pain were reported by 57.0% of respondents, and 13.2% of this group reported symptoms that had lasted for a 6 months (chronic subgroup).</a:t>
            </a:r>
            <a:endParaRPr lang="nb-NO"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nb-NO" dirty="0" err="1" smtClean="0"/>
              <a:t>Changing</a:t>
            </a:r>
            <a:r>
              <a:rPr lang="nb-NO" dirty="0" smtClean="0"/>
              <a:t> </a:t>
            </a:r>
            <a:r>
              <a:rPr lang="nb-NO" dirty="0" err="1" smtClean="0"/>
              <a:t>concepts</a:t>
            </a:r>
            <a:endParaRPr lang="nb-NO" dirty="0" smtClean="0"/>
          </a:p>
        </p:txBody>
      </p:sp>
      <p:sp>
        <p:nvSpPr>
          <p:cNvPr id="13315" name="Content Placeholder 2"/>
          <p:cNvSpPr>
            <a:spLocks noGrp="1"/>
          </p:cNvSpPr>
          <p:nvPr>
            <p:ph idx="1"/>
          </p:nvPr>
        </p:nvSpPr>
        <p:spPr>
          <a:xfrm>
            <a:off x="457200" y="1341438"/>
            <a:ext cx="8229600" cy="4525962"/>
          </a:xfrm>
        </p:spPr>
        <p:txBody>
          <a:bodyPr/>
          <a:lstStyle/>
          <a:p>
            <a:pPr>
              <a:spcAft>
                <a:spcPts val="1200"/>
              </a:spcAft>
            </a:pPr>
            <a:r>
              <a:rPr lang="nb-NO" dirty="0" smtClean="0"/>
              <a:t>1940: </a:t>
            </a:r>
            <a:r>
              <a:rPr lang="nb-NO" dirty="0" err="1" smtClean="0"/>
              <a:t>Grossman</a:t>
            </a:r>
            <a:r>
              <a:rPr lang="nb-NO" dirty="0" smtClean="0"/>
              <a:t>: </a:t>
            </a:r>
            <a:r>
              <a:rPr lang="nb-NO" b="1" dirty="0" err="1" smtClean="0">
                <a:solidFill>
                  <a:srgbClr val="FF0000"/>
                </a:solidFill>
              </a:rPr>
              <a:t>Endodontic</a:t>
            </a:r>
            <a:r>
              <a:rPr lang="nb-NO" b="1" dirty="0" smtClean="0">
                <a:solidFill>
                  <a:srgbClr val="FF0000"/>
                </a:solidFill>
              </a:rPr>
              <a:t> </a:t>
            </a:r>
            <a:r>
              <a:rPr lang="nb-NO" b="1" dirty="0" err="1" smtClean="0">
                <a:solidFill>
                  <a:srgbClr val="FF0000"/>
                </a:solidFill>
              </a:rPr>
              <a:t>Practice</a:t>
            </a:r>
            <a:endParaRPr lang="nb-NO" b="1" dirty="0" smtClean="0">
              <a:solidFill>
                <a:srgbClr val="FF0000"/>
              </a:solidFill>
            </a:endParaRPr>
          </a:p>
          <a:p>
            <a:pPr>
              <a:spcAft>
                <a:spcPts val="1200"/>
              </a:spcAft>
            </a:pPr>
            <a:r>
              <a:rPr lang="nb-NO" dirty="0" smtClean="0"/>
              <a:t>1998: Ørstavik/Pitt Ford: </a:t>
            </a:r>
            <a:r>
              <a:rPr lang="nb-NO" dirty="0" err="1" smtClean="0"/>
              <a:t>Essential</a:t>
            </a:r>
            <a:r>
              <a:rPr lang="nb-NO" dirty="0" smtClean="0"/>
              <a:t> </a:t>
            </a:r>
            <a:r>
              <a:rPr lang="nb-NO" b="1" dirty="0" err="1" smtClean="0">
                <a:solidFill>
                  <a:srgbClr val="FF0000"/>
                </a:solidFill>
              </a:rPr>
              <a:t>Endodontology</a:t>
            </a:r>
            <a:r>
              <a:rPr lang="nb-NO" b="1" dirty="0" smtClean="0">
                <a:solidFill>
                  <a:srgbClr val="FF0000"/>
                </a:solidFill>
              </a:rPr>
              <a:t>: </a:t>
            </a:r>
            <a:r>
              <a:rPr lang="nb-NO" b="1" dirty="0" err="1" smtClean="0">
                <a:solidFill>
                  <a:srgbClr val="FF0000"/>
                </a:solidFill>
              </a:rPr>
              <a:t>Prevention</a:t>
            </a:r>
            <a:r>
              <a:rPr lang="nb-NO" b="1" dirty="0" smtClean="0">
                <a:solidFill>
                  <a:srgbClr val="FF0000"/>
                </a:solidFill>
              </a:rPr>
              <a:t> and </a:t>
            </a:r>
            <a:r>
              <a:rPr lang="nb-NO" b="1" dirty="0" err="1" smtClean="0">
                <a:solidFill>
                  <a:srgbClr val="FF0000"/>
                </a:solidFill>
              </a:rPr>
              <a:t>Treatment</a:t>
            </a:r>
            <a:r>
              <a:rPr lang="nb-NO" b="1" dirty="0" smtClean="0">
                <a:solidFill>
                  <a:srgbClr val="FF0000"/>
                </a:solidFill>
              </a:rPr>
              <a:t> </a:t>
            </a:r>
            <a:r>
              <a:rPr lang="nb-NO" b="1" dirty="0" err="1" smtClean="0">
                <a:solidFill>
                  <a:srgbClr val="FF0000"/>
                </a:solidFill>
              </a:rPr>
              <a:t>of</a:t>
            </a:r>
            <a:r>
              <a:rPr lang="nb-NO" b="1" dirty="0" smtClean="0">
                <a:solidFill>
                  <a:srgbClr val="FF0000"/>
                </a:solidFill>
              </a:rPr>
              <a:t> </a:t>
            </a:r>
            <a:r>
              <a:rPr lang="nb-NO" b="1" dirty="0" err="1" smtClean="0">
                <a:solidFill>
                  <a:srgbClr val="FF0000"/>
                </a:solidFill>
              </a:rPr>
              <a:t>Apical</a:t>
            </a:r>
            <a:r>
              <a:rPr lang="nb-NO" b="1" dirty="0" smtClean="0">
                <a:solidFill>
                  <a:srgbClr val="FF0000"/>
                </a:solidFill>
              </a:rPr>
              <a:t> Periodontitis</a:t>
            </a:r>
          </a:p>
          <a:p>
            <a:pPr>
              <a:spcAft>
                <a:spcPts val="1200"/>
              </a:spcAft>
            </a:pPr>
            <a:r>
              <a:rPr lang="nb-NO" dirty="0" smtClean="0"/>
              <a:t>2011: Siqueira: </a:t>
            </a:r>
            <a:r>
              <a:rPr lang="nb-NO" dirty="0" err="1" smtClean="0"/>
              <a:t>Treatment</a:t>
            </a:r>
            <a:r>
              <a:rPr lang="nb-NO" dirty="0" smtClean="0"/>
              <a:t> </a:t>
            </a:r>
            <a:r>
              <a:rPr lang="nb-NO" dirty="0" err="1" smtClean="0"/>
              <a:t>of</a:t>
            </a:r>
            <a:r>
              <a:rPr lang="nb-NO" dirty="0" smtClean="0"/>
              <a:t> </a:t>
            </a:r>
            <a:r>
              <a:rPr lang="nb-NO" b="1" dirty="0" err="1" smtClean="0">
                <a:solidFill>
                  <a:srgbClr val="FF0000"/>
                </a:solidFill>
              </a:rPr>
              <a:t>Endodontic</a:t>
            </a:r>
            <a:r>
              <a:rPr lang="nb-NO" b="1" dirty="0" smtClean="0">
                <a:solidFill>
                  <a:srgbClr val="FF0000"/>
                </a:solidFill>
              </a:rPr>
              <a:t> </a:t>
            </a:r>
            <a:r>
              <a:rPr lang="nb-NO" b="1" dirty="0" err="1" smtClean="0">
                <a:solidFill>
                  <a:srgbClr val="FF0000"/>
                </a:solidFill>
              </a:rPr>
              <a:t>Infections</a:t>
            </a:r>
            <a:endParaRPr lang="nb-NO" b="1" dirty="0" smtClean="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395288" y="404813"/>
            <a:ext cx="8424862" cy="5786437"/>
          </a:xfrm>
          <a:prstGeom prst="rect">
            <a:avLst/>
          </a:prstGeom>
          <a:noFill/>
          <a:ln w="9525">
            <a:noFill/>
            <a:miter lim="800000"/>
            <a:headEnd/>
            <a:tailEnd/>
          </a:ln>
        </p:spPr>
        <p:txBody>
          <a:bodyPr>
            <a:spAutoFit/>
          </a:bodyPr>
          <a:lstStyle/>
          <a:p>
            <a:r>
              <a:rPr lang="en-US" sz="1100"/>
              <a:t>Br Dent J. 2008 Dec 20;205(12):659-64; discussion 648. Epub 2008 Dec 5.</a:t>
            </a:r>
          </a:p>
          <a:p>
            <a:r>
              <a:rPr lang="en-US" sz="2000" b="1"/>
              <a:t>A retrospective investigation of the clinical management of patients attending an out of hours dental clinic in Merseyside under the new NHS dental contract.</a:t>
            </a:r>
          </a:p>
          <a:p>
            <a:r>
              <a:rPr lang="en-US" sz="1600">
                <a:hlinkClick r:id="rId2" action="ppaction://hlinkfile"/>
              </a:rPr>
              <a:t>Tulip DE</a:t>
            </a:r>
            <a:r>
              <a:rPr lang="en-US" sz="1600"/>
              <a:t>, </a:t>
            </a:r>
            <a:r>
              <a:rPr lang="en-US" sz="1600">
                <a:hlinkClick r:id="rId3" action="ppaction://hlinkfile"/>
              </a:rPr>
              <a:t>Palmer NO</a:t>
            </a:r>
            <a:r>
              <a:rPr lang="en-US" sz="1600"/>
              <a:t>.</a:t>
            </a:r>
          </a:p>
          <a:p>
            <a:r>
              <a:rPr lang="en-US" sz="1100"/>
              <a:t>Manchester University, Manchester, UK. denisetulip007@hotmail.com</a:t>
            </a:r>
          </a:p>
          <a:p>
            <a:r>
              <a:rPr lang="en-US" sz="1600" b="1"/>
              <a:t>Abstract</a:t>
            </a:r>
          </a:p>
          <a:p>
            <a:r>
              <a:rPr lang="en-US" sz="1600"/>
              <a:t>AIM: To investigate the clinical management of patients attending for emergency dental treatment.</a:t>
            </a:r>
          </a:p>
          <a:p>
            <a:r>
              <a:rPr lang="en-US" sz="1600"/>
              <a:t>DESIGN: A retrospective analysis of clinical record cards.</a:t>
            </a:r>
          </a:p>
          <a:p>
            <a:r>
              <a:rPr lang="en-US" sz="1600"/>
              <a:t>METHOD: Information was collected from patient record cards concerning the patient's reason for attendance and their management at an emergency dental clinic in South Sefton, Liverpool.</a:t>
            </a:r>
          </a:p>
          <a:p>
            <a:r>
              <a:rPr lang="en-US" sz="1600"/>
              <a:t>RESULTS: Over a nine month period, 1,718 patients attended the clinic; 1,472 record cards were analysed. </a:t>
            </a:r>
            <a:r>
              <a:rPr lang="en-US" sz="1600" b="1">
                <a:solidFill>
                  <a:srgbClr val="FF0000"/>
                </a:solidFill>
              </a:rPr>
              <a:t>Over 80% of the patients attending the out of hours (OOH) clinic had pain associated with a localised dental infection or dental abscess. </a:t>
            </a:r>
            <a:r>
              <a:rPr lang="en-US" sz="1600"/>
              <a:t>Where a diagnosis was recorded, only 67% of patients received appropriate treatment. Over 50% of patients received antibiotics alone with no other definitive treatment provided. The principal antibiotic prescribed for both adult and child patients was amoxicillin.</a:t>
            </a:r>
          </a:p>
          <a:p>
            <a:r>
              <a:rPr lang="en-US" sz="1600"/>
              <a:t>CONCLUSION: The current study has highlighted that GDPs working within the OOH services are not adhering to current clinical and best practice guidelines with respect to patient examination, diagnosis, management, in particular the correct prescribing of antibiotics for dental infections, and clinical record keeping.</a:t>
            </a:r>
          </a:p>
        </p:txBody>
      </p:sp>
      <p:sp>
        <p:nvSpPr>
          <p:cNvPr id="63491"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395288" y="404813"/>
            <a:ext cx="8424862" cy="5786437"/>
          </a:xfrm>
          <a:prstGeom prst="rect">
            <a:avLst/>
          </a:prstGeom>
          <a:noFill/>
          <a:ln w="9525">
            <a:noFill/>
            <a:miter lim="800000"/>
            <a:headEnd/>
            <a:tailEnd/>
          </a:ln>
        </p:spPr>
        <p:txBody>
          <a:bodyPr>
            <a:spAutoFit/>
          </a:bodyPr>
          <a:lstStyle/>
          <a:p>
            <a:r>
              <a:rPr lang="en-US" sz="1100"/>
              <a:t>Br Dent J. 2008 Dec 20;205(12):659-64; discussion 648. Epub 2008 Dec 5.</a:t>
            </a:r>
          </a:p>
          <a:p>
            <a:r>
              <a:rPr lang="en-US" sz="2000" b="1"/>
              <a:t>A retrospective investigation of the clinical management of patients attending an out of hours dental clinic in Merseyside under the new NHS dental contract.</a:t>
            </a:r>
          </a:p>
          <a:p>
            <a:r>
              <a:rPr lang="en-US" sz="1600">
                <a:hlinkClick r:id="rId2" action="ppaction://hlinkfile"/>
              </a:rPr>
              <a:t>Tulip DE</a:t>
            </a:r>
            <a:r>
              <a:rPr lang="en-US" sz="1600"/>
              <a:t>, </a:t>
            </a:r>
            <a:r>
              <a:rPr lang="en-US" sz="1600">
                <a:hlinkClick r:id="rId3" action="ppaction://hlinkfile"/>
              </a:rPr>
              <a:t>Palmer NO</a:t>
            </a:r>
            <a:r>
              <a:rPr lang="en-US" sz="1600"/>
              <a:t>.</a:t>
            </a:r>
          </a:p>
          <a:p>
            <a:r>
              <a:rPr lang="en-US" sz="1100"/>
              <a:t>Manchester University, Manchester, UK. denisetulip007@hotmail.com</a:t>
            </a:r>
          </a:p>
          <a:p>
            <a:r>
              <a:rPr lang="en-US" sz="1600" b="1"/>
              <a:t>Abstract</a:t>
            </a:r>
          </a:p>
          <a:p>
            <a:r>
              <a:rPr lang="en-US" sz="1600"/>
              <a:t>AIM: To investigate the clinical management of patients attending for emergency dental treatment.</a:t>
            </a:r>
          </a:p>
          <a:p>
            <a:r>
              <a:rPr lang="en-US" sz="1600"/>
              <a:t>DESIGN: A retrospective analysis of clinical record cards.</a:t>
            </a:r>
          </a:p>
          <a:p>
            <a:r>
              <a:rPr lang="en-US" sz="1600"/>
              <a:t>METHOD: Information was collected from patient record cards concerning the patient's reason for attendance and their management at an emergency dental clinic in South Sefton, Liverpool.</a:t>
            </a:r>
          </a:p>
          <a:p>
            <a:r>
              <a:rPr lang="en-US" sz="1600"/>
              <a:t>RESULTS: Over a nine month period, 1,718 patients attended the clinic; 1,472 record cards were analysed. </a:t>
            </a:r>
            <a:r>
              <a:rPr lang="en-US" sz="1600" b="1">
                <a:solidFill>
                  <a:srgbClr val="FF0000"/>
                </a:solidFill>
              </a:rPr>
              <a:t>Over 80% of the patients attending the out of hours (OOH) clinic had pain associated with a localised dental infection or dental abscess. </a:t>
            </a:r>
            <a:r>
              <a:rPr lang="en-US" sz="1600"/>
              <a:t>Where a diagnosis was recorded, only 67% of patients received appropriate treatment. Over 50% of patients received antibiotics alone with no other definitive treatment provided. The principal antibiotic prescribed for both adult and child patients was amoxicillin.</a:t>
            </a:r>
          </a:p>
          <a:p>
            <a:r>
              <a:rPr lang="en-US" sz="1600"/>
              <a:t>CONCLUSION: The current study has highlighted that GDPs working within the OOH services are not adhering to current clinical and best practice guidelines with respect to patient examination, diagnosis, management, in particular the correct prescribing of antibiotics for dental infections, and clinical record keeping.</a:t>
            </a:r>
          </a:p>
        </p:txBody>
      </p:sp>
      <p:sp>
        <p:nvSpPr>
          <p:cNvPr id="64515"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
        <p:nvSpPr>
          <p:cNvPr id="4" name="Rectangle 3"/>
          <p:cNvSpPr/>
          <p:nvPr/>
        </p:nvSpPr>
        <p:spPr>
          <a:xfrm>
            <a:off x="323528" y="2564904"/>
            <a:ext cx="8568952" cy="2308324"/>
          </a:xfrm>
          <a:prstGeom prst="rect">
            <a:avLst/>
          </a:prstGeom>
          <a:solidFill>
            <a:schemeClr val="accent5">
              <a:lumMod val="40000"/>
              <a:lumOff val="60000"/>
            </a:schemeClr>
          </a:solidFill>
          <a:scene3d>
            <a:camera prst="orthographicFront"/>
            <a:lightRig rig="threePt" dir="t"/>
          </a:scene3d>
          <a:sp3d>
            <a:bevelT w="158750"/>
            <a:bevelB h="247650"/>
          </a:sp3d>
        </p:spPr>
        <p:txBody>
          <a:bodyPr>
            <a:spAutoFit/>
          </a:bodyPr>
          <a:lstStyle/>
          <a:p>
            <a:pPr algn="ctr">
              <a:defRPr/>
            </a:pPr>
            <a:r>
              <a:rPr lang="en-US" sz="3600" b="1" dirty="0">
                <a:solidFill>
                  <a:srgbClr val="FF0000"/>
                </a:solidFill>
              </a:rPr>
              <a:t>Over 80% of the patients attending the out of hours (OOH) clinic had pain associated with a </a:t>
            </a:r>
            <a:r>
              <a:rPr lang="en-US" sz="3600" b="1" dirty="0" err="1">
                <a:solidFill>
                  <a:srgbClr val="FF0000"/>
                </a:solidFill>
              </a:rPr>
              <a:t>localised</a:t>
            </a:r>
            <a:r>
              <a:rPr lang="en-US" sz="3600" b="1" dirty="0">
                <a:solidFill>
                  <a:srgbClr val="FF0000"/>
                </a:solidFill>
              </a:rPr>
              <a:t> dental infection or dental abscess.</a:t>
            </a:r>
            <a:endParaRPr lang="nb-NO" sz="36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684213" y="1773238"/>
            <a:ext cx="7920037" cy="3416300"/>
          </a:xfrm>
          <a:prstGeom prst="rect">
            <a:avLst/>
          </a:prstGeom>
          <a:noFill/>
          <a:ln w="9525">
            <a:noFill/>
            <a:miter lim="800000"/>
            <a:headEnd/>
            <a:tailEnd/>
          </a:ln>
        </p:spPr>
        <p:txBody>
          <a:bodyPr>
            <a:spAutoFit/>
          </a:bodyPr>
          <a:lstStyle/>
          <a:p>
            <a:r>
              <a:rPr lang="en-US" dirty="0"/>
              <a:t>The most common clinical diagnosis made was</a:t>
            </a:r>
          </a:p>
          <a:p>
            <a:r>
              <a:rPr lang="en-US" dirty="0"/>
              <a:t> </a:t>
            </a:r>
          </a:p>
          <a:p>
            <a:r>
              <a:rPr lang="en-US" dirty="0"/>
              <a:t>caries [254/1,062]					23.9%</a:t>
            </a:r>
          </a:p>
          <a:p>
            <a:r>
              <a:rPr lang="en-US" dirty="0"/>
              <a:t>..cavities caused through decay or lost restorations 	17.6% </a:t>
            </a:r>
          </a:p>
          <a:p>
            <a:r>
              <a:rPr lang="en-US" dirty="0"/>
              <a:t>acute </a:t>
            </a:r>
            <a:r>
              <a:rPr lang="en-US" dirty="0" err="1"/>
              <a:t>periapical</a:t>
            </a:r>
            <a:r>
              <a:rPr lang="en-US" dirty="0"/>
              <a:t> </a:t>
            </a:r>
            <a:r>
              <a:rPr lang="nb-NO" dirty="0" err="1"/>
              <a:t>periodontitis</a:t>
            </a:r>
            <a:r>
              <a:rPr lang="nb-NO" dirty="0"/>
              <a:t> 			12.1%</a:t>
            </a:r>
          </a:p>
          <a:p>
            <a:r>
              <a:rPr lang="nb-NO" dirty="0"/>
              <a:t> and </a:t>
            </a:r>
            <a:r>
              <a:rPr lang="nb-NO" dirty="0" err="1"/>
              <a:t>fractured</a:t>
            </a:r>
            <a:r>
              <a:rPr lang="nb-NO" dirty="0"/>
              <a:t> </a:t>
            </a:r>
            <a:r>
              <a:rPr lang="nb-NO" dirty="0" err="1"/>
              <a:t>teeth</a:t>
            </a:r>
            <a:r>
              <a:rPr lang="nb-NO" dirty="0"/>
              <a:t> 				   8.0%</a:t>
            </a:r>
          </a:p>
          <a:p>
            <a:r>
              <a:rPr lang="nb-NO" b="1" dirty="0">
                <a:solidFill>
                  <a:srgbClr val="FF0000"/>
                </a:solidFill>
              </a:rPr>
              <a:t>[</a:t>
            </a:r>
            <a:r>
              <a:rPr lang="nb-NO" b="1" dirty="0" err="1">
                <a:solidFill>
                  <a:srgbClr val="FF0000"/>
                </a:solidFill>
              </a:rPr>
              <a:t>pulpal</a:t>
            </a:r>
            <a:r>
              <a:rPr lang="nb-NO" b="1" dirty="0">
                <a:solidFill>
                  <a:srgbClr val="FF0000"/>
                </a:solidFill>
              </a:rPr>
              <a:t> </a:t>
            </a:r>
            <a:r>
              <a:rPr lang="nb-NO" b="1" dirty="0" err="1">
                <a:solidFill>
                  <a:srgbClr val="FF0000"/>
                </a:solidFill>
              </a:rPr>
              <a:t>pain</a:t>
            </a:r>
            <a:r>
              <a:rPr lang="nb-NO" b="1" dirty="0">
                <a:solidFill>
                  <a:srgbClr val="FF0000"/>
                </a:solidFill>
              </a:rPr>
              <a:t> ~ </a:t>
            </a:r>
            <a:r>
              <a:rPr lang="nb-NO" b="1" dirty="0" err="1">
                <a:solidFill>
                  <a:srgbClr val="FF0000"/>
                </a:solidFill>
              </a:rPr>
              <a:t>pulpitis</a:t>
            </a:r>
            <a:r>
              <a:rPr lang="nb-NO" b="1" dirty="0">
                <a:solidFill>
                  <a:srgbClr val="FF0000"/>
                </a:solidFill>
              </a:rPr>
              <a:t>:				61.6%]</a:t>
            </a:r>
          </a:p>
          <a:p>
            <a:endParaRPr lang="nb-NO" dirty="0"/>
          </a:p>
          <a:p>
            <a:r>
              <a:rPr lang="nb-NO" dirty="0" err="1"/>
              <a:t>These</a:t>
            </a:r>
            <a:r>
              <a:rPr lang="nb-NO" dirty="0"/>
              <a:t> </a:t>
            </a:r>
            <a:r>
              <a:rPr lang="nb-NO" dirty="0" err="1"/>
              <a:t>proportions</a:t>
            </a:r>
            <a:r>
              <a:rPr lang="nb-NO" dirty="0"/>
              <a:t> </a:t>
            </a:r>
            <a:r>
              <a:rPr lang="en-US" dirty="0"/>
              <a:t>were higher in children than in adults. </a:t>
            </a:r>
            <a:r>
              <a:rPr lang="nb-NO" dirty="0"/>
              <a:t>A </a:t>
            </a:r>
            <a:r>
              <a:rPr lang="nb-NO" dirty="0" err="1"/>
              <a:t>significant</a:t>
            </a:r>
            <a:r>
              <a:rPr lang="nb-NO" dirty="0"/>
              <a:t> </a:t>
            </a:r>
            <a:r>
              <a:rPr lang="nb-NO" dirty="0" err="1"/>
              <a:t>proportion</a:t>
            </a:r>
            <a:r>
              <a:rPr lang="nb-NO" dirty="0"/>
              <a:t> </a:t>
            </a:r>
            <a:r>
              <a:rPr lang="nb-NO" dirty="0" err="1"/>
              <a:t>of</a:t>
            </a:r>
            <a:r>
              <a:rPr lang="nb-NO" dirty="0"/>
              <a:t> </a:t>
            </a:r>
            <a:r>
              <a:rPr lang="nb-NO" dirty="0" err="1"/>
              <a:t>patients</a:t>
            </a:r>
            <a:r>
              <a:rPr lang="nb-NO" dirty="0"/>
              <a:t> </a:t>
            </a:r>
            <a:r>
              <a:rPr lang="en-US" dirty="0"/>
              <a:t>also presented with periodontal infections </a:t>
            </a:r>
            <a:r>
              <a:rPr lang="nb-NO" dirty="0"/>
              <a:t>(6.0%), </a:t>
            </a:r>
            <a:r>
              <a:rPr lang="nb-NO" dirty="0">
                <a:solidFill>
                  <a:srgbClr val="FF0000"/>
                </a:solidFill>
              </a:rPr>
              <a:t>dental </a:t>
            </a:r>
            <a:r>
              <a:rPr lang="nb-NO" dirty="0" err="1">
                <a:solidFill>
                  <a:srgbClr val="FF0000"/>
                </a:solidFill>
              </a:rPr>
              <a:t>abscesses</a:t>
            </a:r>
            <a:r>
              <a:rPr lang="nb-NO" dirty="0">
                <a:solidFill>
                  <a:srgbClr val="FF0000"/>
                </a:solidFill>
              </a:rPr>
              <a:t> (6.2%), </a:t>
            </a:r>
            <a:r>
              <a:rPr lang="sv-SE" dirty="0"/>
              <a:t>dry sockets (alveolar osteitis) (4.5%), </a:t>
            </a:r>
            <a:r>
              <a:rPr lang="nb-NO" dirty="0" err="1"/>
              <a:t>pericoronitis</a:t>
            </a:r>
            <a:r>
              <a:rPr lang="nb-NO" dirty="0"/>
              <a:t> (4.3%) and </a:t>
            </a:r>
            <a:r>
              <a:rPr lang="nb-NO" dirty="0" err="1"/>
              <a:t>retained</a:t>
            </a:r>
            <a:r>
              <a:rPr lang="nb-NO" dirty="0"/>
              <a:t> </a:t>
            </a:r>
            <a:r>
              <a:rPr lang="nb-NO" dirty="0" err="1"/>
              <a:t>roots</a:t>
            </a:r>
            <a:r>
              <a:rPr lang="nb-NO" dirty="0"/>
              <a:t> (3.7%).</a:t>
            </a:r>
          </a:p>
        </p:txBody>
      </p:sp>
      <p:sp>
        <p:nvSpPr>
          <p:cNvPr id="67587"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468313" y="395288"/>
            <a:ext cx="8496300" cy="5724525"/>
          </a:xfrm>
          <a:prstGeom prst="rect">
            <a:avLst/>
          </a:prstGeom>
          <a:noFill/>
          <a:ln w="9525">
            <a:noFill/>
            <a:miter lim="800000"/>
            <a:headEnd/>
            <a:tailEnd/>
          </a:ln>
        </p:spPr>
        <p:txBody>
          <a:bodyPr>
            <a:spAutoFit/>
          </a:bodyPr>
          <a:lstStyle/>
          <a:p>
            <a:r>
              <a:rPr lang="en-US" sz="1100"/>
              <a:t>Community Dent Health. 2008 Sep;25(3):143-7.</a:t>
            </a:r>
          </a:p>
          <a:p>
            <a:r>
              <a:rPr lang="en-US" sz="2000" b="1"/>
              <a:t>The presenting complaints of low income adults for emergency dental care: an analysis of 35,000 episodes in Victoria, Australia.</a:t>
            </a:r>
          </a:p>
          <a:p>
            <a:r>
              <a:rPr lang="en-US" sz="1600">
                <a:hlinkClick r:id="rId2" action="ppaction://hlinkfile"/>
              </a:rPr>
              <a:t>McGuire S</a:t>
            </a:r>
            <a:r>
              <a:rPr lang="en-US" sz="1600"/>
              <a:t>, </a:t>
            </a:r>
            <a:r>
              <a:rPr lang="en-US" sz="1600">
                <a:hlinkClick r:id="rId3" action="ppaction://hlinkfile"/>
              </a:rPr>
              <a:t>Hoogeveen J</a:t>
            </a:r>
            <a:r>
              <a:rPr lang="en-US" sz="1600"/>
              <a:t>, </a:t>
            </a:r>
            <a:r>
              <a:rPr lang="en-US" sz="1600">
                <a:hlinkClick r:id="rId4" action="ppaction://hlinkfile"/>
              </a:rPr>
              <a:t>Bacchia P</a:t>
            </a:r>
            <a:r>
              <a:rPr lang="en-US" sz="1600"/>
              <a:t>, </a:t>
            </a:r>
            <a:r>
              <a:rPr lang="en-US" sz="1600">
                <a:hlinkClick r:id="rId5" action="ppaction://hlinkfile"/>
              </a:rPr>
              <a:t>Johnstone P</a:t>
            </a:r>
            <a:r>
              <a:rPr lang="en-US" sz="1600"/>
              <a:t>, </a:t>
            </a:r>
            <a:r>
              <a:rPr lang="en-US" sz="1600">
                <a:hlinkClick r:id="rId6" action="ppaction://hlinkfile"/>
              </a:rPr>
              <a:t>Khew C</a:t>
            </a:r>
            <a:r>
              <a:rPr lang="en-US" sz="1600"/>
              <a:t>, </a:t>
            </a:r>
            <a:r>
              <a:rPr lang="en-US" sz="1600">
                <a:hlinkClick r:id="rId7" action="ppaction://hlinkfile"/>
              </a:rPr>
              <a:t>Lee B</a:t>
            </a:r>
            <a:r>
              <a:rPr lang="en-US" sz="1600"/>
              <a:t>, </a:t>
            </a:r>
            <a:r>
              <a:rPr lang="en-US" sz="1600">
                <a:hlinkClick r:id="rId8" action="ppaction://hlinkfile"/>
              </a:rPr>
              <a:t>Marchant H</a:t>
            </a:r>
            <a:r>
              <a:rPr lang="en-US" sz="1600"/>
              <a:t>, </a:t>
            </a:r>
            <a:r>
              <a:rPr lang="en-US" sz="1600">
                <a:hlinkClick r:id="rId9" action="ppaction://hlinkfile"/>
              </a:rPr>
              <a:t>Morris K</a:t>
            </a:r>
            <a:r>
              <a:rPr lang="en-US" sz="1600"/>
              <a:t>, </a:t>
            </a:r>
            <a:r>
              <a:rPr lang="en-US" sz="1600">
                <a:hlinkClick r:id="rId10" action="ppaction://hlinkfile"/>
              </a:rPr>
              <a:t>Riley C</a:t>
            </a:r>
            <a:r>
              <a:rPr lang="en-US" sz="1600"/>
              <a:t>, </a:t>
            </a:r>
            <a:r>
              <a:rPr lang="en-US" sz="1600">
                <a:hlinkClick r:id="rId11" action="ppaction://hlinkfile"/>
              </a:rPr>
              <a:t>Smith K</a:t>
            </a:r>
            <a:r>
              <a:rPr lang="en-US" sz="1600"/>
              <a:t>, </a:t>
            </a:r>
            <a:r>
              <a:rPr lang="en-US" sz="1600">
                <a:hlinkClick r:id="rId12" action="ppaction://hlinkfile"/>
              </a:rPr>
              <a:t>Kruger E</a:t>
            </a:r>
            <a:r>
              <a:rPr lang="en-US" sz="1600"/>
              <a:t>, </a:t>
            </a:r>
            <a:r>
              <a:rPr lang="en-US" sz="1600">
                <a:hlinkClick r:id="rId13" action="ppaction://hlinkfile"/>
              </a:rPr>
              <a:t>Tennant M</a:t>
            </a:r>
            <a:r>
              <a:rPr lang="en-US" sz="1600"/>
              <a:t>.</a:t>
            </a:r>
          </a:p>
          <a:p>
            <a:r>
              <a:rPr lang="en-US" sz="1100"/>
              <a:t>Dental Health Services, Victoria.</a:t>
            </a:r>
          </a:p>
          <a:p>
            <a:r>
              <a:rPr lang="en-US" sz="1600" b="1"/>
              <a:t>Abstract</a:t>
            </a:r>
          </a:p>
          <a:p>
            <a:r>
              <a:rPr lang="en-US" sz="1600"/>
              <a:t>OBJECTIVE: This study examined the mix of presenting problems faced by a large diverse dental service treating low-income Australian adults and provides a basis for communities to understand and manage demand for dental services.</a:t>
            </a:r>
          </a:p>
          <a:p>
            <a:r>
              <a:rPr lang="en-US" sz="1600"/>
              <a:t>DESIGN: A retrospective analysis in a state-wide multi-centre dental health service. Data for all patients (in all public adult dental clinics in the state of Victoria during May-Aug 2005) who used the emergency services in a 12 week period were recorded and analysed. A triage question tree was developed and embedded into a neural network based computer triage tool.</a:t>
            </a:r>
          </a:p>
          <a:p>
            <a:r>
              <a:rPr lang="en-US" sz="1600"/>
              <a:t>RESULTS: Approximately 52% of low income adults presenting for emergency treatment required treatment on the day of triage. </a:t>
            </a:r>
            <a:r>
              <a:rPr lang="en-US" sz="1600" b="1">
                <a:solidFill>
                  <a:srgbClr val="FF0000"/>
                </a:solidFill>
              </a:rPr>
              <a:t>The main problem was with natural teeth (89.6%). Of those with natural teeth problems, 41.3% had pain disturbing their sleep patterns and 14.7% had experienced a swelling. </a:t>
            </a:r>
            <a:r>
              <a:rPr lang="en-US" sz="1600"/>
              <a:t>Metropolitan patients accessed the services 2.3 times more than rural patients.</a:t>
            </a:r>
          </a:p>
          <a:p>
            <a:r>
              <a:rPr lang="en-US" sz="1600"/>
              <a:t>CONCLUSION: These data clearly highlight that there is significant opportunity to reduce nearly 48% of on-day demand for emergency dental care through the application of appropriately clinical based triage.</a:t>
            </a:r>
          </a:p>
        </p:txBody>
      </p:sp>
      <p:sp>
        <p:nvSpPr>
          <p:cNvPr id="68611"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468313" y="395288"/>
            <a:ext cx="8496300" cy="5724525"/>
          </a:xfrm>
          <a:prstGeom prst="rect">
            <a:avLst/>
          </a:prstGeom>
          <a:noFill/>
          <a:ln w="9525">
            <a:noFill/>
            <a:miter lim="800000"/>
            <a:headEnd/>
            <a:tailEnd/>
          </a:ln>
        </p:spPr>
        <p:txBody>
          <a:bodyPr>
            <a:spAutoFit/>
          </a:bodyPr>
          <a:lstStyle/>
          <a:p>
            <a:r>
              <a:rPr lang="en-US" sz="1100" dirty="0"/>
              <a:t>Community Dent Health. 2008 Sep;25(3):143-7.</a:t>
            </a:r>
          </a:p>
          <a:p>
            <a:r>
              <a:rPr lang="en-US" sz="2000" b="1" dirty="0"/>
              <a:t>The presenting complaints of low income adults for emergency dental care: an analysis of 35,000 episodes in Victoria, Australia.</a:t>
            </a:r>
          </a:p>
          <a:p>
            <a:r>
              <a:rPr lang="en-US" sz="1600" dirty="0">
                <a:hlinkClick r:id="rId2" action="ppaction://hlinkfile"/>
              </a:rPr>
              <a:t>McGuire S</a:t>
            </a:r>
            <a:r>
              <a:rPr lang="en-US" sz="1600" dirty="0"/>
              <a:t>, </a:t>
            </a:r>
            <a:r>
              <a:rPr lang="en-US" sz="1600" dirty="0" err="1">
                <a:hlinkClick r:id="rId3" action="ppaction://hlinkfile"/>
              </a:rPr>
              <a:t>Hoogeveen</a:t>
            </a:r>
            <a:r>
              <a:rPr lang="en-US" sz="1600" dirty="0">
                <a:hlinkClick r:id="rId3" action="ppaction://hlinkfile"/>
              </a:rPr>
              <a:t> J</a:t>
            </a:r>
            <a:r>
              <a:rPr lang="en-US" sz="1600" dirty="0"/>
              <a:t>, </a:t>
            </a:r>
            <a:r>
              <a:rPr lang="en-US" sz="1600" dirty="0" err="1">
                <a:hlinkClick r:id="rId4" action="ppaction://hlinkfile"/>
              </a:rPr>
              <a:t>Bacchia</a:t>
            </a:r>
            <a:r>
              <a:rPr lang="en-US" sz="1600" dirty="0">
                <a:hlinkClick r:id="rId4" action="ppaction://hlinkfile"/>
              </a:rPr>
              <a:t> P</a:t>
            </a:r>
            <a:r>
              <a:rPr lang="en-US" sz="1600" dirty="0"/>
              <a:t>, </a:t>
            </a:r>
            <a:r>
              <a:rPr lang="en-US" sz="1600" dirty="0" err="1">
                <a:hlinkClick r:id="rId5" action="ppaction://hlinkfile"/>
              </a:rPr>
              <a:t>Johnstone</a:t>
            </a:r>
            <a:r>
              <a:rPr lang="en-US" sz="1600" dirty="0">
                <a:hlinkClick r:id="rId5" action="ppaction://hlinkfile"/>
              </a:rPr>
              <a:t> P</a:t>
            </a:r>
            <a:r>
              <a:rPr lang="en-US" sz="1600" dirty="0"/>
              <a:t>, </a:t>
            </a:r>
            <a:r>
              <a:rPr lang="en-US" sz="1600" dirty="0" err="1">
                <a:hlinkClick r:id="rId6" action="ppaction://hlinkfile"/>
              </a:rPr>
              <a:t>Khew</a:t>
            </a:r>
            <a:r>
              <a:rPr lang="en-US" sz="1600" dirty="0">
                <a:hlinkClick r:id="rId6" action="ppaction://hlinkfile"/>
              </a:rPr>
              <a:t> C</a:t>
            </a:r>
            <a:r>
              <a:rPr lang="en-US" sz="1600" dirty="0"/>
              <a:t>, </a:t>
            </a:r>
            <a:r>
              <a:rPr lang="en-US" sz="1600" dirty="0">
                <a:hlinkClick r:id="rId7" action="ppaction://hlinkfile"/>
              </a:rPr>
              <a:t>Lee B</a:t>
            </a:r>
            <a:r>
              <a:rPr lang="en-US" sz="1600" dirty="0"/>
              <a:t>, </a:t>
            </a:r>
            <a:r>
              <a:rPr lang="en-US" sz="1600" dirty="0" err="1">
                <a:hlinkClick r:id="rId8" action="ppaction://hlinkfile"/>
              </a:rPr>
              <a:t>Marchant</a:t>
            </a:r>
            <a:r>
              <a:rPr lang="en-US" sz="1600" dirty="0">
                <a:hlinkClick r:id="rId8" action="ppaction://hlinkfile"/>
              </a:rPr>
              <a:t> H</a:t>
            </a:r>
            <a:r>
              <a:rPr lang="en-US" sz="1600" dirty="0"/>
              <a:t>, </a:t>
            </a:r>
            <a:r>
              <a:rPr lang="en-US" sz="1600" dirty="0">
                <a:hlinkClick r:id="rId9" action="ppaction://hlinkfile"/>
              </a:rPr>
              <a:t>Morris K</a:t>
            </a:r>
            <a:r>
              <a:rPr lang="en-US" sz="1600" dirty="0"/>
              <a:t>, </a:t>
            </a:r>
            <a:r>
              <a:rPr lang="en-US" sz="1600" dirty="0">
                <a:hlinkClick r:id="rId10" action="ppaction://hlinkfile"/>
              </a:rPr>
              <a:t>Riley C</a:t>
            </a:r>
            <a:r>
              <a:rPr lang="en-US" sz="1600" dirty="0"/>
              <a:t>, </a:t>
            </a:r>
            <a:r>
              <a:rPr lang="en-US" sz="1600" dirty="0">
                <a:hlinkClick r:id="rId11" action="ppaction://hlinkfile"/>
              </a:rPr>
              <a:t>Smith K</a:t>
            </a:r>
            <a:r>
              <a:rPr lang="en-US" sz="1600" dirty="0"/>
              <a:t>, </a:t>
            </a:r>
            <a:r>
              <a:rPr lang="en-US" sz="1600" dirty="0">
                <a:hlinkClick r:id="rId12" action="ppaction://hlinkfile"/>
              </a:rPr>
              <a:t>Kruger E</a:t>
            </a:r>
            <a:r>
              <a:rPr lang="en-US" sz="1600" dirty="0"/>
              <a:t>, </a:t>
            </a:r>
            <a:r>
              <a:rPr lang="en-US" sz="1600" dirty="0">
                <a:hlinkClick r:id="rId13" action="ppaction://hlinkfile"/>
              </a:rPr>
              <a:t>Tennant M</a:t>
            </a:r>
            <a:r>
              <a:rPr lang="en-US" sz="1600" dirty="0"/>
              <a:t>.</a:t>
            </a:r>
          </a:p>
          <a:p>
            <a:r>
              <a:rPr lang="en-US" sz="1100" dirty="0"/>
              <a:t>Dental Health Services, Victoria.</a:t>
            </a:r>
          </a:p>
          <a:p>
            <a:r>
              <a:rPr lang="en-US" sz="1600" b="1" dirty="0"/>
              <a:t>Abstract</a:t>
            </a:r>
          </a:p>
          <a:p>
            <a:r>
              <a:rPr lang="en-US" sz="1600" dirty="0"/>
              <a:t>OBJECTIVE: This study examined the mix of presenting problems faced by a large diverse dental service treating low-income Australian adults and provides a basis for communities to understand and manage demand for dental services.</a:t>
            </a:r>
          </a:p>
          <a:p>
            <a:r>
              <a:rPr lang="en-US" sz="1600" dirty="0"/>
              <a:t>DESIGN: A retrospective analysis in a state-wide multi-centre dental health service. Data for all patients (in all public adult dental clinics in the state of Victoria during May-Aug 2005) who used the emergency services in a 12 week period were recorded and </a:t>
            </a:r>
            <a:r>
              <a:rPr lang="en-US" sz="1600" dirty="0" err="1"/>
              <a:t>analysed</a:t>
            </a:r>
            <a:r>
              <a:rPr lang="en-US" sz="1600" dirty="0"/>
              <a:t>. A triage question tree was developed and embedded into a neural network based computer triage tool.</a:t>
            </a:r>
          </a:p>
          <a:p>
            <a:r>
              <a:rPr lang="en-US" sz="1600" dirty="0"/>
              <a:t>RESULTS: Approximately 52% of low income adults presenting for emergency treatment required treatment on the day of triage. </a:t>
            </a:r>
            <a:r>
              <a:rPr lang="en-US" sz="1600" b="1" dirty="0">
                <a:solidFill>
                  <a:srgbClr val="FF0000"/>
                </a:solidFill>
              </a:rPr>
              <a:t>The main problem was with natural teeth (89.6%). Of those with natural teeth problems, 41.3% had pain disturbing their sleep patterns and 14.7% had experienced a swelling. </a:t>
            </a:r>
            <a:r>
              <a:rPr lang="en-US" sz="1600" dirty="0"/>
              <a:t>Metropolitan patients accessed the services 2.3 times more than rural patients.</a:t>
            </a:r>
          </a:p>
          <a:p>
            <a:r>
              <a:rPr lang="en-US" sz="1600" dirty="0"/>
              <a:t>CONCLUSION: These data clearly highlight that there is significant opportunity to reduce nearly 48% of on-day demand for emergency dental care through the application of appropriately clinical based triage.</a:t>
            </a:r>
          </a:p>
        </p:txBody>
      </p:sp>
      <p:sp>
        <p:nvSpPr>
          <p:cNvPr id="68611" name="Rectangle 2"/>
          <p:cNvSpPr>
            <a:spLocks noChangeArrowheads="1"/>
          </p:cNvSpPr>
          <p:nvPr/>
        </p:nvSpPr>
        <p:spPr bwMode="auto">
          <a:xfrm>
            <a:off x="7667625" y="188913"/>
            <a:ext cx="865188" cy="368300"/>
          </a:xfrm>
          <a:prstGeom prst="rect">
            <a:avLst/>
          </a:prstGeom>
          <a:noFill/>
          <a:ln w="9525">
            <a:noFill/>
            <a:miter lim="800000"/>
            <a:headEnd/>
            <a:tailEnd/>
          </a:ln>
        </p:spPr>
        <p:txBody>
          <a:bodyPr wrap="none">
            <a:spAutoFit/>
          </a:bodyPr>
          <a:lstStyle/>
          <a:p>
            <a:r>
              <a:rPr lang="en-US" b="1"/>
              <a:t>adults</a:t>
            </a:r>
            <a:endParaRPr lang="nb-NO"/>
          </a:p>
        </p:txBody>
      </p:sp>
      <p:sp>
        <p:nvSpPr>
          <p:cNvPr id="4" name="Rectangle 3"/>
          <p:cNvSpPr/>
          <p:nvPr/>
        </p:nvSpPr>
        <p:spPr>
          <a:xfrm>
            <a:off x="323528" y="2420888"/>
            <a:ext cx="8568952" cy="2862322"/>
          </a:xfrm>
          <a:prstGeom prst="rect">
            <a:avLst/>
          </a:prstGeom>
          <a:solidFill>
            <a:schemeClr val="accent5">
              <a:lumMod val="40000"/>
              <a:lumOff val="60000"/>
            </a:schemeClr>
          </a:solidFill>
          <a:scene3d>
            <a:camera prst="orthographicFront"/>
            <a:lightRig rig="threePt" dir="t"/>
          </a:scene3d>
          <a:sp3d>
            <a:bevelT w="158750"/>
            <a:bevelB h="247650"/>
          </a:sp3d>
        </p:spPr>
        <p:txBody>
          <a:bodyPr>
            <a:spAutoFit/>
          </a:bodyPr>
          <a:lstStyle/>
          <a:p>
            <a:pPr algn="ctr">
              <a:defRPr/>
            </a:pPr>
            <a:r>
              <a:rPr lang="en-US" sz="3600" b="1" dirty="0">
                <a:solidFill>
                  <a:srgbClr val="FF0000"/>
                </a:solidFill>
              </a:rPr>
              <a:t>The main problem was with natural teeth (89.6%). Of those with natural teeth problems, 41.3% had pain disturbing their sleep patterns and 14.7% had experienced a swelling.</a:t>
            </a:r>
            <a:endParaRPr lang="nb-NO" sz="36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7236296" y="188640"/>
            <a:ext cx="1762021" cy="369332"/>
          </a:xfrm>
          <a:prstGeom prst="rect">
            <a:avLst/>
          </a:prstGeom>
          <a:noFill/>
          <a:ln w="9525">
            <a:noFill/>
            <a:miter lim="800000"/>
            <a:headEnd/>
            <a:tailEnd/>
          </a:ln>
        </p:spPr>
        <p:txBody>
          <a:bodyPr wrap="none">
            <a:spAutoFit/>
          </a:bodyPr>
          <a:lstStyle/>
          <a:p>
            <a:r>
              <a:rPr lang="en-US" b="1" dirty="0" smtClean="0"/>
              <a:t>Pain summary</a:t>
            </a:r>
            <a:endParaRPr lang="nb-NO" dirty="0"/>
          </a:p>
        </p:txBody>
      </p:sp>
      <p:sp>
        <p:nvSpPr>
          <p:cNvPr id="69635" name="Title 3"/>
          <p:cNvSpPr>
            <a:spLocks noGrp="1"/>
          </p:cNvSpPr>
          <p:nvPr>
            <p:ph type="title"/>
          </p:nvPr>
        </p:nvSpPr>
        <p:spPr>
          <a:xfrm>
            <a:off x="323528" y="404664"/>
            <a:ext cx="8229600" cy="1143000"/>
          </a:xfrm>
        </p:spPr>
        <p:txBody>
          <a:bodyPr/>
          <a:lstStyle/>
          <a:p>
            <a:r>
              <a:rPr lang="nb-NO" dirty="0" smtClean="0"/>
              <a:t>Pulp, </a:t>
            </a:r>
            <a:r>
              <a:rPr lang="nb-NO" dirty="0" err="1" smtClean="0"/>
              <a:t>periapex</a:t>
            </a:r>
            <a:r>
              <a:rPr lang="nb-NO" dirty="0" smtClean="0"/>
              <a:t> and </a:t>
            </a:r>
            <a:r>
              <a:rPr lang="nb-NO" b="1" dirty="0" err="1" smtClean="0">
                <a:solidFill>
                  <a:srgbClr val="FF0000"/>
                </a:solidFill>
              </a:rPr>
              <a:t>pain</a:t>
            </a:r>
            <a:endParaRPr lang="nb-NO" b="1" dirty="0" smtClean="0">
              <a:solidFill>
                <a:srgbClr val="FF0000"/>
              </a:solidFill>
            </a:endParaRPr>
          </a:p>
        </p:txBody>
      </p:sp>
      <p:sp>
        <p:nvSpPr>
          <p:cNvPr id="69636" name="Content Placeholder 4"/>
          <p:cNvSpPr>
            <a:spLocks noGrp="1"/>
          </p:cNvSpPr>
          <p:nvPr>
            <p:ph idx="1"/>
          </p:nvPr>
        </p:nvSpPr>
        <p:spPr/>
        <p:txBody>
          <a:bodyPr/>
          <a:lstStyle/>
          <a:p>
            <a:r>
              <a:rPr lang="nb-NO" sz="2400" dirty="0" err="1" smtClean="0"/>
              <a:t>Affects</a:t>
            </a:r>
            <a:r>
              <a:rPr lang="nb-NO" sz="2400" dirty="0" smtClean="0"/>
              <a:t> </a:t>
            </a:r>
            <a:r>
              <a:rPr lang="nb-NO" sz="2400" dirty="0" err="1" smtClean="0"/>
              <a:t>children</a:t>
            </a:r>
            <a:r>
              <a:rPr lang="nb-NO" sz="2400" dirty="0" smtClean="0"/>
              <a:t> </a:t>
            </a:r>
            <a:r>
              <a:rPr lang="nb-NO" sz="2400" dirty="0" err="1" smtClean="0"/>
              <a:t>down</a:t>
            </a:r>
            <a:r>
              <a:rPr lang="nb-NO" sz="2400" dirty="0" smtClean="0"/>
              <a:t> to 5 </a:t>
            </a:r>
            <a:r>
              <a:rPr lang="nb-NO" sz="2400" dirty="0" err="1" smtClean="0"/>
              <a:t>years</a:t>
            </a:r>
            <a:r>
              <a:rPr lang="nb-NO" sz="2400" dirty="0" smtClean="0"/>
              <a:t> old</a:t>
            </a:r>
          </a:p>
          <a:p>
            <a:r>
              <a:rPr lang="nb-NO" sz="2400" dirty="0" err="1" smtClean="0"/>
              <a:t>Incongruous</a:t>
            </a:r>
            <a:r>
              <a:rPr lang="nb-NO" sz="2400" dirty="0" smtClean="0"/>
              <a:t> data </a:t>
            </a:r>
            <a:r>
              <a:rPr lang="nb-NO" sz="2400" dirty="0" err="1" smtClean="0"/>
              <a:t>that</a:t>
            </a:r>
            <a:r>
              <a:rPr lang="nb-NO" sz="2400" dirty="0" smtClean="0"/>
              <a:t> </a:t>
            </a:r>
            <a:r>
              <a:rPr lang="nb-NO" sz="2400" dirty="0" err="1" smtClean="0"/>
              <a:t>are</a:t>
            </a:r>
            <a:r>
              <a:rPr lang="nb-NO" sz="2400" dirty="0" smtClean="0"/>
              <a:t> </a:t>
            </a:r>
            <a:r>
              <a:rPr lang="nb-NO" sz="2400" dirty="0" err="1" smtClean="0"/>
              <a:t>difficult</a:t>
            </a:r>
            <a:r>
              <a:rPr lang="nb-NO" sz="2400" dirty="0" smtClean="0"/>
              <a:t> to </a:t>
            </a:r>
            <a:r>
              <a:rPr lang="nb-NO" sz="2400" dirty="0" err="1" smtClean="0"/>
              <a:t>relate</a:t>
            </a:r>
            <a:r>
              <a:rPr lang="nb-NO" sz="2400" dirty="0" smtClean="0"/>
              <a:t> to dental diagnoses, </a:t>
            </a:r>
            <a:r>
              <a:rPr lang="nb-NO" sz="2400" dirty="0" err="1" smtClean="0"/>
              <a:t>but</a:t>
            </a:r>
            <a:r>
              <a:rPr lang="nb-NO" sz="2400" dirty="0" smtClean="0"/>
              <a:t> </a:t>
            </a:r>
            <a:r>
              <a:rPr lang="nb-NO" sz="2400" dirty="0" err="1" smtClean="0"/>
              <a:t>some</a:t>
            </a:r>
            <a:r>
              <a:rPr lang="nb-NO" sz="2400" dirty="0" smtClean="0"/>
              <a:t> VERY </a:t>
            </a:r>
            <a:r>
              <a:rPr lang="nb-NO" sz="2400" dirty="0" err="1" smtClean="0"/>
              <a:t>vague</a:t>
            </a:r>
            <a:r>
              <a:rPr lang="nb-NO" sz="2400" dirty="0" smtClean="0"/>
              <a:t> </a:t>
            </a:r>
            <a:r>
              <a:rPr lang="nb-NO" sz="2400" dirty="0" err="1" smtClean="0"/>
              <a:t>estimates</a:t>
            </a:r>
            <a:r>
              <a:rPr lang="nb-NO" sz="2400" dirty="0" smtClean="0"/>
              <a:t>:</a:t>
            </a:r>
          </a:p>
          <a:p>
            <a:pPr lvl="1"/>
            <a:r>
              <a:rPr lang="nb-NO" sz="2000" dirty="0" smtClean="0"/>
              <a:t>25% in </a:t>
            </a:r>
            <a:r>
              <a:rPr lang="nb-NO" sz="2000" dirty="0" err="1" smtClean="0"/>
              <a:t>any</a:t>
            </a:r>
            <a:r>
              <a:rPr lang="nb-NO" sz="2000" dirty="0" smtClean="0"/>
              <a:t> age </a:t>
            </a:r>
            <a:r>
              <a:rPr lang="nb-NO" sz="2000" dirty="0" err="1" smtClean="0"/>
              <a:t>group</a:t>
            </a:r>
            <a:r>
              <a:rPr lang="nb-NO" sz="2000" dirty="0" smtClean="0"/>
              <a:t>, </a:t>
            </a:r>
            <a:r>
              <a:rPr lang="nb-NO" sz="2000" dirty="0" err="1" smtClean="0"/>
              <a:t>children</a:t>
            </a:r>
            <a:r>
              <a:rPr lang="nb-NO" sz="2000" dirty="0" smtClean="0"/>
              <a:t>, </a:t>
            </a:r>
            <a:r>
              <a:rPr lang="nb-NO" sz="2000" dirty="0" err="1" smtClean="0"/>
              <a:t>adolescents</a:t>
            </a:r>
            <a:r>
              <a:rPr lang="nb-NO" sz="2000" dirty="0" smtClean="0"/>
              <a:t> and adults, </a:t>
            </a:r>
            <a:r>
              <a:rPr lang="nb-NO" sz="2000" dirty="0" err="1" smtClean="0"/>
              <a:t>may</a:t>
            </a:r>
            <a:r>
              <a:rPr lang="nb-NO" sz="2000" dirty="0" smtClean="0"/>
              <a:t> have </a:t>
            </a:r>
            <a:r>
              <a:rPr lang="nb-NO" sz="2000" dirty="0" err="1" smtClean="0"/>
              <a:t>experienced</a:t>
            </a:r>
            <a:r>
              <a:rPr lang="nb-NO" sz="2000" dirty="0" smtClean="0"/>
              <a:t> </a:t>
            </a:r>
            <a:r>
              <a:rPr lang="nb-NO" sz="2000" dirty="0" err="1" smtClean="0"/>
              <a:t>some</a:t>
            </a:r>
            <a:r>
              <a:rPr lang="nb-NO" sz="2000" dirty="0" smtClean="0"/>
              <a:t> dental </a:t>
            </a:r>
            <a:r>
              <a:rPr lang="nb-NO" sz="2000" dirty="0" err="1" smtClean="0"/>
              <a:t>pain</a:t>
            </a:r>
            <a:r>
              <a:rPr lang="nb-NO" sz="2000" dirty="0" smtClean="0"/>
              <a:t> over </a:t>
            </a:r>
            <a:r>
              <a:rPr lang="nb-NO" sz="2000" dirty="0" err="1" smtClean="0"/>
              <a:t>the</a:t>
            </a:r>
            <a:r>
              <a:rPr lang="nb-NO" sz="2000" dirty="0" smtClean="0"/>
              <a:t> </a:t>
            </a:r>
            <a:r>
              <a:rPr lang="nb-NO" sz="2000" dirty="0" err="1" smtClean="0"/>
              <a:t>past</a:t>
            </a:r>
            <a:r>
              <a:rPr lang="nb-NO" sz="2000" dirty="0" smtClean="0"/>
              <a:t> </a:t>
            </a:r>
            <a:r>
              <a:rPr lang="nb-NO" sz="2000" dirty="0" err="1" smtClean="0"/>
              <a:t>year</a:t>
            </a:r>
            <a:endParaRPr lang="nb-NO" sz="2000" dirty="0" smtClean="0"/>
          </a:p>
          <a:p>
            <a:pPr lvl="1"/>
            <a:r>
              <a:rPr lang="nb-NO" sz="2000" dirty="0" smtClean="0"/>
              <a:t>75% </a:t>
            </a:r>
            <a:r>
              <a:rPr lang="nb-NO" sz="2000" dirty="0" err="1" smtClean="0"/>
              <a:t>of</a:t>
            </a:r>
            <a:r>
              <a:rPr lang="nb-NO" sz="2000" dirty="0" smtClean="0"/>
              <a:t> </a:t>
            </a:r>
            <a:r>
              <a:rPr lang="nb-NO" sz="2000" dirty="0" err="1" smtClean="0"/>
              <a:t>emergency</a:t>
            </a:r>
            <a:r>
              <a:rPr lang="nb-NO" sz="2000" dirty="0" smtClean="0"/>
              <a:t> </a:t>
            </a:r>
            <a:r>
              <a:rPr lang="nb-NO" sz="2000" dirty="0" err="1" smtClean="0"/>
              <a:t>visits</a:t>
            </a:r>
            <a:r>
              <a:rPr lang="nb-NO" sz="2000" dirty="0" smtClean="0"/>
              <a:t> </a:t>
            </a:r>
            <a:r>
              <a:rPr lang="nb-NO" sz="2000" dirty="0" err="1" smtClean="0"/>
              <a:t>may</a:t>
            </a:r>
            <a:r>
              <a:rPr lang="nb-NO" sz="2000" dirty="0" smtClean="0"/>
              <a:t> be </a:t>
            </a:r>
            <a:r>
              <a:rPr lang="nb-NO" sz="2000" dirty="0" err="1" smtClean="0"/>
              <a:t>related</a:t>
            </a:r>
            <a:r>
              <a:rPr lang="nb-NO" sz="2000" dirty="0" smtClean="0"/>
              <a:t> to pulpal and </a:t>
            </a:r>
            <a:r>
              <a:rPr lang="nb-NO" sz="2000" dirty="0" err="1" smtClean="0"/>
              <a:t>periapical</a:t>
            </a:r>
            <a:r>
              <a:rPr lang="nb-NO" sz="2000" dirty="0" smtClean="0"/>
              <a:t> </a:t>
            </a:r>
            <a:r>
              <a:rPr lang="nb-NO" sz="2000" dirty="0" err="1" smtClean="0"/>
              <a:t>conditions</a:t>
            </a:r>
            <a:endParaRPr lang="nb-NO" sz="2000" dirty="0" smtClean="0"/>
          </a:p>
          <a:p>
            <a:r>
              <a:rPr lang="nb-NO" sz="2400" dirty="0" err="1" smtClean="0"/>
              <a:t>What</a:t>
            </a:r>
            <a:r>
              <a:rPr lang="nb-NO" sz="2400" dirty="0" smtClean="0"/>
              <a:t> </a:t>
            </a:r>
            <a:r>
              <a:rPr lang="nb-NO" sz="2400" dirty="0" err="1" smtClean="0"/>
              <a:t>does</a:t>
            </a:r>
            <a:r>
              <a:rPr lang="nb-NO" sz="2400" dirty="0" smtClean="0"/>
              <a:t> </a:t>
            </a:r>
            <a:r>
              <a:rPr lang="nb-NO" sz="2400" dirty="0" err="1" smtClean="0"/>
              <a:t>pain</a:t>
            </a:r>
            <a:r>
              <a:rPr lang="nb-NO" sz="2400" dirty="0" smtClean="0"/>
              <a:t> </a:t>
            </a:r>
            <a:r>
              <a:rPr lang="nb-NO" sz="2400" dirty="0" err="1" smtClean="0"/>
              <a:t>indicate</a:t>
            </a:r>
            <a:r>
              <a:rPr lang="nb-NO" sz="2400" dirty="0" smtClean="0"/>
              <a:t>? </a:t>
            </a:r>
            <a:r>
              <a:rPr lang="nb-NO" sz="2400" dirty="0" err="1" smtClean="0"/>
              <a:t>Largely</a:t>
            </a:r>
            <a:r>
              <a:rPr lang="nb-NO" sz="2400" dirty="0" smtClean="0"/>
              <a:t> </a:t>
            </a:r>
            <a:r>
              <a:rPr lang="nb-NO" sz="2400" dirty="0" err="1" smtClean="0"/>
              <a:t>neglected</a:t>
            </a:r>
            <a:r>
              <a:rPr lang="nb-NO" sz="2400" dirty="0" smtClean="0"/>
              <a:t> in </a:t>
            </a:r>
            <a:r>
              <a:rPr lang="nb-NO" sz="2400" dirty="0" err="1" smtClean="0"/>
              <a:t>basic</a:t>
            </a:r>
            <a:r>
              <a:rPr lang="nb-NO" sz="2400" dirty="0" smtClean="0"/>
              <a:t> </a:t>
            </a:r>
            <a:r>
              <a:rPr lang="nb-NO" sz="2400" dirty="0" err="1" smtClean="0"/>
              <a:t>science</a:t>
            </a:r>
            <a:endParaRPr lang="nb-NO" sz="2400" dirty="0" smtClean="0"/>
          </a:p>
          <a:p>
            <a:pPr lvl="1"/>
            <a:r>
              <a:rPr lang="nb-NO" sz="2000" dirty="0" err="1" smtClean="0"/>
              <a:t>Inflammation</a:t>
            </a:r>
            <a:r>
              <a:rPr lang="nb-NO" sz="2000" dirty="0" smtClean="0"/>
              <a:t>?</a:t>
            </a:r>
          </a:p>
          <a:p>
            <a:pPr lvl="1"/>
            <a:r>
              <a:rPr lang="nb-NO" sz="2000" dirty="0" err="1" smtClean="0"/>
              <a:t>Hyperemia</a:t>
            </a:r>
            <a:r>
              <a:rPr lang="nb-NO" sz="2000" dirty="0" smtClean="0"/>
              <a:t>?</a:t>
            </a:r>
          </a:p>
          <a:p>
            <a:pPr lvl="1"/>
            <a:r>
              <a:rPr lang="nb-NO" sz="2000" dirty="0" err="1" smtClean="0"/>
              <a:t>Infection</a:t>
            </a:r>
            <a:r>
              <a:rPr lang="nb-NO" sz="2000" dirty="0" smtClean="0"/>
              <a:t>? </a:t>
            </a:r>
            <a:r>
              <a:rPr lang="nb-NO" sz="2000" dirty="0" err="1" smtClean="0"/>
              <a:t>Indirect</a:t>
            </a:r>
            <a:r>
              <a:rPr lang="nb-NO" sz="2000" dirty="0" smtClean="0"/>
              <a:t> </a:t>
            </a:r>
            <a:r>
              <a:rPr lang="nb-NO" sz="2000" dirty="0" err="1" smtClean="0"/>
              <a:t>evidence</a:t>
            </a:r>
            <a:r>
              <a:rPr lang="nb-NO" sz="2000" dirty="0" smtClean="0"/>
              <a:t> </a:t>
            </a:r>
            <a:r>
              <a:rPr lang="nb-NO" sz="2000" dirty="0" err="1" smtClean="0"/>
              <a:t>favors</a:t>
            </a:r>
            <a:r>
              <a:rPr lang="nb-NO" sz="2000" dirty="0" smtClean="0"/>
              <a:t> </a:t>
            </a:r>
            <a:r>
              <a:rPr lang="nb-NO" sz="2000" dirty="0" err="1" smtClean="0"/>
              <a:t>microbial</a:t>
            </a:r>
            <a:r>
              <a:rPr lang="nb-NO" sz="2000" dirty="0" smtClean="0"/>
              <a:t> </a:t>
            </a:r>
            <a:r>
              <a:rPr lang="nb-NO" sz="2000" dirty="0" err="1" smtClean="0"/>
              <a:t>activity</a:t>
            </a:r>
            <a:r>
              <a:rPr lang="nb-NO" sz="2000" dirty="0" smtClean="0"/>
              <a:t> as a </a:t>
            </a:r>
            <a:r>
              <a:rPr lang="nb-NO" sz="2000" dirty="0" err="1" smtClean="0"/>
              <a:t>prerequisite</a:t>
            </a:r>
            <a:r>
              <a:rPr lang="nb-NO" sz="2000" dirty="0" smtClean="0"/>
              <a:t> for </a:t>
            </a:r>
            <a:r>
              <a:rPr lang="nb-NO" sz="2000" dirty="0" err="1" smtClean="0"/>
              <a:t>persistant</a:t>
            </a:r>
            <a:r>
              <a:rPr lang="nb-NO" sz="2000" dirty="0" smtClean="0"/>
              <a:t> </a:t>
            </a:r>
            <a:r>
              <a:rPr lang="nb-NO" sz="2000" dirty="0" err="1" smtClean="0"/>
              <a:t>pain</a:t>
            </a:r>
            <a:endParaRPr lang="nb-NO" sz="2000" dirty="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p:txBody>
          <a:bodyPr/>
          <a:lstStyle/>
          <a:p>
            <a:r>
              <a:rPr lang="nb-NO" dirty="0" err="1" smtClean="0"/>
              <a:t>Clinical</a:t>
            </a:r>
            <a:r>
              <a:rPr lang="nb-NO" dirty="0" smtClean="0"/>
              <a:t>, </a:t>
            </a:r>
            <a:r>
              <a:rPr lang="nb-NO" dirty="0" err="1" smtClean="0"/>
              <a:t>objective</a:t>
            </a:r>
            <a:r>
              <a:rPr lang="nb-NO" dirty="0" smtClean="0"/>
              <a:t> </a:t>
            </a:r>
            <a:r>
              <a:rPr lang="nb-NO" dirty="0" err="1" smtClean="0"/>
              <a:t>manifestations</a:t>
            </a:r>
            <a:endParaRPr lang="nb-NO" dirty="0" smtClean="0"/>
          </a:p>
        </p:txBody>
      </p:sp>
      <p:sp>
        <p:nvSpPr>
          <p:cNvPr id="70659" name="Content Placeholder 4"/>
          <p:cNvSpPr>
            <a:spLocks noGrp="1"/>
          </p:cNvSpPr>
          <p:nvPr>
            <p:ph idx="1"/>
          </p:nvPr>
        </p:nvSpPr>
        <p:spPr>
          <a:xfrm>
            <a:off x="467544" y="1340768"/>
            <a:ext cx="8229600" cy="4525963"/>
          </a:xfrm>
        </p:spPr>
        <p:txBody>
          <a:bodyPr/>
          <a:lstStyle/>
          <a:p>
            <a:r>
              <a:rPr lang="nb-NO" sz="2800" dirty="0" err="1" smtClean="0"/>
              <a:t>Productive</a:t>
            </a:r>
            <a:r>
              <a:rPr lang="nb-NO" sz="2800" dirty="0" smtClean="0"/>
              <a:t>, </a:t>
            </a:r>
            <a:r>
              <a:rPr lang="nb-NO" sz="2800" dirty="0" err="1" smtClean="0"/>
              <a:t>protective</a:t>
            </a:r>
            <a:endParaRPr lang="nb-NO" sz="2800" dirty="0" smtClean="0"/>
          </a:p>
          <a:p>
            <a:pPr lvl="1"/>
            <a:r>
              <a:rPr lang="nb-NO" sz="2400" dirty="0" smtClean="0"/>
              <a:t>Pulp </a:t>
            </a:r>
            <a:r>
              <a:rPr lang="nb-NO" sz="2400" dirty="0" err="1" smtClean="0"/>
              <a:t>polyp</a:t>
            </a:r>
            <a:endParaRPr lang="nb-NO" sz="2400" dirty="0" smtClean="0"/>
          </a:p>
          <a:p>
            <a:pPr lvl="1"/>
            <a:r>
              <a:rPr lang="nb-NO" sz="2400" dirty="0" err="1" smtClean="0"/>
              <a:t>Pulpitis</a:t>
            </a:r>
            <a:endParaRPr lang="nb-NO" sz="2400" dirty="0" smtClean="0"/>
          </a:p>
          <a:p>
            <a:pPr lvl="1"/>
            <a:r>
              <a:rPr lang="nb-NO" sz="2400" b="1" dirty="0" err="1" smtClean="0">
                <a:solidFill>
                  <a:srgbClr val="FF0000"/>
                </a:solidFill>
              </a:rPr>
              <a:t>Pain</a:t>
            </a:r>
            <a:r>
              <a:rPr lang="nb-NO" sz="2400" b="1" dirty="0" smtClean="0">
                <a:solidFill>
                  <a:srgbClr val="FF0000"/>
                </a:solidFill>
              </a:rPr>
              <a:t>, </a:t>
            </a:r>
            <a:r>
              <a:rPr lang="nb-NO" sz="2400" b="1" dirty="0" err="1" smtClean="0">
                <a:solidFill>
                  <a:srgbClr val="FF0000"/>
                </a:solidFill>
              </a:rPr>
              <a:t>necrosis</a:t>
            </a:r>
            <a:endParaRPr lang="nb-NO" sz="2400" b="1" dirty="0" smtClean="0">
              <a:solidFill>
                <a:srgbClr val="FF0000"/>
              </a:solidFill>
            </a:endParaRPr>
          </a:p>
          <a:p>
            <a:r>
              <a:rPr lang="nb-NO" sz="2800" dirty="0" err="1" smtClean="0"/>
              <a:t>Reorganising</a:t>
            </a:r>
            <a:r>
              <a:rPr lang="nb-NO" sz="2800" dirty="0" smtClean="0"/>
              <a:t>, </a:t>
            </a:r>
            <a:r>
              <a:rPr lang="nb-NO" sz="2800" dirty="0" err="1" smtClean="0"/>
              <a:t>protective</a:t>
            </a:r>
            <a:endParaRPr lang="nb-NO" sz="2800" dirty="0" smtClean="0"/>
          </a:p>
          <a:p>
            <a:pPr lvl="1"/>
            <a:r>
              <a:rPr lang="nb-NO" sz="2400" dirty="0" smtClean="0"/>
              <a:t>(</a:t>
            </a:r>
            <a:r>
              <a:rPr lang="nb-NO" sz="2400" dirty="0" err="1" smtClean="0"/>
              <a:t>Acute</a:t>
            </a:r>
            <a:r>
              <a:rPr lang="nb-NO" sz="2400" dirty="0" smtClean="0"/>
              <a:t>) </a:t>
            </a:r>
            <a:r>
              <a:rPr lang="nb-NO" sz="2400" dirty="0" err="1" smtClean="0"/>
              <a:t>apical</a:t>
            </a:r>
            <a:r>
              <a:rPr lang="nb-NO" sz="2400" dirty="0" smtClean="0"/>
              <a:t> </a:t>
            </a:r>
            <a:r>
              <a:rPr lang="nb-NO" sz="2400" dirty="0" err="1" smtClean="0"/>
              <a:t>periodontitis</a:t>
            </a:r>
            <a:r>
              <a:rPr lang="nb-NO" sz="2400" dirty="0" smtClean="0"/>
              <a:t>: </a:t>
            </a:r>
            <a:r>
              <a:rPr lang="nb-NO" sz="2400" dirty="0" err="1" smtClean="0"/>
              <a:t>granuloma</a:t>
            </a:r>
            <a:r>
              <a:rPr lang="nb-NO" sz="2400" dirty="0" smtClean="0"/>
              <a:t>, </a:t>
            </a:r>
            <a:r>
              <a:rPr lang="nb-NO" sz="2400" dirty="0" err="1" smtClean="0"/>
              <a:t>cyst</a:t>
            </a:r>
            <a:endParaRPr lang="nb-NO" sz="2400" dirty="0" smtClean="0"/>
          </a:p>
          <a:p>
            <a:pPr lvl="1"/>
            <a:r>
              <a:rPr lang="nb-NO" sz="2400" b="1" dirty="0" err="1" smtClean="0">
                <a:solidFill>
                  <a:srgbClr val="FF0000"/>
                </a:solidFill>
              </a:rPr>
              <a:t>Swelling</a:t>
            </a:r>
            <a:r>
              <a:rPr lang="nb-NO" sz="2400" b="1" dirty="0" smtClean="0">
                <a:solidFill>
                  <a:srgbClr val="FF0000"/>
                </a:solidFill>
              </a:rPr>
              <a:t>, </a:t>
            </a:r>
            <a:r>
              <a:rPr lang="nb-NO" sz="2400" b="1" dirty="0" err="1" smtClean="0">
                <a:solidFill>
                  <a:srgbClr val="FF0000"/>
                </a:solidFill>
              </a:rPr>
              <a:t>pain</a:t>
            </a:r>
            <a:r>
              <a:rPr lang="nb-NO" sz="2400" b="1" dirty="0" smtClean="0">
                <a:solidFill>
                  <a:srgbClr val="FF0000"/>
                </a:solidFill>
              </a:rPr>
              <a:t>, </a:t>
            </a:r>
            <a:r>
              <a:rPr lang="nb-NO" sz="2400" b="1" dirty="0" err="1" smtClean="0">
                <a:solidFill>
                  <a:srgbClr val="FF0000"/>
                </a:solidFill>
              </a:rPr>
              <a:t>radiographs</a:t>
            </a:r>
            <a:endParaRPr lang="nb-NO" sz="2400" b="1" dirty="0" smtClean="0">
              <a:solidFill>
                <a:srgbClr val="FF0000"/>
              </a:solidFill>
            </a:endParaRPr>
          </a:p>
          <a:p>
            <a:r>
              <a:rPr lang="nb-NO" sz="2800" dirty="0" err="1" smtClean="0"/>
              <a:t>Evading</a:t>
            </a:r>
            <a:r>
              <a:rPr lang="nb-NO" sz="2800" dirty="0" smtClean="0"/>
              <a:t>, defensive</a:t>
            </a:r>
          </a:p>
          <a:p>
            <a:pPr lvl="1"/>
            <a:r>
              <a:rPr lang="nb-NO" sz="2400" dirty="0" err="1" smtClean="0"/>
              <a:t>Dangerous</a:t>
            </a:r>
            <a:r>
              <a:rPr lang="nb-NO" sz="2400" dirty="0" smtClean="0"/>
              <a:t> and </a:t>
            </a:r>
            <a:r>
              <a:rPr lang="nb-NO" sz="2400" dirty="0" err="1" smtClean="0"/>
              <a:t>life-threatening</a:t>
            </a:r>
            <a:r>
              <a:rPr lang="nb-NO" sz="2400" dirty="0" smtClean="0"/>
              <a:t>: </a:t>
            </a:r>
            <a:r>
              <a:rPr lang="nb-NO" sz="2400" dirty="0" err="1" smtClean="0"/>
              <a:t>osteomyelitis</a:t>
            </a:r>
            <a:r>
              <a:rPr lang="nb-NO" sz="2400" dirty="0" smtClean="0"/>
              <a:t>, </a:t>
            </a:r>
            <a:r>
              <a:rPr lang="nb-NO" sz="2400" dirty="0" err="1" smtClean="0"/>
              <a:t>fasceitis</a:t>
            </a:r>
            <a:endParaRPr lang="nb-NO" sz="2400" dirty="0" smtClean="0"/>
          </a:p>
          <a:p>
            <a:pPr lvl="1"/>
            <a:r>
              <a:rPr lang="nb-NO" sz="2400" b="1" dirty="0" err="1" smtClean="0">
                <a:solidFill>
                  <a:srgbClr val="FF0000"/>
                </a:solidFill>
              </a:rPr>
              <a:t>Systemic</a:t>
            </a:r>
            <a:r>
              <a:rPr lang="nb-NO" sz="2400" b="1" dirty="0" smtClean="0">
                <a:solidFill>
                  <a:srgbClr val="FF0000"/>
                </a:solidFill>
              </a:rPr>
              <a:t> symptoms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http://farm4.static.flickr.com/3550/3768344437_fca97be5f6_o.jpg"/>
          <p:cNvPicPr>
            <a:picLocks noChangeAspect="1" noChangeArrowheads="1"/>
          </p:cNvPicPr>
          <p:nvPr/>
        </p:nvPicPr>
        <p:blipFill>
          <a:blip r:embed="rId2" cstate="print"/>
          <a:srcRect/>
          <a:stretch>
            <a:fillRect/>
          </a:stretch>
        </p:blipFill>
        <p:spPr bwMode="auto">
          <a:xfrm>
            <a:off x="5076056" y="1700808"/>
            <a:ext cx="3652143" cy="2880295"/>
          </a:xfrm>
          <a:prstGeom prst="rect">
            <a:avLst/>
          </a:prstGeom>
          <a:noFill/>
          <a:ln w="9525">
            <a:noFill/>
            <a:miter lim="800000"/>
            <a:headEnd/>
            <a:tailEnd/>
          </a:ln>
        </p:spPr>
      </p:pic>
      <p:sp>
        <p:nvSpPr>
          <p:cNvPr id="71683" name="Rectangle 5"/>
          <p:cNvSpPr>
            <a:spLocks noChangeArrowheads="1"/>
          </p:cNvSpPr>
          <p:nvPr/>
        </p:nvSpPr>
        <p:spPr bwMode="auto">
          <a:xfrm>
            <a:off x="6084888" y="5084763"/>
            <a:ext cx="2376487" cy="646112"/>
          </a:xfrm>
          <a:prstGeom prst="rect">
            <a:avLst/>
          </a:prstGeom>
          <a:noFill/>
          <a:ln w="9525">
            <a:noFill/>
            <a:miter lim="800000"/>
            <a:headEnd/>
            <a:tailEnd/>
          </a:ln>
        </p:spPr>
        <p:txBody>
          <a:bodyPr>
            <a:spAutoFit/>
          </a:bodyPr>
          <a:lstStyle/>
          <a:p>
            <a:r>
              <a:rPr lang="nb-NO" sz="1200"/>
              <a:t>http://www.flickr.com/photos/periapex/3768344437/sizes/o/in/photostream/</a:t>
            </a:r>
          </a:p>
        </p:txBody>
      </p:sp>
      <p:sp>
        <p:nvSpPr>
          <p:cNvPr id="71684" name="Rectangle 5"/>
          <p:cNvSpPr>
            <a:spLocks noChangeArrowheads="1"/>
          </p:cNvSpPr>
          <p:nvPr/>
        </p:nvSpPr>
        <p:spPr bwMode="auto">
          <a:xfrm>
            <a:off x="755576" y="1844824"/>
            <a:ext cx="2520950" cy="461963"/>
          </a:xfrm>
          <a:prstGeom prst="rect">
            <a:avLst/>
          </a:prstGeom>
          <a:noFill/>
          <a:ln w="9525">
            <a:noFill/>
            <a:miter lim="800000"/>
            <a:headEnd/>
            <a:tailEnd/>
          </a:ln>
        </p:spPr>
        <p:txBody>
          <a:bodyPr>
            <a:spAutoFit/>
          </a:bodyPr>
          <a:lstStyle/>
          <a:p>
            <a:r>
              <a:rPr lang="nb-NO" sz="1200" dirty="0"/>
              <a:t>http://www.maxillofacialcenter.com/BondBook/teeth/pulppolyp.html</a:t>
            </a:r>
          </a:p>
        </p:txBody>
      </p:sp>
      <p:pic>
        <p:nvPicPr>
          <p:cNvPr id="71685" name="Picture 2" descr="http://www.maxillofacialcenter.com/BondBook/teeth/pulppolypCtitle.jpg"/>
          <p:cNvPicPr>
            <a:picLocks noChangeAspect="1" noChangeArrowheads="1"/>
          </p:cNvPicPr>
          <p:nvPr/>
        </p:nvPicPr>
        <p:blipFill>
          <a:blip r:embed="rId3" cstate="print"/>
          <a:srcRect/>
          <a:stretch>
            <a:fillRect/>
          </a:stretch>
        </p:blipFill>
        <p:spPr bwMode="auto">
          <a:xfrm>
            <a:off x="755650" y="2564904"/>
            <a:ext cx="4032374" cy="3240584"/>
          </a:xfrm>
          <a:prstGeom prst="rect">
            <a:avLst/>
          </a:prstGeom>
          <a:noFill/>
          <a:ln w="9525">
            <a:noFill/>
            <a:miter lim="800000"/>
            <a:headEnd/>
            <a:tailEnd/>
          </a:ln>
        </p:spPr>
      </p:pic>
      <p:sp>
        <p:nvSpPr>
          <p:cNvPr id="6" name="Rectangle 5"/>
          <p:cNvSpPr/>
          <p:nvPr/>
        </p:nvSpPr>
        <p:spPr>
          <a:xfrm>
            <a:off x="6372200" y="260648"/>
            <a:ext cx="2403222" cy="369332"/>
          </a:xfrm>
          <a:prstGeom prst="rect">
            <a:avLst/>
          </a:prstGeom>
        </p:spPr>
        <p:txBody>
          <a:bodyPr wrap="none">
            <a:spAutoFit/>
          </a:bodyPr>
          <a:lstStyle/>
          <a:p>
            <a:r>
              <a:rPr lang="nb-NO" dirty="0" err="1" smtClean="0"/>
              <a:t>Productive</a:t>
            </a:r>
            <a:r>
              <a:rPr lang="nb-NO" dirty="0" smtClean="0"/>
              <a:t>, </a:t>
            </a:r>
            <a:r>
              <a:rPr lang="nb-NO" dirty="0" err="1" smtClean="0"/>
              <a:t>protective</a:t>
            </a:r>
            <a:endParaRPr lang="nb-NO" dirty="0" smtClean="0"/>
          </a:p>
        </p:txBody>
      </p:sp>
      <p:sp>
        <p:nvSpPr>
          <p:cNvPr id="7" name="Title 3"/>
          <p:cNvSpPr txBox="1">
            <a:spLocks/>
          </p:cNvSpPr>
          <p:nvPr/>
        </p:nvSpPr>
        <p:spPr>
          <a:xfrm>
            <a:off x="457200" y="274638"/>
            <a:ext cx="8229600" cy="11430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nb-NO" sz="4400" b="0" i="0" u="none" strike="noStrike" kern="1200" cap="none" spc="0" normalizeH="0" baseline="0" noProof="0" dirty="0" err="1" smtClean="0">
                <a:ln>
                  <a:noFill/>
                </a:ln>
                <a:solidFill>
                  <a:schemeClr val="tx1"/>
                </a:solidFill>
                <a:effectLst/>
                <a:uLnTx/>
                <a:uFillTx/>
                <a:latin typeface="+mj-lt"/>
                <a:ea typeface="+mj-ea"/>
                <a:cs typeface="+mj-cs"/>
              </a:rPr>
              <a:t>Clinical</a:t>
            </a:r>
            <a:r>
              <a:rPr kumimoji="0" lang="nb-NO" sz="4400" b="0" i="0" u="none" strike="noStrike" kern="1200" cap="none" spc="0" normalizeH="0" noProof="0" dirty="0" smtClean="0">
                <a:ln>
                  <a:noFill/>
                </a:ln>
                <a:solidFill>
                  <a:schemeClr val="tx1"/>
                </a:solidFill>
                <a:effectLst/>
                <a:uLnTx/>
                <a:uFillTx/>
                <a:latin typeface="+mj-lt"/>
                <a:ea typeface="+mj-ea"/>
                <a:cs typeface="+mj-cs"/>
              </a:rPr>
              <a:t> </a:t>
            </a:r>
            <a:r>
              <a:rPr kumimoji="0" lang="nb-NO" sz="4400" b="0" i="0" u="none" strike="noStrike" kern="1200" cap="none" spc="0" normalizeH="0" baseline="0" noProof="0" dirty="0" err="1" smtClean="0">
                <a:ln>
                  <a:noFill/>
                </a:ln>
                <a:solidFill>
                  <a:schemeClr val="tx1"/>
                </a:solidFill>
                <a:effectLst/>
                <a:uLnTx/>
                <a:uFillTx/>
                <a:latin typeface="+mj-lt"/>
                <a:ea typeface="+mj-ea"/>
                <a:cs typeface="+mj-cs"/>
              </a:rPr>
              <a:t>manifestations</a:t>
            </a:r>
            <a:endParaRPr kumimoji="0" lang="nb-NO"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1907704" y="1068271"/>
            <a:ext cx="6624736" cy="5387050"/>
          </a:xfrm>
          <a:prstGeom prst="rect">
            <a:avLst/>
          </a:prstGeom>
          <a:noFill/>
          <a:ln w="9525">
            <a:noFill/>
            <a:miter lim="800000"/>
            <a:headEnd/>
            <a:tailEnd/>
          </a:ln>
        </p:spPr>
      </p:pic>
      <p:sp>
        <p:nvSpPr>
          <p:cNvPr id="3" name="Rectangle 2"/>
          <p:cNvSpPr/>
          <p:nvPr/>
        </p:nvSpPr>
        <p:spPr>
          <a:xfrm>
            <a:off x="179512" y="6093296"/>
            <a:ext cx="1584176" cy="307777"/>
          </a:xfrm>
          <a:prstGeom prst="rect">
            <a:avLst/>
          </a:prstGeom>
        </p:spPr>
        <p:txBody>
          <a:bodyPr wrap="square">
            <a:spAutoFit/>
          </a:bodyPr>
          <a:lstStyle/>
          <a:p>
            <a:r>
              <a:rPr lang="nb-NO" sz="1400" dirty="0" smtClean="0"/>
              <a:t>Bogen et al 2008</a:t>
            </a:r>
            <a:endParaRPr lang="nb-NO" sz="1400" dirty="0"/>
          </a:p>
        </p:txBody>
      </p:sp>
      <p:sp>
        <p:nvSpPr>
          <p:cNvPr id="4" name="TextBox 3"/>
          <p:cNvSpPr txBox="1"/>
          <p:nvPr/>
        </p:nvSpPr>
        <p:spPr>
          <a:xfrm>
            <a:off x="539552" y="404664"/>
            <a:ext cx="8225329" cy="369332"/>
          </a:xfrm>
          <a:prstGeom prst="rect">
            <a:avLst/>
          </a:prstGeom>
          <a:noFill/>
        </p:spPr>
        <p:txBody>
          <a:bodyPr wrap="none" rtlCol="0">
            <a:spAutoFit/>
          </a:bodyPr>
          <a:lstStyle/>
          <a:p>
            <a:r>
              <a:rPr lang="nb-NO" dirty="0" err="1" smtClean="0"/>
              <a:t>Pulpal</a:t>
            </a:r>
            <a:r>
              <a:rPr lang="nb-NO" dirty="0" smtClean="0"/>
              <a:t> </a:t>
            </a:r>
            <a:r>
              <a:rPr lang="nb-NO" dirty="0" err="1" smtClean="0"/>
              <a:t>exposure</a:t>
            </a:r>
            <a:r>
              <a:rPr lang="nb-NO" dirty="0" smtClean="0"/>
              <a:t>: </a:t>
            </a:r>
            <a:r>
              <a:rPr lang="nb-NO" dirty="0" err="1" smtClean="0"/>
              <a:t>new</a:t>
            </a:r>
            <a:r>
              <a:rPr lang="nb-NO" dirty="0" smtClean="0"/>
              <a:t> </a:t>
            </a:r>
            <a:r>
              <a:rPr lang="nb-NO" dirty="0" err="1" smtClean="0"/>
              <a:t>knowledge</a:t>
            </a:r>
            <a:r>
              <a:rPr lang="nb-NO" dirty="0" smtClean="0"/>
              <a:t>, </a:t>
            </a:r>
            <a:r>
              <a:rPr lang="nb-NO" dirty="0" err="1" smtClean="0"/>
              <a:t>new</a:t>
            </a:r>
            <a:r>
              <a:rPr lang="nb-NO" dirty="0" smtClean="0"/>
              <a:t> materials, </a:t>
            </a:r>
            <a:r>
              <a:rPr lang="nb-NO" dirty="0" err="1" smtClean="0"/>
              <a:t>consequences</a:t>
            </a:r>
            <a:r>
              <a:rPr lang="nb-NO" dirty="0" smtClean="0"/>
              <a:t> for </a:t>
            </a:r>
            <a:r>
              <a:rPr lang="nb-NO" dirty="0" err="1" smtClean="0"/>
              <a:t>treatment</a:t>
            </a:r>
            <a:r>
              <a:rPr lang="nb-NO" dirty="0" smtClean="0"/>
              <a:t>?</a:t>
            </a:r>
            <a:endParaRPr lang="nb-NO"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774662" y="1772816"/>
            <a:ext cx="7805478" cy="4530452"/>
          </a:xfrm>
          <a:prstGeom prst="rect">
            <a:avLst/>
          </a:prstGeom>
          <a:noFill/>
          <a:ln w="9525">
            <a:noFill/>
            <a:miter lim="800000"/>
            <a:headEnd/>
            <a:tailEnd/>
          </a:ln>
        </p:spPr>
      </p:pic>
      <p:sp>
        <p:nvSpPr>
          <p:cNvPr id="4" name="Rectangle 3"/>
          <p:cNvSpPr/>
          <p:nvPr/>
        </p:nvSpPr>
        <p:spPr>
          <a:xfrm>
            <a:off x="251520" y="260648"/>
            <a:ext cx="8460432" cy="738664"/>
          </a:xfrm>
          <a:prstGeom prst="rect">
            <a:avLst/>
          </a:prstGeom>
        </p:spPr>
        <p:txBody>
          <a:bodyPr wrap="square">
            <a:spAutoFit/>
          </a:bodyPr>
          <a:lstStyle/>
          <a:p>
            <a:r>
              <a:rPr lang="nb-NO" sz="1400" dirty="0" smtClean="0"/>
              <a:t>J </a:t>
            </a:r>
            <a:r>
              <a:rPr lang="nb-NO" sz="1400" dirty="0" err="1" smtClean="0"/>
              <a:t>Am</a:t>
            </a:r>
            <a:r>
              <a:rPr lang="nb-NO" sz="1400" dirty="0" smtClean="0"/>
              <a:t> Dent </a:t>
            </a:r>
            <a:r>
              <a:rPr lang="nb-NO" sz="1400" dirty="0" err="1" smtClean="0"/>
              <a:t>Assoc</a:t>
            </a:r>
            <a:r>
              <a:rPr lang="nb-NO" sz="1400" dirty="0" smtClean="0"/>
              <a:t>. 2008 Mar;139(3):305-15; quiz 305-15.</a:t>
            </a:r>
          </a:p>
          <a:p>
            <a:r>
              <a:rPr lang="nb-NO" sz="1400" b="1" dirty="0" err="1" smtClean="0"/>
              <a:t>Direct</a:t>
            </a:r>
            <a:r>
              <a:rPr lang="nb-NO" sz="1400" b="1" dirty="0" smtClean="0"/>
              <a:t> pulp </a:t>
            </a:r>
            <a:r>
              <a:rPr lang="nb-NO" sz="1400" b="1" dirty="0" err="1" smtClean="0"/>
              <a:t>capping</a:t>
            </a:r>
            <a:r>
              <a:rPr lang="nb-NO" sz="1400" b="1" dirty="0" smtClean="0"/>
              <a:t> </a:t>
            </a:r>
            <a:r>
              <a:rPr lang="nb-NO" sz="1400" b="1" dirty="0" err="1" smtClean="0"/>
              <a:t>with</a:t>
            </a:r>
            <a:r>
              <a:rPr lang="nb-NO" sz="1400" b="1" dirty="0" smtClean="0"/>
              <a:t> mineral </a:t>
            </a:r>
            <a:r>
              <a:rPr lang="nb-NO" sz="1400" b="1" dirty="0" err="1" smtClean="0"/>
              <a:t>trioxide</a:t>
            </a:r>
            <a:r>
              <a:rPr lang="nb-NO" sz="1400" b="1" dirty="0" smtClean="0"/>
              <a:t> </a:t>
            </a:r>
            <a:r>
              <a:rPr lang="nb-NO" sz="1400" b="1" dirty="0" err="1" smtClean="0"/>
              <a:t>aggregate</a:t>
            </a:r>
            <a:r>
              <a:rPr lang="nb-NO" sz="1400" b="1" dirty="0" smtClean="0"/>
              <a:t>: an </a:t>
            </a:r>
            <a:r>
              <a:rPr lang="nb-NO" sz="1400" b="1" dirty="0" err="1" smtClean="0"/>
              <a:t>observational</a:t>
            </a:r>
            <a:r>
              <a:rPr lang="nb-NO" sz="1400" b="1" dirty="0" smtClean="0"/>
              <a:t> </a:t>
            </a:r>
            <a:r>
              <a:rPr lang="nb-NO" sz="1400" b="1" dirty="0" err="1" smtClean="0"/>
              <a:t>study</a:t>
            </a:r>
            <a:r>
              <a:rPr lang="nb-NO" sz="1400" b="1" dirty="0" smtClean="0"/>
              <a:t>.</a:t>
            </a:r>
          </a:p>
          <a:p>
            <a:r>
              <a:rPr lang="nb-NO" sz="1400" dirty="0" smtClean="0">
                <a:hlinkClick r:id="rId3" action="ppaction://hlinkfile"/>
              </a:rPr>
              <a:t>Bogen G</a:t>
            </a:r>
            <a:r>
              <a:rPr lang="nb-NO" sz="1400" dirty="0" smtClean="0"/>
              <a:t>, </a:t>
            </a:r>
            <a:r>
              <a:rPr lang="nb-NO" sz="1400" dirty="0" smtClean="0">
                <a:hlinkClick r:id="rId4" action="ppaction://hlinkfile"/>
              </a:rPr>
              <a:t>Kim JS</a:t>
            </a:r>
            <a:r>
              <a:rPr lang="nb-NO" sz="1400" dirty="0" smtClean="0"/>
              <a:t>, </a:t>
            </a:r>
            <a:r>
              <a:rPr lang="nb-NO" sz="1400" dirty="0" smtClean="0">
                <a:hlinkClick r:id="rId5" action="ppaction://hlinkfile"/>
              </a:rPr>
              <a:t>Bakland LK</a:t>
            </a:r>
            <a:r>
              <a:rPr lang="nb-NO" sz="1400" dirty="0" smtClean="0"/>
              <a:t>.</a:t>
            </a:r>
            <a:endParaRPr lang="nb-NO" sz="1400" dirty="0"/>
          </a:p>
        </p:txBody>
      </p:sp>
      <p:pic>
        <p:nvPicPr>
          <p:cNvPr id="5" name="Picture 3" descr="Murray2002 CrownModif"/>
          <p:cNvPicPr>
            <a:picLocks noChangeAspect="1" noChangeArrowheads="1"/>
          </p:cNvPicPr>
          <p:nvPr/>
        </p:nvPicPr>
        <p:blipFill>
          <a:blip r:embed="rId6" cstate="print"/>
          <a:srcRect/>
          <a:stretch>
            <a:fillRect/>
          </a:stretch>
        </p:blipFill>
        <p:spPr bwMode="auto">
          <a:xfrm>
            <a:off x="2195736" y="2440920"/>
            <a:ext cx="2387970" cy="2212216"/>
          </a:xfrm>
          <a:prstGeom prst="rect">
            <a:avLst/>
          </a:prstGeom>
          <a:noFill/>
          <a:ln w="9525">
            <a:solidFill>
              <a:srgbClr val="FF0000"/>
            </a:solidFill>
            <a:miter lim="800000"/>
            <a:headEnd/>
            <a:tailEnd/>
          </a:ln>
        </p:spPr>
      </p:pic>
      <p:pic>
        <p:nvPicPr>
          <p:cNvPr id="59394" name="Picture 2" descr="Foto: Håkon Størmer"/>
          <p:cNvPicPr>
            <a:picLocks noChangeAspect="1" noChangeArrowheads="1"/>
          </p:cNvPicPr>
          <p:nvPr/>
        </p:nvPicPr>
        <p:blipFill>
          <a:blip r:embed="rId7" cstate="print"/>
          <a:srcRect r="50319"/>
          <a:stretch>
            <a:fillRect/>
          </a:stretch>
        </p:blipFill>
        <p:spPr bwMode="auto">
          <a:xfrm>
            <a:off x="6173356" y="3519666"/>
            <a:ext cx="2085084" cy="206957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m:\pc\Dokumenter\My Scans\2011-02 (feb)\scan0001.jpg"/>
          <p:cNvPicPr>
            <a:picLocks noChangeAspect="1" noChangeArrowheads="1"/>
          </p:cNvPicPr>
          <p:nvPr/>
        </p:nvPicPr>
        <p:blipFill>
          <a:blip r:embed="rId2" cstate="print"/>
          <a:srcRect/>
          <a:stretch>
            <a:fillRect/>
          </a:stretch>
        </p:blipFill>
        <p:spPr bwMode="auto">
          <a:xfrm>
            <a:off x="468313" y="333375"/>
            <a:ext cx="3625850" cy="5159375"/>
          </a:xfrm>
          <a:prstGeom prst="rect">
            <a:avLst/>
          </a:prstGeom>
          <a:noFill/>
          <a:ln w="9525">
            <a:noFill/>
            <a:miter lim="800000"/>
            <a:headEnd/>
            <a:tailEnd/>
          </a:ln>
        </p:spPr>
      </p:pic>
      <p:pic>
        <p:nvPicPr>
          <p:cNvPr id="14339" name="Picture 6" descr="m:\pc\Dokumenter\My Scans\2011-02 (feb)\scan0002.jpg"/>
          <p:cNvPicPr>
            <a:picLocks noChangeAspect="1" noChangeArrowheads="1"/>
          </p:cNvPicPr>
          <p:nvPr/>
        </p:nvPicPr>
        <p:blipFill>
          <a:blip r:embed="rId3" cstate="print"/>
          <a:srcRect/>
          <a:stretch>
            <a:fillRect/>
          </a:stretch>
        </p:blipFill>
        <p:spPr bwMode="auto">
          <a:xfrm>
            <a:off x="1835150" y="981075"/>
            <a:ext cx="3959225" cy="5184775"/>
          </a:xfrm>
          <a:prstGeom prst="rect">
            <a:avLst/>
          </a:prstGeom>
          <a:noFill/>
          <a:ln w="9525">
            <a:noFill/>
            <a:miter lim="800000"/>
            <a:headEnd/>
            <a:tailEnd/>
          </a:ln>
        </p:spPr>
      </p:pic>
      <p:pic>
        <p:nvPicPr>
          <p:cNvPr id="14340" name="Picture 7" descr="m:\pc\Dokumenter\My Scans\2011-02 (feb)\scan0003.jpg"/>
          <p:cNvPicPr>
            <a:picLocks noChangeAspect="1" noChangeArrowheads="1"/>
          </p:cNvPicPr>
          <p:nvPr/>
        </p:nvPicPr>
        <p:blipFill>
          <a:blip r:embed="rId4" cstate="print"/>
          <a:srcRect/>
          <a:stretch>
            <a:fillRect/>
          </a:stretch>
        </p:blipFill>
        <p:spPr bwMode="auto">
          <a:xfrm>
            <a:off x="4859338" y="1171575"/>
            <a:ext cx="3744912" cy="5281613"/>
          </a:xfrm>
          <a:prstGeom prst="rect">
            <a:avLst/>
          </a:prstGeom>
          <a:noFill/>
          <a:ln w="9525">
            <a:noFill/>
            <a:miter lim="800000"/>
            <a:headEnd/>
            <a:tailEnd/>
          </a:ln>
        </p:spPr>
      </p:pic>
      <p:sp>
        <p:nvSpPr>
          <p:cNvPr id="14341" name="TextBox 8"/>
          <p:cNvSpPr txBox="1">
            <a:spLocks noChangeArrowheads="1"/>
          </p:cNvSpPr>
          <p:nvPr/>
        </p:nvSpPr>
        <p:spPr bwMode="auto">
          <a:xfrm>
            <a:off x="4572000" y="260350"/>
            <a:ext cx="2952750" cy="923925"/>
          </a:xfrm>
          <a:prstGeom prst="rect">
            <a:avLst/>
          </a:prstGeom>
          <a:noFill/>
          <a:ln w="9525">
            <a:noFill/>
            <a:miter lim="800000"/>
            <a:headEnd/>
            <a:tailEnd/>
          </a:ln>
        </p:spPr>
        <p:txBody>
          <a:bodyPr>
            <a:spAutoFit/>
          </a:bodyPr>
          <a:lstStyle/>
          <a:p>
            <a:pPr marL="342900" indent="-342900"/>
            <a:r>
              <a:rPr lang="nb-NO"/>
              <a:t>start -&gt;</a:t>
            </a:r>
          </a:p>
          <a:p>
            <a:pPr marL="342900" indent="-342900"/>
            <a:r>
              <a:rPr lang="nb-NO"/>
              <a:t>		1987 -&gt;				2010 -&gt;</a:t>
            </a:r>
          </a:p>
        </p:txBody>
      </p:sp>
      <p:sp>
        <p:nvSpPr>
          <p:cNvPr id="14342" name="TextBox 9"/>
          <p:cNvSpPr txBox="1">
            <a:spLocks noChangeArrowheads="1"/>
          </p:cNvSpPr>
          <p:nvPr/>
        </p:nvSpPr>
        <p:spPr bwMode="auto">
          <a:xfrm>
            <a:off x="755576" y="4005064"/>
            <a:ext cx="6264696" cy="830997"/>
          </a:xfrm>
          <a:prstGeom prst="rect">
            <a:avLst/>
          </a:prstGeom>
          <a:solidFill>
            <a:schemeClr val="bg1"/>
          </a:solidFill>
          <a:ln w="9525">
            <a:solidFill>
              <a:schemeClr val="accent1"/>
            </a:solidFill>
            <a:miter lim="800000"/>
            <a:headEnd/>
            <a:tailEnd/>
          </a:ln>
        </p:spPr>
        <p:txBody>
          <a:bodyPr wrap="square">
            <a:spAutoFit/>
          </a:bodyPr>
          <a:lstStyle/>
          <a:p>
            <a:pPr algn="ctr"/>
            <a:r>
              <a:rPr lang="nb-NO" sz="2400" dirty="0" err="1"/>
              <a:t>Resorptions</a:t>
            </a:r>
            <a:r>
              <a:rPr lang="nb-NO" sz="2400" dirty="0"/>
              <a:t> &amp; trauma </a:t>
            </a:r>
            <a:r>
              <a:rPr lang="nb-NO" sz="2400" dirty="0" err="1" smtClean="0"/>
              <a:t>necessitate</a:t>
            </a:r>
            <a:r>
              <a:rPr lang="nb-NO" sz="2400" dirty="0" smtClean="0"/>
              <a:t> </a:t>
            </a:r>
            <a:r>
              <a:rPr lang="nb-NO" sz="2400" dirty="0" err="1" smtClean="0"/>
              <a:t>treatment</a:t>
            </a:r>
            <a:r>
              <a:rPr lang="nb-NO" sz="2400" dirty="0" smtClean="0"/>
              <a:t> </a:t>
            </a:r>
            <a:r>
              <a:rPr lang="nb-NO" sz="2400" dirty="0"/>
              <a:t>for </a:t>
            </a:r>
            <a:r>
              <a:rPr lang="nb-NO" sz="2400" dirty="0" err="1" smtClean="0"/>
              <a:t>prevention</a:t>
            </a:r>
            <a:r>
              <a:rPr lang="nb-NO" sz="2400" dirty="0" smtClean="0"/>
              <a:t> </a:t>
            </a:r>
            <a:r>
              <a:rPr lang="nb-NO" sz="2400" dirty="0" err="1" smtClean="0"/>
              <a:t>of</a:t>
            </a:r>
            <a:r>
              <a:rPr lang="nb-NO" sz="2400" dirty="0" smtClean="0"/>
              <a:t> </a:t>
            </a:r>
            <a:r>
              <a:rPr lang="nb-NO" sz="2400" dirty="0" err="1" smtClean="0"/>
              <a:t>apical</a:t>
            </a:r>
            <a:r>
              <a:rPr lang="nb-NO" sz="2400" dirty="0" smtClean="0"/>
              <a:t> </a:t>
            </a:r>
            <a:r>
              <a:rPr lang="nb-NO" sz="2400" dirty="0" err="1" smtClean="0"/>
              <a:t>periodontitis</a:t>
            </a:r>
            <a:endParaRPr lang="nb-NO" sz="24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467544" y="188640"/>
            <a:ext cx="2594165" cy="6392763"/>
          </a:xfrm>
          <a:prstGeom prst="rect">
            <a:avLst/>
          </a:prstGeom>
          <a:noFill/>
          <a:ln w="9525">
            <a:noFill/>
            <a:miter lim="800000"/>
            <a:headEnd/>
            <a:tailEnd/>
          </a:ln>
        </p:spPr>
      </p:pic>
      <p:sp>
        <p:nvSpPr>
          <p:cNvPr id="5" name="Rectangle 4"/>
          <p:cNvSpPr/>
          <p:nvPr/>
        </p:nvSpPr>
        <p:spPr>
          <a:xfrm>
            <a:off x="3203848" y="3140968"/>
            <a:ext cx="5705872" cy="2462213"/>
          </a:xfrm>
          <a:prstGeom prst="rect">
            <a:avLst/>
          </a:prstGeom>
        </p:spPr>
        <p:txBody>
          <a:bodyPr wrap="square">
            <a:spAutoFit/>
          </a:bodyPr>
          <a:lstStyle/>
          <a:p>
            <a:r>
              <a:rPr lang="nb-NO" sz="1400" dirty="0" smtClean="0"/>
              <a:t>The </a:t>
            </a:r>
            <a:r>
              <a:rPr lang="nb-NO" sz="1400" dirty="0" err="1" smtClean="0"/>
              <a:t>counterpoint</a:t>
            </a:r>
            <a:r>
              <a:rPr lang="nb-NO" sz="1400" dirty="0" smtClean="0"/>
              <a:t>:</a:t>
            </a:r>
          </a:p>
          <a:p>
            <a:endParaRPr lang="nb-NO" sz="1400" dirty="0" smtClean="0"/>
          </a:p>
          <a:p>
            <a:r>
              <a:rPr lang="nb-NO" sz="1400" dirty="0" err="1" smtClean="0"/>
              <a:t>Eur</a:t>
            </a:r>
            <a:r>
              <a:rPr lang="nb-NO" sz="1400" dirty="0" smtClean="0"/>
              <a:t> J Oral </a:t>
            </a:r>
            <a:r>
              <a:rPr lang="nb-NO" sz="1400" dirty="0" err="1" smtClean="0"/>
              <a:t>Sci</a:t>
            </a:r>
            <a:r>
              <a:rPr lang="nb-NO" sz="1400" dirty="0" smtClean="0"/>
              <a:t>. 2010 Jun;118(3):290-7.</a:t>
            </a:r>
          </a:p>
          <a:p>
            <a:r>
              <a:rPr lang="nb-NO" sz="1400" b="1" dirty="0" err="1" smtClean="0"/>
              <a:t>Treatment</a:t>
            </a:r>
            <a:r>
              <a:rPr lang="nb-NO" sz="1400" b="1" dirty="0" smtClean="0"/>
              <a:t> </a:t>
            </a:r>
            <a:r>
              <a:rPr lang="nb-NO" sz="1400" b="1" dirty="0" err="1" smtClean="0"/>
              <a:t>of</a:t>
            </a:r>
            <a:r>
              <a:rPr lang="nb-NO" sz="1400" b="1" dirty="0" smtClean="0"/>
              <a:t> </a:t>
            </a:r>
            <a:r>
              <a:rPr lang="nb-NO" sz="1400" b="1" dirty="0" err="1" smtClean="0"/>
              <a:t>deep</a:t>
            </a:r>
            <a:r>
              <a:rPr lang="nb-NO" sz="1400" b="1" dirty="0" smtClean="0"/>
              <a:t> </a:t>
            </a:r>
            <a:r>
              <a:rPr lang="nb-NO" sz="1400" b="1" dirty="0" err="1" smtClean="0"/>
              <a:t>caries</a:t>
            </a:r>
            <a:r>
              <a:rPr lang="nb-NO" sz="1400" b="1" dirty="0" smtClean="0"/>
              <a:t> </a:t>
            </a:r>
            <a:r>
              <a:rPr lang="nb-NO" sz="1400" b="1" dirty="0" err="1" smtClean="0"/>
              <a:t>lesions</a:t>
            </a:r>
            <a:r>
              <a:rPr lang="nb-NO" sz="1400" b="1" dirty="0" smtClean="0"/>
              <a:t> in adults: </a:t>
            </a:r>
            <a:r>
              <a:rPr lang="nb-NO" sz="1400" b="1" dirty="0" err="1" smtClean="0"/>
              <a:t>randomized</a:t>
            </a:r>
            <a:r>
              <a:rPr lang="nb-NO" sz="1400" b="1" dirty="0" smtClean="0"/>
              <a:t> </a:t>
            </a:r>
            <a:r>
              <a:rPr lang="nb-NO" sz="1400" b="1" dirty="0" err="1" smtClean="0"/>
              <a:t>clinical</a:t>
            </a:r>
            <a:r>
              <a:rPr lang="nb-NO" sz="1400" b="1" dirty="0" smtClean="0"/>
              <a:t> trials </a:t>
            </a:r>
            <a:r>
              <a:rPr lang="nb-NO" sz="1400" b="1" dirty="0" err="1" smtClean="0"/>
              <a:t>comparing</a:t>
            </a:r>
            <a:r>
              <a:rPr lang="nb-NO" sz="1400" b="1" dirty="0" smtClean="0"/>
              <a:t> </a:t>
            </a:r>
            <a:r>
              <a:rPr lang="nb-NO" sz="1400" b="1" dirty="0" err="1" smtClean="0"/>
              <a:t>stepwise</a:t>
            </a:r>
            <a:r>
              <a:rPr lang="nb-NO" sz="1400" b="1" dirty="0" smtClean="0"/>
              <a:t> vs. </a:t>
            </a:r>
            <a:r>
              <a:rPr lang="nb-NO" sz="1400" b="1" dirty="0" err="1" smtClean="0"/>
              <a:t>direct</a:t>
            </a:r>
            <a:r>
              <a:rPr lang="nb-NO" sz="1400" b="1" dirty="0" smtClean="0"/>
              <a:t> </a:t>
            </a:r>
            <a:r>
              <a:rPr lang="nb-NO" sz="1400" b="1" dirty="0" err="1" smtClean="0"/>
              <a:t>complete</a:t>
            </a:r>
            <a:r>
              <a:rPr lang="nb-NO" sz="1400" b="1" dirty="0" smtClean="0"/>
              <a:t> </a:t>
            </a:r>
            <a:r>
              <a:rPr lang="nb-NO" sz="1400" b="1" dirty="0" err="1" smtClean="0"/>
              <a:t>excavation</a:t>
            </a:r>
            <a:r>
              <a:rPr lang="nb-NO" sz="1400" b="1" dirty="0" smtClean="0"/>
              <a:t>, and </a:t>
            </a:r>
            <a:r>
              <a:rPr lang="nb-NO" sz="1400" b="1" dirty="0" err="1" smtClean="0"/>
              <a:t>direct</a:t>
            </a:r>
            <a:r>
              <a:rPr lang="nb-NO" sz="1400" b="1" dirty="0" smtClean="0"/>
              <a:t> pulp </a:t>
            </a:r>
            <a:r>
              <a:rPr lang="nb-NO" sz="1400" b="1" dirty="0" err="1" smtClean="0"/>
              <a:t>capping</a:t>
            </a:r>
            <a:r>
              <a:rPr lang="nb-NO" sz="1400" b="1" dirty="0" smtClean="0"/>
              <a:t> vs. </a:t>
            </a:r>
            <a:r>
              <a:rPr lang="nb-NO" sz="1400" b="1" dirty="0" err="1" smtClean="0"/>
              <a:t>partial</a:t>
            </a:r>
            <a:r>
              <a:rPr lang="nb-NO" sz="1400" b="1" dirty="0" smtClean="0"/>
              <a:t> </a:t>
            </a:r>
            <a:r>
              <a:rPr lang="nb-NO" sz="1400" b="1" dirty="0" err="1" smtClean="0"/>
              <a:t>pulpotomy</a:t>
            </a:r>
            <a:r>
              <a:rPr lang="nb-NO" sz="1400" b="1" dirty="0" smtClean="0"/>
              <a:t>.</a:t>
            </a:r>
          </a:p>
          <a:p>
            <a:r>
              <a:rPr lang="nb-NO" sz="1400" dirty="0" smtClean="0">
                <a:hlinkClick r:id="rId3" action="ppaction://hlinkfile"/>
              </a:rPr>
              <a:t>Bjørndal L</a:t>
            </a:r>
            <a:r>
              <a:rPr lang="nb-NO" sz="1400" dirty="0" smtClean="0"/>
              <a:t>, </a:t>
            </a:r>
            <a:r>
              <a:rPr lang="nb-NO" sz="1400" dirty="0" smtClean="0">
                <a:hlinkClick r:id="rId4" action="ppaction://hlinkfile"/>
              </a:rPr>
              <a:t>Reit C</a:t>
            </a:r>
            <a:r>
              <a:rPr lang="nb-NO" sz="1400" dirty="0" smtClean="0"/>
              <a:t>, </a:t>
            </a:r>
            <a:r>
              <a:rPr lang="nb-NO" sz="1400" dirty="0" smtClean="0">
                <a:hlinkClick r:id="rId5" action="ppaction://hlinkfile"/>
              </a:rPr>
              <a:t>Bruun G</a:t>
            </a:r>
            <a:r>
              <a:rPr lang="nb-NO" sz="1400" dirty="0" smtClean="0"/>
              <a:t>, </a:t>
            </a:r>
            <a:r>
              <a:rPr lang="nb-NO" sz="1400" dirty="0" smtClean="0">
                <a:hlinkClick r:id="rId6" action="ppaction://hlinkfile"/>
              </a:rPr>
              <a:t>Markvart M</a:t>
            </a:r>
            <a:r>
              <a:rPr lang="nb-NO" sz="1400" dirty="0" smtClean="0"/>
              <a:t>, </a:t>
            </a:r>
            <a:r>
              <a:rPr lang="nb-NO" sz="1400" dirty="0" err="1" smtClean="0">
                <a:hlinkClick r:id="rId7" action="ppaction://hlinkfile"/>
              </a:rPr>
              <a:t>Kjaeldgaard</a:t>
            </a:r>
            <a:r>
              <a:rPr lang="nb-NO" sz="1400" dirty="0" smtClean="0">
                <a:hlinkClick r:id="rId7" action="ppaction://hlinkfile"/>
              </a:rPr>
              <a:t> M</a:t>
            </a:r>
            <a:r>
              <a:rPr lang="nb-NO" sz="1400" dirty="0" smtClean="0"/>
              <a:t>, </a:t>
            </a:r>
            <a:r>
              <a:rPr lang="nb-NO" sz="1400" dirty="0" err="1" smtClean="0">
                <a:hlinkClick r:id="rId8" action="ppaction://hlinkfile"/>
              </a:rPr>
              <a:t>Näsman</a:t>
            </a:r>
            <a:r>
              <a:rPr lang="nb-NO" sz="1400" dirty="0" smtClean="0">
                <a:hlinkClick r:id="rId8" action="ppaction://hlinkfile"/>
              </a:rPr>
              <a:t> P</a:t>
            </a:r>
            <a:r>
              <a:rPr lang="nb-NO" sz="1400" dirty="0" smtClean="0"/>
              <a:t>, </a:t>
            </a:r>
            <a:r>
              <a:rPr lang="nb-NO" sz="1400" dirty="0" err="1" smtClean="0">
                <a:hlinkClick r:id="rId9" action="ppaction://hlinkfile"/>
              </a:rPr>
              <a:t>Thordrup</a:t>
            </a:r>
            <a:r>
              <a:rPr lang="nb-NO" sz="1400" dirty="0" smtClean="0">
                <a:hlinkClick r:id="rId9" action="ppaction://hlinkfile"/>
              </a:rPr>
              <a:t> M</a:t>
            </a:r>
            <a:r>
              <a:rPr lang="nb-NO" sz="1400" dirty="0" smtClean="0"/>
              <a:t>, </a:t>
            </a:r>
            <a:r>
              <a:rPr lang="nb-NO" sz="1400" dirty="0" err="1" smtClean="0">
                <a:hlinkClick r:id="rId10" action="ppaction://hlinkfile"/>
              </a:rPr>
              <a:t>Dige</a:t>
            </a:r>
            <a:r>
              <a:rPr lang="nb-NO" sz="1400" dirty="0" smtClean="0">
                <a:hlinkClick r:id="rId10" action="ppaction://hlinkfile"/>
              </a:rPr>
              <a:t> I</a:t>
            </a:r>
            <a:r>
              <a:rPr lang="nb-NO" sz="1400" dirty="0" smtClean="0"/>
              <a:t>, </a:t>
            </a:r>
            <a:r>
              <a:rPr lang="nb-NO" sz="1400" dirty="0" smtClean="0">
                <a:hlinkClick r:id="rId11" action="ppaction://hlinkfile"/>
              </a:rPr>
              <a:t>Nyvad B</a:t>
            </a:r>
            <a:r>
              <a:rPr lang="nb-NO" sz="1400" dirty="0" smtClean="0"/>
              <a:t>, </a:t>
            </a:r>
            <a:r>
              <a:rPr lang="nb-NO" sz="1400" dirty="0" err="1" smtClean="0">
                <a:hlinkClick r:id="rId12" action="ppaction://hlinkfile"/>
              </a:rPr>
              <a:t>Fransson</a:t>
            </a:r>
            <a:r>
              <a:rPr lang="nb-NO" sz="1400" dirty="0" smtClean="0">
                <a:hlinkClick r:id="rId12" action="ppaction://hlinkfile"/>
              </a:rPr>
              <a:t> H</a:t>
            </a:r>
            <a:r>
              <a:rPr lang="nb-NO" sz="1400" dirty="0" smtClean="0"/>
              <a:t>, </a:t>
            </a:r>
            <a:r>
              <a:rPr lang="nb-NO" sz="1400" dirty="0" smtClean="0">
                <a:hlinkClick r:id="rId13" action="ppaction://hlinkfile"/>
              </a:rPr>
              <a:t>Lager A</a:t>
            </a:r>
            <a:r>
              <a:rPr lang="nb-NO" sz="1400" dirty="0" smtClean="0"/>
              <a:t>, </a:t>
            </a:r>
            <a:r>
              <a:rPr lang="nb-NO" sz="1400" dirty="0" err="1" smtClean="0">
                <a:hlinkClick r:id="rId14" action="ppaction://hlinkfile"/>
              </a:rPr>
              <a:t>Ericson</a:t>
            </a:r>
            <a:r>
              <a:rPr lang="nb-NO" sz="1400" dirty="0" smtClean="0">
                <a:hlinkClick r:id="rId14" action="ppaction://hlinkfile"/>
              </a:rPr>
              <a:t> D</a:t>
            </a:r>
            <a:r>
              <a:rPr lang="nb-NO" sz="1400" dirty="0" smtClean="0"/>
              <a:t>, </a:t>
            </a:r>
            <a:r>
              <a:rPr lang="nb-NO" sz="1400" dirty="0" smtClean="0">
                <a:hlinkClick r:id="rId15" action="ppaction://hlinkfile"/>
              </a:rPr>
              <a:t>Petersson K</a:t>
            </a:r>
            <a:r>
              <a:rPr lang="nb-NO" sz="1400" dirty="0" smtClean="0"/>
              <a:t>, </a:t>
            </a:r>
            <a:r>
              <a:rPr lang="nb-NO" sz="1400" dirty="0" smtClean="0">
                <a:hlinkClick r:id="rId16" action="ppaction://hlinkfile"/>
              </a:rPr>
              <a:t>Olsson J</a:t>
            </a:r>
            <a:r>
              <a:rPr lang="nb-NO" sz="1400" dirty="0" smtClean="0"/>
              <a:t>, </a:t>
            </a:r>
            <a:r>
              <a:rPr lang="nb-NO" sz="1400" dirty="0" err="1" smtClean="0">
                <a:hlinkClick r:id="rId17" action="ppaction://hlinkfile"/>
              </a:rPr>
              <a:t>Santimano</a:t>
            </a:r>
            <a:r>
              <a:rPr lang="nb-NO" sz="1400" dirty="0" smtClean="0">
                <a:hlinkClick r:id="rId17" action="ppaction://hlinkfile"/>
              </a:rPr>
              <a:t> EM</a:t>
            </a:r>
            <a:r>
              <a:rPr lang="nb-NO" sz="1400" dirty="0" smtClean="0"/>
              <a:t>, </a:t>
            </a:r>
            <a:r>
              <a:rPr lang="nb-NO" sz="1400" dirty="0" err="1" smtClean="0">
                <a:hlinkClick r:id="rId18" action="ppaction://hlinkfile"/>
              </a:rPr>
              <a:t>Wennström</a:t>
            </a:r>
            <a:r>
              <a:rPr lang="nb-NO" sz="1400" dirty="0" smtClean="0">
                <a:hlinkClick r:id="rId18" action="ppaction://hlinkfile"/>
              </a:rPr>
              <a:t> A</a:t>
            </a:r>
            <a:r>
              <a:rPr lang="nb-NO" sz="1400" dirty="0" smtClean="0"/>
              <a:t>, </a:t>
            </a:r>
            <a:r>
              <a:rPr lang="nb-NO" sz="1400" dirty="0" err="1" smtClean="0">
                <a:hlinkClick r:id="rId19" action="ppaction://hlinkfile"/>
              </a:rPr>
              <a:t>Winkel</a:t>
            </a:r>
            <a:r>
              <a:rPr lang="nb-NO" sz="1400" dirty="0" smtClean="0">
                <a:hlinkClick r:id="rId19" action="ppaction://hlinkfile"/>
              </a:rPr>
              <a:t> P</a:t>
            </a:r>
            <a:r>
              <a:rPr lang="nb-NO" sz="1400" dirty="0" smtClean="0"/>
              <a:t>, </a:t>
            </a:r>
            <a:r>
              <a:rPr lang="nb-NO" sz="1400" dirty="0" err="1" smtClean="0">
                <a:hlinkClick r:id="rId20" action="ppaction://hlinkfile"/>
              </a:rPr>
              <a:t>Gluud</a:t>
            </a:r>
            <a:r>
              <a:rPr lang="nb-NO" sz="1400" dirty="0" smtClean="0">
                <a:hlinkClick r:id="rId20" action="ppaction://hlinkfile"/>
              </a:rPr>
              <a:t> C</a:t>
            </a:r>
            <a:r>
              <a:rPr lang="nb-NO" sz="1400" dirty="0" smtClean="0"/>
              <a:t>.</a:t>
            </a:r>
          </a:p>
          <a:p>
            <a:endParaRPr lang="nb-NO" sz="1400" dirty="0" smtClean="0"/>
          </a:p>
        </p:txBody>
      </p:sp>
      <p:pic>
        <p:nvPicPr>
          <p:cNvPr id="6" name="Picture 3" descr="Murray2002 CrownModif"/>
          <p:cNvPicPr>
            <a:picLocks noChangeAspect="1" noChangeArrowheads="1"/>
          </p:cNvPicPr>
          <p:nvPr/>
        </p:nvPicPr>
        <p:blipFill>
          <a:blip r:embed="rId21" cstate="print"/>
          <a:srcRect/>
          <a:stretch>
            <a:fillRect/>
          </a:stretch>
        </p:blipFill>
        <p:spPr bwMode="auto">
          <a:xfrm>
            <a:off x="5220072" y="548680"/>
            <a:ext cx="2424311" cy="2245882"/>
          </a:xfrm>
          <a:prstGeom prst="rect">
            <a:avLst/>
          </a:prstGeom>
          <a:noFill/>
          <a:ln w="9525">
            <a:solidFill>
              <a:srgbClr val="FF0000"/>
            </a:solid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467544" y="188640"/>
            <a:ext cx="2594165" cy="6392763"/>
          </a:xfrm>
          <a:prstGeom prst="rect">
            <a:avLst/>
          </a:prstGeom>
          <a:noFill/>
          <a:ln w="9525">
            <a:noFill/>
            <a:miter lim="800000"/>
            <a:headEnd/>
            <a:tailEnd/>
          </a:ln>
        </p:spPr>
      </p:pic>
      <p:pic>
        <p:nvPicPr>
          <p:cNvPr id="107523" name="Picture 3"/>
          <p:cNvPicPr>
            <a:picLocks noChangeAspect="1" noChangeArrowheads="1"/>
          </p:cNvPicPr>
          <p:nvPr/>
        </p:nvPicPr>
        <p:blipFill>
          <a:blip r:embed="rId3" cstate="print"/>
          <a:srcRect/>
          <a:stretch>
            <a:fillRect/>
          </a:stretch>
        </p:blipFill>
        <p:spPr bwMode="auto">
          <a:xfrm>
            <a:off x="251520" y="188640"/>
            <a:ext cx="8640963" cy="2880320"/>
          </a:xfrm>
          <a:prstGeom prst="rect">
            <a:avLst/>
          </a:prstGeom>
          <a:noFill/>
          <a:ln w="9525">
            <a:noFill/>
            <a:miter lim="800000"/>
            <a:headEnd/>
            <a:tailEnd/>
          </a:ln>
        </p:spPr>
      </p:pic>
      <p:sp>
        <p:nvSpPr>
          <p:cNvPr id="5" name="Rectangle 4"/>
          <p:cNvSpPr/>
          <p:nvPr/>
        </p:nvSpPr>
        <p:spPr>
          <a:xfrm>
            <a:off x="3203848" y="3140968"/>
            <a:ext cx="5705872" cy="2462213"/>
          </a:xfrm>
          <a:prstGeom prst="rect">
            <a:avLst/>
          </a:prstGeom>
        </p:spPr>
        <p:txBody>
          <a:bodyPr wrap="square">
            <a:spAutoFit/>
          </a:bodyPr>
          <a:lstStyle/>
          <a:p>
            <a:r>
              <a:rPr lang="nb-NO" sz="1400" dirty="0" err="1" smtClean="0"/>
              <a:t>Eur</a:t>
            </a:r>
            <a:r>
              <a:rPr lang="nb-NO" sz="1400" dirty="0" smtClean="0"/>
              <a:t> J Oral </a:t>
            </a:r>
            <a:r>
              <a:rPr lang="nb-NO" sz="1400" dirty="0" err="1" smtClean="0"/>
              <a:t>Sci</a:t>
            </a:r>
            <a:r>
              <a:rPr lang="nb-NO" sz="1400" dirty="0" smtClean="0"/>
              <a:t>. 2010 Jun;118(3):290-7.</a:t>
            </a:r>
          </a:p>
          <a:p>
            <a:r>
              <a:rPr lang="nb-NO" sz="1400" b="1" dirty="0" err="1" smtClean="0"/>
              <a:t>Treatment</a:t>
            </a:r>
            <a:r>
              <a:rPr lang="nb-NO" sz="1400" b="1" dirty="0" smtClean="0"/>
              <a:t> </a:t>
            </a:r>
            <a:r>
              <a:rPr lang="nb-NO" sz="1400" b="1" dirty="0" err="1" smtClean="0"/>
              <a:t>of</a:t>
            </a:r>
            <a:r>
              <a:rPr lang="nb-NO" sz="1400" b="1" dirty="0" smtClean="0"/>
              <a:t> </a:t>
            </a:r>
            <a:r>
              <a:rPr lang="nb-NO" sz="1400" b="1" dirty="0" err="1" smtClean="0"/>
              <a:t>deep</a:t>
            </a:r>
            <a:r>
              <a:rPr lang="nb-NO" sz="1400" b="1" dirty="0" smtClean="0"/>
              <a:t> </a:t>
            </a:r>
            <a:r>
              <a:rPr lang="nb-NO" sz="1400" b="1" dirty="0" err="1" smtClean="0"/>
              <a:t>caries</a:t>
            </a:r>
            <a:r>
              <a:rPr lang="nb-NO" sz="1400" b="1" dirty="0" smtClean="0"/>
              <a:t> </a:t>
            </a:r>
            <a:r>
              <a:rPr lang="nb-NO" sz="1400" b="1" dirty="0" err="1" smtClean="0"/>
              <a:t>lesions</a:t>
            </a:r>
            <a:r>
              <a:rPr lang="nb-NO" sz="1400" b="1" dirty="0" smtClean="0"/>
              <a:t> in adults: </a:t>
            </a:r>
            <a:r>
              <a:rPr lang="nb-NO" sz="1400" b="1" dirty="0" err="1" smtClean="0"/>
              <a:t>randomized</a:t>
            </a:r>
            <a:r>
              <a:rPr lang="nb-NO" sz="1400" b="1" dirty="0" smtClean="0"/>
              <a:t> </a:t>
            </a:r>
            <a:r>
              <a:rPr lang="nb-NO" sz="1400" b="1" dirty="0" err="1" smtClean="0"/>
              <a:t>clinical</a:t>
            </a:r>
            <a:r>
              <a:rPr lang="nb-NO" sz="1400" b="1" dirty="0" smtClean="0"/>
              <a:t> trials </a:t>
            </a:r>
            <a:r>
              <a:rPr lang="nb-NO" sz="1400" b="1" dirty="0" err="1" smtClean="0"/>
              <a:t>comparing</a:t>
            </a:r>
            <a:r>
              <a:rPr lang="nb-NO" sz="1400" b="1" dirty="0" smtClean="0"/>
              <a:t> </a:t>
            </a:r>
            <a:r>
              <a:rPr lang="nb-NO" sz="1400" b="1" dirty="0" err="1" smtClean="0"/>
              <a:t>stepwise</a:t>
            </a:r>
            <a:r>
              <a:rPr lang="nb-NO" sz="1400" b="1" dirty="0" smtClean="0"/>
              <a:t> vs. </a:t>
            </a:r>
            <a:r>
              <a:rPr lang="nb-NO" sz="1400" b="1" dirty="0" err="1" smtClean="0"/>
              <a:t>direct</a:t>
            </a:r>
            <a:r>
              <a:rPr lang="nb-NO" sz="1400" b="1" dirty="0" smtClean="0"/>
              <a:t> </a:t>
            </a:r>
            <a:r>
              <a:rPr lang="nb-NO" sz="1400" b="1" dirty="0" err="1" smtClean="0"/>
              <a:t>complete</a:t>
            </a:r>
            <a:r>
              <a:rPr lang="nb-NO" sz="1400" b="1" dirty="0" smtClean="0"/>
              <a:t> </a:t>
            </a:r>
            <a:r>
              <a:rPr lang="nb-NO" sz="1400" b="1" dirty="0" err="1" smtClean="0"/>
              <a:t>excavation</a:t>
            </a:r>
            <a:r>
              <a:rPr lang="nb-NO" sz="1400" b="1" dirty="0" smtClean="0"/>
              <a:t>, and </a:t>
            </a:r>
            <a:r>
              <a:rPr lang="nb-NO" sz="1400" b="1" dirty="0" err="1" smtClean="0"/>
              <a:t>direct</a:t>
            </a:r>
            <a:r>
              <a:rPr lang="nb-NO" sz="1400" b="1" dirty="0" smtClean="0"/>
              <a:t> pulp </a:t>
            </a:r>
            <a:r>
              <a:rPr lang="nb-NO" sz="1400" b="1" dirty="0" err="1" smtClean="0"/>
              <a:t>capping</a:t>
            </a:r>
            <a:r>
              <a:rPr lang="nb-NO" sz="1400" b="1" dirty="0" smtClean="0"/>
              <a:t> vs. </a:t>
            </a:r>
            <a:r>
              <a:rPr lang="nb-NO" sz="1400" b="1" dirty="0" err="1" smtClean="0"/>
              <a:t>partial</a:t>
            </a:r>
            <a:r>
              <a:rPr lang="nb-NO" sz="1400" b="1" dirty="0" smtClean="0"/>
              <a:t> </a:t>
            </a:r>
            <a:r>
              <a:rPr lang="nb-NO" sz="1400" b="1" dirty="0" err="1" smtClean="0"/>
              <a:t>pulpotomy</a:t>
            </a:r>
            <a:r>
              <a:rPr lang="nb-NO" sz="1400" b="1" dirty="0" smtClean="0"/>
              <a:t>.</a:t>
            </a:r>
          </a:p>
          <a:p>
            <a:r>
              <a:rPr lang="nb-NO" sz="1400" dirty="0" smtClean="0">
                <a:hlinkClick r:id="rId4" action="ppaction://hlinkfile"/>
              </a:rPr>
              <a:t>Bjørndal L</a:t>
            </a:r>
            <a:r>
              <a:rPr lang="nb-NO" sz="1400" dirty="0" smtClean="0"/>
              <a:t>, </a:t>
            </a:r>
            <a:r>
              <a:rPr lang="nb-NO" sz="1400" dirty="0" smtClean="0">
                <a:hlinkClick r:id="rId5" action="ppaction://hlinkfile"/>
              </a:rPr>
              <a:t>Reit C</a:t>
            </a:r>
            <a:r>
              <a:rPr lang="nb-NO" sz="1400" dirty="0" smtClean="0"/>
              <a:t>, </a:t>
            </a:r>
            <a:r>
              <a:rPr lang="nb-NO" sz="1400" dirty="0" smtClean="0">
                <a:hlinkClick r:id="rId6" action="ppaction://hlinkfile"/>
              </a:rPr>
              <a:t>Bruun G</a:t>
            </a:r>
            <a:r>
              <a:rPr lang="nb-NO" sz="1400" dirty="0" smtClean="0"/>
              <a:t>, </a:t>
            </a:r>
            <a:r>
              <a:rPr lang="nb-NO" sz="1400" dirty="0" smtClean="0">
                <a:hlinkClick r:id="rId7" action="ppaction://hlinkfile"/>
              </a:rPr>
              <a:t>Markvart M</a:t>
            </a:r>
            <a:r>
              <a:rPr lang="nb-NO" sz="1400" dirty="0" smtClean="0"/>
              <a:t>, </a:t>
            </a:r>
            <a:r>
              <a:rPr lang="nb-NO" sz="1400" dirty="0" err="1" smtClean="0">
                <a:hlinkClick r:id="rId8" action="ppaction://hlinkfile"/>
              </a:rPr>
              <a:t>Kjaeldgaard</a:t>
            </a:r>
            <a:r>
              <a:rPr lang="nb-NO" sz="1400" dirty="0" smtClean="0">
                <a:hlinkClick r:id="rId8" action="ppaction://hlinkfile"/>
              </a:rPr>
              <a:t> M</a:t>
            </a:r>
            <a:r>
              <a:rPr lang="nb-NO" sz="1400" dirty="0" smtClean="0"/>
              <a:t>, </a:t>
            </a:r>
            <a:r>
              <a:rPr lang="nb-NO" sz="1400" dirty="0" err="1" smtClean="0">
                <a:hlinkClick r:id="rId9" action="ppaction://hlinkfile"/>
              </a:rPr>
              <a:t>Näsman</a:t>
            </a:r>
            <a:r>
              <a:rPr lang="nb-NO" sz="1400" dirty="0" smtClean="0">
                <a:hlinkClick r:id="rId9" action="ppaction://hlinkfile"/>
              </a:rPr>
              <a:t> P</a:t>
            </a:r>
            <a:r>
              <a:rPr lang="nb-NO" sz="1400" dirty="0" smtClean="0"/>
              <a:t>, </a:t>
            </a:r>
            <a:r>
              <a:rPr lang="nb-NO" sz="1400" dirty="0" err="1" smtClean="0">
                <a:hlinkClick r:id="rId10" action="ppaction://hlinkfile"/>
              </a:rPr>
              <a:t>Thordrup</a:t>
            </a:r>
            <a:r>
              <a:rPr lang="nb-NO" sz="1400" dirty="0" smtClean="0">
                <a:hlinkClick r:id="rId10" action="ppaction://hlinkfile"/>
              </a:rPr>
              <a:t> M</a:t>
            </a:r>
            <a:r>
              <a:rPr lang="nb-NO" sz="1400" dirty="0" smtClean="0"/>
              <a:t>, </a:t>
            </a:r>
            <a:r>
              <a:rPr lang="nb-NO" sz="1400" dirty="0" err="1" smtClean="0">
                <a:hlinkClick r:id="rId11" action="ppaction://hlinkfile"/>
              </a:rPr>
              <a:t>Dige</a:t>
            </a:r>
            <a:r>
              <a:rPr lang="nb-NO" sz="1400" dirty="0" smtClean="0">
                <a:hlinkClick r:id="rId11" action="ppaction://hlinkfile"/>
              </a:rPr>
              <a:t> I</a:t>
            </a:r>
            <a:r>
              <a:rPr lang="nb-NO" sz="1400" dirty="0" smtClean="0"/>
              <a:t>, </a:t>
            </a:r>
            <a:r>
              <a:rPr lang="nb-NO" sz="1400" dirty="0" smtClean="0">
                <a:hlinkClick r:id="rId12" action="ppaction://hlinkfile"/>
              </a:rPr>
              <a:t>Nyvad B</a:t>
            </a:r>
            <a:r>
              <a:rPr lang="nb-NO" sz="1400" dirty="0" smtClean="0"/>
              <a:t>, </a:t>
            </a:r>
            <a:r>
              <a:rPr lang="nb-NO" sz="1400" dirty="0" err="1" smtClean="0">
                <a:hlinkClick r:id="rId13" action="ppaction://hlinkfile"/>
              </a:rPr>
              <a:t>Fransson</a:t>
            </a:r>
            <a:r>
              <a:rPr lang="nb-NO" sz="1400" dirty="0" smtClean="0">
                <a:hlinkClick r:id="rId13" action="ppaction://hlinkfile"/>
              </a:rPr>
              <a:t> H</a:t>
            </a:r>
            <a:r>
              <a:rPr lang="nb-NO" sz="1400" dirty="0" smtClean="0"/>
              <a:t>, </a:t>
            </a:r>
            <a:r>
              <a:rPr lang="nb-NO" sz="1400" dirty="0" smtClean="0">
                <a:hlinkClick r:id="rId14" action="ppaction://hlinkfile"/>
              </a:rPr>
              <a:t>Lager A</a:t>
            </a:r>
            <a:r>
              <a:rPr lang="nb-NO" sz="1400" dirty="0" smtClean="0"/>
              <a:t>, </a:t>
            </a:r>
            <a:r>
              <a:rPr lang="nb-NO" sz="1400" dirty="0" err="1" smtClean="0">
                <a:hlinkClick r:id="rId15" action="ppaction://hlinkfile"/>
              </a:rPr>
              <a:t>Ericson</a:t>
            </a:r>
            <a:r>
              <a:rPr lang="nb-NO" sz="1400" dirty="0" smtClean="0">
                <a:hlinkClick r:id="rId15" action="ppaction://hlinkfile"/>
              </a:rPr>
              <a:t> D</a:t>
            </a:r>
            <a:r>
              <a:rPr lang="nb-NO" sz="1400" dirty="0" smtClean="0"/>
              <a:t>, </a:t>
            </a:r>
            <a:r>
              <a:rPr lang="nb-NO" sz="1400" dirty="0" smtClean="0">
                <a:hlinkClick r:id="rId16" action="ppaction://hlinkfile"/>
              </a:rPr>
              <a:t>Petersson K</a:t>
            </a:r>
            <a:r>
              <a:rPr lang="nb-NO" sz="1400" dirty="0" smtClean="0"/>
              <a:t>, </a:t>
            </a:r>
            <a:r>
              <a:rPr lang="nb-NO" sz="1400" dirty="0" smtClean="0">
                <a:hlinkClick r:id="rId17" action="ppaction://hlinkfile"/>
              </a:rPr>
              <a:t>Olsson J</a:t>
            </a:r>
            <a:r>
              <a:rPr lang="nb-NO" sz="1400" dirty="0" smtClean="0"/>
              <a:t>, </a:t>
            </a:r>
            <a:r>
              <a:rPr lang="nb-NO" sz="1400" dirty="0" err="1" smtClean="0">
                <a:hlinkClick r:id="rId18" action="ppaction://hlinkfile"/>
              </a:rPr>
              <a:t>Santimano</a:t>
            </a:r>
            <a:r>
              <a:rPr lang="nb-NO" sz="1400" dirty="0" smtClean="0">
                <a:hlinkClick r:id="rId18" action="ppaction://hlinkfile"/>
              </a:rPr>
              <a:t> EM</a:t>
            </a:r>
            <a:r>
              <a:rPr lang="nb-NO" sz="1400" dirty="0" smtClean="0"/>
              <a:t>, </a:t>
            </a:r>
            <a:r>
              <a:rPr lang="nb-NO" sz="1400" dirty="0" err="1" smtClean="0">
                <a:hlinkClick r:id="rId19" action="ppaction://hlinkfile"/>
              </a:rPr>
              <a:t>Wennström</a:t>
            </a:r>
            <a:r>
              <a:rPr lang="nb-NO" sz="1400" dirty="0" smtClean="0">
                <a:hlinkClick r:id="rId19" action="ppaction://hlinkfile"/>
              </a:rPr>
              <a:t> A</a:t>
            </a:r>
            <a:r>
              <a:rPr lang="nb-NO" sz="1400" dirty="0" smtClean="0"/>
              <a:t>, </a:t>
            </a:r>
            <a:r>
              <a:rPr lang="nb-NO" sz="1400" dirty="0" err="1" smtClean="0">
                <a:hlinkClick r:id="rId20" action="ppaction://hlinkfile"/>
              </a:rPr>
              <a:t>Winkel</a:t>
            </a:r>
            <a:r>
              <a:rPr lang="nb-NO" sz="1400" dirty="0" smtClean="0">
                <a:hlinkClick r:id="rId20" action="ppaction://hlinkfile"/>
              </a:rPr>
              <a:t> P</a:t>
            </a:r>
            <a:r>
              <a:rPr lang="nb-NO" sz="1400" dirty="0" smtClean="0"/>
              <a:t>, </a:t>
            </a:r>
            <a:r>
              <a:rPr lang="nb-NO" sz="1400" dirty="0" err="1" smtClean="0">
                <a:hlinkClick r:id="rId21" action="ppaction://hlinkfile"/>
              </a:rPr>
              <a:t>Gluud</a:t>
            </a:r>
            <a:r>
              <a:rPr lang="nb-NO" sz="1400" dirty="0" smtClean="0">
                <a:hlinkClick r:id="rId21" action="ppaction://hlinkfile"/>
              </a:rPr>
              <a:t> C</a:t>
            </a:r>
            <a:r>
              <a:rPr lang="nb-NO" sz="1400" dirty="0" smtClean="0"/>
              <a:t>.</a:t>
            </a:r>
          </a:p>
          <a:p>
            <a:endParaRPr lang="nb-NO" sz="1400" dirty="0" smtClean="0"/>
          </a:p>
          <a:p>
            <a:r>
              <a:rPr lang="nb-NO" sz="1400" b="1" dirty="0" smtClean="0">
                <a:solidFill>
                  <a:srgbClr val="FF0000"/>
                </a:solidFill>
              </a:rPr>
              <a:t>NO DIFFERENCE BETWEEN COMPLETE OR STEPWISE EXCAVATION</a:t>
            </a:r>
          </a:p>
        </p:txBody>
      </p:sp>
      <p:sp>
        <p:nvSpPr>
          <p:cNvPr id="6" name="Oval 5"/>
          <p:cNvSpPr/>
          <p:nvPr/>
        </p:nvSpPr>
        <p:spPr>
          <a:xfrm>
            <a:off x="3347864" y="1513359"/>
            <a:ext cx="3096344"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p:cNvSpPr/>
          <p:nvPr/>
        </p:nvSpPr>
        <p:spPr>
          <a:xfrm>
            <a:off x="3347864" y="1844824"/>
            <a:ext cx="3096344"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467544" y="188640"/>
            <a:ext cx="2594165" cy="6392763"/>
          </a:xfrm>
          <a:prstGeom prst="rect">
            <a:avLst/>
          </a:prstGeom>
          <a:noFill/>
          <a:ln w="9525">
            <a:noFill/>
            <a:miter lim="800000"/>
            <a:headEnd/>
            <a:tailEnd/>
          </a:ln>
        </p:spPr>
      </p:pic>
      <p:pic>
        <p:nvPicPr>
          <p:cNvPr id="108546" name="Picture 2"/>
          <p:cNvPicPr>
            <a:picLocks noChangeAspect="1" noChangeArrowheads="1"/>
          </p:cNvPicPr>
          <p:nvPr/>
        </p:nvPicPr>
        <p:blipFill>
          <a:blip r:embed="rId3" cstate="print"/>
          <a:srcRect/>
          <a:stretch>
            <a:fillRect/>
          </a:stretch>
        </p:blipFill>
        <p:spPr bwMode="auto">
          <a:xfrm>
            <a:off x="323528" y="260648"/>
            <a:ext cx="8568952" cy="2742574"/>
          </a:xfrm>
          <a:prstGeom prst="rect">
            <a:avLst/>
          </a:prstGeom>
          <a:noFill/>
          <a:ln w="9525">
            <a:noFill/>
            <a:miter lim="800000"/>
            <a:headEnd/>
            <a:tailEnd/>
          </a:ln>
        </p:spPr>
      </p:pic>
      <p:sp>
        <p:nvSpPr>
          <p:cNvPr id="5" name="Rectangle 4"/>
          <p:cNvSpPr/>
          <p:nvPr/>
        </p:nvSpPr>
        <p:spPr>
          <a:xfrm>
            <a:off x="3203848" y="3140968"/>
            <a:ext cx="5705872" cy="2893100"/>
          </a:xfrm>
          <a:prstGeom prst="rect">
            <a:avLst/>
          </a:prstGeom>
        </p:spPr>
        <p:txBody>
          <a:bodyPr wrap="square">
            <a:spAutoFit/>
          </a:bodyPr>
          <a:lstStyle/>
          <a:p>
            <a:r>
              <a:rPr lang="nb-NO" sz="1400" dirty="0" err="1" smtClean="0"/>
              <a:t>Eur</a:t>
            </a:r>
            <a:r>
              <a:rPr lang="nb-NO" sz="1400" dirty="0" smtClean="0"/>
              <a:t> J Oral </a:t>
            </a:r>
            <a:r>
              <a:rPr lang="nb-NO" sz="1400" dirty="0" err="1" smtClean="0"/>
              <a:t>Sci</a:t>
            </a:r>
            <a:r>
              <a:rPr lang="nb-NO" sz="1400" dirty="0" smtClean="0"/>
              <a:t>. 2010 Jun;118(3):290-7.</a:t>
            </a:r>
          </a:p>
          <a:p>
            <a:r>
              <a:rPr lang="nb-NO" sz="1400" b="1" dirty="0" err="1" smtClean="0"/>
              <a:t>Treatment</a:t>
            </a:r>
            <a:r>
              <a:rPr lang="nb-NO" sz="1400" b="1" dirty="0" smtClean="0"/>
              <a:t> </a:t>
            </a:r>
            <a:r>
              <a:rPr lang="nb-NO" sz="1400" b="1" dirty="0" err="1" smtClean="0"/>
              <a:t>of</a:t>
            </a:r>
            <a:r>
              <a:rPr lang="nb-NO" sz="1400" b="1" dirty="0" smtClean="0"/>
              <a:t> </a:t>
            </a:r>
            <a:r>
              <a:rPr lang="nb-NO" sz="1400" b="1" dirty="0" err="1" smtClean="0"/>
              <a:t>deep</a:t>
            </a:r>
            <a:r>
              <a:rPr lang="nb-NO" sz="1400" b="1" dirty="0" smtClean="0"/>
              <a:t> </a:t>
            </a:r>
            <a:r>
              <a:rPr lang="nb-NO" sz="1400" b="1" dirty="0" err="1" smtClean="0"/>
              <a:t>caries</a:t>
            </a:r>
            <a:r>
              <a:rPr lang="nb-NO" sz="1400" b="1" dirty="0" smtClean="0"/>
              <a:t> </a:t>
            </a:r>
            <a:r>
              <a:rPr lang="nb-NO" sz="1400" b="1" dirty="0" err="1" smtClean="0"/>
              <a:t>lesions</a:t>
            </a:r>
            <a:r>
              <a:rPr lang="nb-NO" sz="1400" b="1" dirty="0" smtClean="0"/>
              <a:t> in adults: </a:t>
            </a:r>
            <a:r>
              <a:rPr lang="nb-NO" sz="1400" b="1" dirty="0" err="1" smtClean="0"/>
              <a:t>randomized</a:t>
            </a:r>
            <a:r>
              <a:rPr lang="nb-NO" sz="1400" b="1" dirty="0" smtClean="0"/>
              <a:t> </a:t>
            </a:r>
            <a:r>
              <a:rPr lang="nb-NO" sz="1400" b="1" dirty="0" err="1" smtClean="0"/>
              <a:t>clinical</a:t>
            </a:r>
            <a:r>
              <a:rPr lang="nb-NO" sz="1400" b="1" dirty="0" smtClean="0"/>
              <a:t> trials </a:t>
            </a:r>
            <a:r>
              <a:rPr lang="nb-NO" sz="1400" b="1" dirty="0" err="1" smtClean="0"/>
              <a:t>comparing</a:t>
            </a:r>
            <a:r>
              <a:rPr lang="nb-NO" sz="1400" b="1" dirty="0" smtClean="0"/>
              <a:t> </a:t>
            </a:r>
            <a:r>
              <a:rPr lang="nb-NO" sz="1400" b="1" dirty="0" err="1" smtClean="0"/>
              <a:t>stepwise</a:t>
            </a:r>
            <a:r>
              <a:rPr lang="nb-NO" sz="1400" b="1" dirty="0" smtClean="0"/>
              <a:t> vs. </a:t>
            </a:r>
            <a:r>
              <a:rPr lang="nb-NO" sz="1400" b="1" dirty="0" err="1" smtClean="0"/>
              <a:t>direct</a:t>
            </a:r>
            <a:r>
              <a:rPr lang="nb-NO" sz="1400" b="1" dirty="0" smtClean="0"/>
              <a:t> </a:t>
            </a:r>
            <a:r>
              <a:rPr lang="nb-NO" sz="1400" b="1" dirty="0" err="1" smtClean="0"/>
              <a:t>complete</a:t>
            </a:r>
            <a:r>
              <a:rPr lang="nb-NO" sz="1400" b="1" dirty="0" smtClean="0"/>
              <a:t> </a:t>
            </a:r>
            <a:r>
              <a:rPr lang="nb-NO" sz="1400" b="1" dirty="0" err="1" smtClean="0"/>
              <a:t>excavation</a:t>
            </a:r>
            <a:r>
              <a:rPr lang="nb-NO" sz="1400" b="1" dirty="0" smtClean="0"/>
              <a:t>, and </a:t>
            </a:r>
            <a:r>
              <a:rPr lang="nb-NO" sz="1400" b="1" dirty="0" err="1" smtClean="0"/>
              <a:t>direct</a:t>
            </a:r>
            <a:r>
              <a:rPr lang="nb-NO" sz="1400" b="1" dirty="0" smtClean="0"/>
              <a:t> pulp </a:t>
            </a:r>
            <a:r>
              <a:rPr lang="nb-NO" sz="1400" b="1" dirty="0" err="1" smtClean="0"/>
              <a:t>capping</a:t>
            </a:r>
            <a:r>
              <a:rPr lang="nb-NO" sz="1400" b="1" dirty="0" smtClean="0"/>
              <a:t> vs. </a:t>
            </a:r>
            <a:r>
              <a:rPr lang="nb-NO" sz="1400" b="1" dirty="0" err="1" smtClean="0"/>
              <a:t>partial</a:t>
            </a:r>
            <a:r>
              <a:rPr lang="nb-NO" sz="1400" b="1" dirty="0" smtClean="0"/>
              <a:t> </a:t>
            </a:r>
            <a:r>
              <a:rPr lang="nb-NO" sz="1400" b="1" dirty="0" err="1" smtClean="0"/>
              <a:t>pulpotomy</a:t>
            </a:r>
            <a:r>
              <a:rPr lang="nb-NO" sz="1400" b="1" dirty="0" smtClean="0"/>
              <a:t>.</a:t>
            </a:r>
          </a:p>
          <a:p>
            <a:r>
              <a:rPr lang="nb-NO" sz="1400" dirty="0" smtClean="0">
                <a:hlinkClick r:id="rId4" action="ppaction://hlinkfile"/>
              </a:rPr>
              <a:t>Bjørndal L</a:t>
            </a:r>
            <a:r>
              <a:rPr lang="nb-NO" sz="1400" dirty="0" smtClean="0"/>
              <a:t>, </a:t>
            </a:r>
            <a:r>
              <a:rPr lang="nb-NO" sz="1400" dirty="0" smtClean="0">
                <a:hlinkClick r:id="rId5" action="ppaction://hlinkfile"/>
              </a:rPr>
              <a:t>Reit C</a:t>
            </a:r>
            <a:r>
              <a:rPr lang="nb-NO" sz="1400" dirty="0" smtClean="0"/>
              <a:t>, </a:t>
            </a:r>
            <a:r>
              <a:rPr lang="nb-NO" sz="1400" dirty="0" smtClean="0">
                <a:hlinkClick r:id="rId6" action="ppaction://hlinkfile"/>
              </a:rPr>
              <a:t>Bruun G</a:t>
            </a:r>
            <a:r>
              <a:rPr lang="nb-NO" sz="1400" dirty="0" smtClean="0"/>
              <a:t>, </a:t>
            </a:r>
            <a:r>
              <a:rPr lang="nb-NO" sz="1400" dirty="0" smtClean="0">
                <a:hlinkClick r:id="rId7" action="ppaction://hlinkfile"/>
              </a:rPr>
              <a:t>Markvart M</a:t>
            </a:r>
            <a:r>
              <a:rPr lang="nb-NO" sz="1400" dirty="0" smtClean="0"/>
              <a:t>, </a:t>
            </a:r>
            <a:r>
              <a:rPr lang="nb-NO" sz="1400" dirty="0" err="1" smtClean="0">
                <a:hlinkClick r:id="rId8" action="ppaction://hlinkfile"/>
              </a:rPr>
              <a:t>Kjaeldgaard</a:t>
            </a:r>
            <a:r>
              <a:rPr lang="nb-NO" sz="1400" dirty="0" smtClean="0">
                <a:hlinkClick r:id="rId8" action="ppaction://hlinkfile"/>
              </a:rPr>
              <a:t> M</a:t>
            </a:r>
            <a:r>
              <a:rPr lang="nb-NO" sz="1400" dirty="0" smtClean="0"/>
              <a:t>, </a:t>
            </a:r>
            <a:r>
              <a:rPr lang="nb-NO" sz="1400" dirty="0" err="1" smtClean="0">
                <a:hlinkClick r:id="rId9" action="ppaction://hlinkfile"/>
              </a:rPr>
              <a:t>Näsman</a:t>
            </a:r>
            <a:r>
              <a:rPr lang="nb-NO" sz="1400" dirty="0" smtClean="0">
                <a:hlinkClick r:id="rId9" action="ppaction://hlinkfile"/>
              </a:rPr>
              <a:t> P</a:t>
            </a:r>
            <a:r>
              <a:rPr lang="nb-NO" sz="1400" dirty="0" smtClean="0"/>
              <a:t>, </a:t>
            </a:r>
            <a:r>
              <a:rPr lang="nb-NO" sz="1400" dirty="0" err="1" smtClean="0">
                <a:hlinkClick r:id="rId10" action="ppaction://hlinkfile"/>
              </a:rPr>
              <a:t>Thordrup</a:t>
            </a:r>
            <a:r>
              <a:rPr lang="nb-NO" sz="1400" dirty="0" smtClean="0">
                <a:hlinkClick r:id="rId10" action="ppaction://hlinkfile"/>
              </a:rPr>
              <a:t> M</a:t>
            </a:r>
            <a:r>
              <a:rPr lang="nb-NO" sz="1400" dirty="0" smtClean="0"/>
              <a:t>, </a:t>
            </a:r>
            <a:r>
              <a:rPr lang="nb-NO" sz="1400" dirty="0" err="1" smtClean="0">
                <a:hlinkClick r:id="rId11" action="ppaction://hlinkfile"/>
              </a:rPr>
              <a:t>Dige</a:t>
            </a:r>
            <a:r>
              <a:rPr lang="nb-NO" sz="1400" dirty="0" smtClean="0">
                <a:hlinkClick r:id="rId11" action="ppaction://hlinkfile"/>
              </a:rPr>
              <a:t> I</a:t>
            </a:r>
            <a:r>
              <a:rPr lang="nb-NO" sz="1400" dirty="0" smtClean="0"/>
              <a:t>, </a:t>
            </a:r>
            <a:r>
              <a:rPr lang="nb-NO" sz="1400" dirty="0" smtClean="0">
                <a:hlinkClick r:id="rId12" action="ppaction://hlinkfile"/>
              </a:rPr>
              <a:t>Nyvad B</a:t>
            </a:r>
            <a:r>
              <a:rPr lang="nb-NO" sz="1400" dirty="0" smtClean="0"/>
              <a:t>, </a:t>
            </a:r>
            <a:r>
              <a:rPr lang="nb-NO" sz="1400" dirty="0" err="1" smtClean="0">
                <a:hlinkClick r:id="rId13" action="ppaction://hlinkfile"/>
              </a:rPr>
              <a:t>Fransson</a:t>
            </a:r>
            <a:r>
              <a:rPr lang="nb-NO" sz="1400" dirty="0" smtClean="0">
                <a:hlinkClick r:id="rId13" action="ppaction://hlinkfile"/>
              </a:rPr>
              <a:t> H</a:t>
            </a:r>
            <a:r>
              <a:rPr lang="nb-NO" sz="1400" dirty="0" smtClean="0"/>
              <a:t>, </a:t>
            </a:r>
            <a:r>
              <a:rPr lang="nb-NO" sz="1400" dirty="0" smtClean="0">
                <a:hlinkClick r:id="rId14" action="ppaction://hlinkfile"/>
              </a:rPr>
              <a:t>Lager A</a:t>
            </a:r>
            <a:r>
              <a:rPr lang="nb-NO" sz="1400" dirty="0" smtClean="0"/>
              <a:t>, </a:t>
            </a:r>
            <a:r>
              <a:rPr lang="nb-NO" sz="1400" dirty="0" err="1" smtClean="0">
                <a:hlinkClick r:id="rId15" action="ppaction://hlinkfile"/>
              </a:rPr>
              <a:t>Ericson</a:t>
            </a:r>
            <a:r>
              <a:rPr lang="nb-NO" sz="1400" dirty="0" smtClean="0">
                <a:hlinkClick r:id="rId15" action="ppaction://hlinkfile"/>
              </a:rPr>
              <a:t> D</a:t>
            </a:r>
            <a:r>
              <a:rPr lang="nb-NO" sz="1400" dirty="0" smtClean="0"/>
              <a:t>, </a:t>
            </a:r>
            <a:r>
              <a:rPr lang="nb-NO" sz="1400" dirty="0" smtClean="0">
                <a:hlinkClick r:id="rId16" action="ppaction://hlinkfile"/>
              </a:rPr>
              <a:t>Petersson K</a:t>
            </a:r>
            <a:r>
              <a:rPr lang="nb-NO" sz="1400" dirty="0" smtClean="0"/>
              <a:t>, </a:t>
            </a:r>
            <a:r>
              <a:rPr lang="nb-NO" sz="1400" dirty="0" smtClean="0">
                <a:hlinkClick r:id="rId17" action="ppaction://hlinkfile"/>
              </a:rPr>
              <a:t>Olsson J</a:t>
            </a:r>
            <a:r>
              <a:rPr lang="nb-NO" sz="1400" dirty="0" smtClean="0"/>
              <a:t>, </a:t>
            </a:r>
            <a:r>
              <a:rPr lang="nb-NO" sz="1400" dirty="0" err="1" smtClean="0">
                <a:hlinkClick r:id="rId18" action="ppaction://hlinkfile"/>
              </a:rPr>
              <a:t>Santimano</a:t>
            </a:r>
            <a:r>
              <a:rPr lang="nb-NO" sz="1400" dirty="0" smtClean="0">
                <a:hlinkClick r:id="rId18" action="ppaction://hlinkfile"/>
              </a:rPr>
              <a:t> EM</a:t>
            </a:r>
            <a:r>
              <a:rPr lang="nb-NO" sz="1400" dirty="0" smtClean="0"/>
              <a:t>, </a:t>
            </a:r>
            <a:r>
              <a:rPr lang="nb-NO" sz="1400" dirty="0" err="1" smtClean="0">
                <a:hlinkClick r:id="rId19" action="ppaction://hlinkfile"/>
              </a:rPr>
              <a:t>Wennström</a:t>
            </a:r>
            <a:r>
              <a:rPr lang="nb-NO" sz="1400" dirty="0" smtClean="0">
                <a:hlinkClick r:id="rId19" action="ppaction://hlinkfile"/>
              </a:rPr>
              <a:t> A</a:t>
            </a:r>
            <a:r>
              <a:rPr lang="nb-NO" sz="1400" dirty="0" smtClean="0"/>
              <a:t>, </a:t>
            </a:r>
            <a:r>
              <a:rPr lang="nb-NO" sz="1400" dirty="0" err="1" smtClean="0">
                <a:hlinkClick r:id="rId20" action="ppaction://hlinkfile"/>
              </a:rPr>
              <a:t>Winkel</a:t>
            </a:r>
            <a:r>
              <a:rPr lang="nb-NO" sz="1400" dirty="0" smtClean="0">
                <a:hlinkClick r:id="rId20" action="ppaction://hlinkfile"/>
              </a:rPr>
              <a:t> P</a:t>
            </a:r>
            <a:r>
              <a:rPr lang="nb-NO" sz="1400" dirty="0" smtClean="0"/>
              <a:t>, </a:t>
            </a:r>
            <a:r>
              <a:rPr lang="nb-NO" sz="1400" dirty="0" err="1" smtClean="0">
                <a:hlinkClick r:id="rId21" action="ppaction://hlinkfile"/>
              </a:rPr>
              <a:t>Gluud</a:t>
            </a:r>
            <a:r>
              <a:rPr lang="nb-NO" sz="1400" dirty="0" smtClean="0">
                <a:hlinkClick r:id="rId21" action="ppaction://hlinkfile"/>
              </a:rPr>
              <a:t> C</a:t>
            </a:r>
            <a:r>
              <a:rPr lang="nb-NO" sz="1400" dirty="0" smtClean="0"/>
              <a:t>.</a:t>
            </a:r>
          </a:p>
          <a:p>
            <a:endParaRPr lang="nb-NO" sz="1400" dirty="0" smtClean="0"/>
          </a:p>
          <a:p>
            <a:r>
              <a:rPr lang="nb-NO" sz="1400" b="1" dirty="0" smtClean="0">
                <a:solidFill>
                  <a:srgbClr val="FF0000"/>
                </a:solidFill>
              </a:rPr>
              <a:t>65-70% ACUTE FAILURES AFTER PULP EXPOSURE – CAP OR PARTIAL PULPOTOMY</a:t>
            </a:r>
            <a:r>
              <a:rPr lang="nb-NO" sz="1400" dirty="0" smtClean="0">
                <a:solidFill>
                  <a:srgbClr val="FF0000"/>
                </a:solidFill>
              </a:rPr>
              <a:t>!!!!!</a:t>
            </a:r>
          </a:p>
          <a:p>
            <a:endParaRPr lang="nb-NO" sz="1400" dirty="0" smtClean="0">
              <a:solidFill>
                <a:srgbClr val="FF0000"/>
              </a:solidFill>
            </a:endParaRPr>
          </a:p>
          <a:p>
            <a:r>
              <a:rPr lang="nb-NO" sz="1400" dirty="0" err="1" smtClean="0">
                <a:solidFill>
                  <a:srgbClr val="FF0000"/>
                </a:solidFill>
              </a:rPr>
              <a:t>Incidentally</a:t>
            </a:r>
            <a:r>
              <a:rPr lang="nb-NO" sz="1400" dirty="0" smtClean="0">
                <a:solidFill>
                  <a:srgbClr val="FF0000"/>
                </a:solidFill>
              </a:rPr>
              <a:t> – a </a:t>
            </a:r>
            <a:r>
              <a:rPr lang="nb-NO" sz="1400" dirty="0" err="1" smtClean="0">
                <a:solidFill>
                  <a:srgbClr val="FF0000"/>
                </a:solidFill>
              </a:rPr>
              <a:t>study</a:t>
            </a:r>
            <a:r>
              <a:rPr lang="nb-NO" sz="1400" dirty="0" smtClean="0">
                <a:solidFill>
                  <a:srgbClr val="FF0000"/>
                </a:solidFill>
              </a:rPr>
              <a:t> </a:t>
            </a:r>
            <a:r>
              <a:rPr lang="nb-NO" sz="1400" dirty="0" err="1" smtClean="0">
                <a:solidFill>
                  <a:srgbClr val="FF0000"/>
                </a:solidFill>
              </a:rPr>
              <a:t>very</a:t>
            </a:r>
            <a:r>
              <a:rPr lang="nb-NO" sz="1400" dirty="0" smtClean="0">
                <a:solidFill>
                  <a:srgbClr val="FF0000"/>
                </a:solidFill>
              </a:rPr>
              <a:t> </a:t>
            </a:r>
            <a:r>
              <a:rPr lang="nb-NO" sz="1400" dirty="0" err="1" smtClean="0">
                <a:solidFill>
                  <a:srgbClr val="FF0000"/>
                </a:solidFill>
              </a:rPr>
              <a:t>high</a:t>
            </a:r>
            <a:r>
              <a:rPr lang="nb-NO" sz="1400" dirty="0" smtClean="0">
                <a:solidFill>
                  <a:srgbClr val="FF0000"/>
                </a:solidFill>
              </a:rPr>
              <a:t> up </a:t>
            </a:r>
            <a:r>
              <a:rPr lang="nb-NO" sz="1400" dirty="0" err="1" smtClean="0">
                <a:solidFill>
                  <a:srgbClr val="FF0000"/>
                </a:solidFill>
              </a:rPr>
              <a:t>on</a:t>
            </a:r>
            <a:r>
              <a:rPr lang="nb-NO" sz="1400" dirty="0" smtClean="0">
                <a:solidFill>
                  <a:srgbClr val="FF0000"/>
                </a:solidFill>
              </a:rPr>
              <a:t> </a:t>
            </a:r>
            <a:r>
              <a:rPr lang="nb-NO" sz="1400" dirty="0" err="1" smtClean="0">
                <a:solidFill>
                  <a:srgbClr val="FF0000"/>
                </a:solidFill>
              </a:rPr>
              <a:t>the</a:t>
            </a:r>
            <a:r>
              <a:rPr lang="nb-NO" sz="1400" dirty="0" smtClean="0">
                <a:solidFill>
                  <a:srgbClr val="FF0000"/>
                </a:solidFill>
              </a:rPr>
              <a:t> </a:t>
            </a:r>
            <a:r>
              <a:rPr lang="nb-NO" sz="1400" dirty="0" err="1" smtClean="0">
                <a:solidFill>
                  <a:srgbClr val="FF0000"/>
                </a:solidFill>
              </a:rPr>
              <a:t>evidence</a:t>
            </a:r>
            <a:r>
              <a:rPr lang="nb-NO" sz="1400" dirty="0" smtClean="0">
                <a:solidFill>
                  <a:srgbClr val="FF0000"/>
                </a:solidFill>
              </a:rPr>
              <a:t> ladder</a:t>
            </a:r>
          </a:p>
        </p:txBody>
      </p:sp>
      <p:sp>
        <p:nvSpPr>
          <p:cNvPr id="6" name="Oval 5"/>
          <p:cNvSpPr/>
          <p:nvPr/>
        </p:nvSpPr>
        <p:spPr>
          <a:xfrm>
            <a:off x="3851920" y="1916832"/>
            <a:ext cx="86409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p:cNvSpPr/>
          <p:nvPr/>
        </p:nvSpPr>
        <p:spPr>
          <a:xfrm>
            <a:off x="5364088" y="1916832"/>
            <a:ext cx="86409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Chart 5"/>
          <p:cNvPicPr>
            <a:picLocks noChangeArrowheads="1"/>
          </p:cNvPicPr>
          <p:nvPr/>
        </p:nvPicPr>
        <p:blipFill>
          <a:blip r:embed="rId2" cstate="print"/>
          <a:srcRect/>
          <a:stretch>
            <a:fillRect/>
          </a:stretch>
        </p:blipFill>
        <p:spPr bwMode="auto">
          <a:xfrm>
            <a:off x="899592" y="476672"/>
            <a:ext cx="8064896" cy="5616624"/>
          </a:xfrm>
          <a:prstGeom prst="rect">
            <a:avLst/>
          </a:prstGeom>
          <a:noFill/>
          <a:ln w="9525">
            <a:noFill/>
            <a:miter lim="800000"/>
            <a:headEnd/>
            <a:tailEnd/>
          </a:ln>
        </p:spPr>
      </p:pic>
      <p:sp>
        <p:nvSpPr>
          <p:cNvPr id="3" name="TextBox 2"/>
          <p:cNvSpPr txBox="1"/>
          <p:nvPr/>
        </p:nvSpPr>
        <p:spPr>
          <a:xfrm>
            <a:off x="4139952" y="6237312"/>
            <a:ext cx="4438203" cy="369332"/>
          </a:xfrm>
          <a:prstGeom prst="rect">
            <a:avLst/>
          </a:prstGeom>
          <a:noFill/>
        </p:spPr>
        <p:txBody>
          <a:bodyPr wrap="none" rtlCol="0">
            <a:spAutoFit/>
          </a:bodyPr>
          <a:lstStyle/>
          <a:p>
            <a:r>
              <a:rPr lang="nb-NO" dirty="0" smtClean="0"/>
              <a:t>Bones </a:t>
            </a:r>
            <a:r>
              <a:rPr lang="nb-NO" dirty="0" smtClean="0"/>
              <a:t>&amp; Martinsen, </a:t>
            </a:r>
            <a:r>
              <a:rPr lang="nb-NO" dirty="0" err="1" smtClean="0"/>
              <a:t>Master’s</a:t>
            </a:r>
            <a:r>
              <a:rPr lang="nb-NO" dirty="0" smtClean="0"/>
              <a:t> </a:t>
            </a:r>
            <a:r>
              <a:rPr lang="nb-NO" dirty="0" err="1" smtClean="0"/>
              <a:t>Thesis</a:t>
            </a:r>
            <a:r>
              <a:rPr lang="nb-NO" dirty="0" smtClean="0"/>
              <a:t> 2011</a:t>
            </a:r>
            <a:endParaRPr lang="nb-NO" dirty="0"/>
          </a:p>
        </p:txBody>
      </p:sp>
      <p:sp>
        <p:nvSpPr>
          <p:cNvPr id="4" name="TextBox 3"/>
          <p:cNvSpPr txBox="1"/>
          <p:nvPr/>
        </p:nvSpPr>
        <p:spPr>
          <a:xfrm>
            <a:off x="1873796" y="5589240"/>
            <a:ext cx="981359" cy="307777"/>
          </a:xfrm>
          <a:prstGeom prst="rect">
            <a:avLst/>
          </a:prstGeom>
          <a:solidFill>
            <a:schemeClr val="bg1"/>
          </a:solidFill>
        </p:spPr>
        <p:txBody>
          <a:bodyPr wrap="none" rtlCol="0">
            <a:spAutoFit/>
          </a:bodyPr>
          <a:lstStyle/>
          <a:p>
            <a:r>
              <a:rPr lang="nb-NO" sz="1400" dirty="0" err="1" smtClean="0"/>
              <a:t>Doubtless</a:t>
            </a:r>
            <a:endParaRPr lang="nb-NO" sz="1400" dirty="0"/>
          </a:p>
        </p:txBody>
      </p:sp>
      <p:sp>
        <p:nvSpPr>
          <p:cNvPr id="5" name="TextBox 4"/>
          <p:cNvSpPr txBox="1"/>
          <p:nvPr/>
        </p:nvSpPr>
        <p:spPr>
          <a:xfrm>
            <a:off x="3995936" y="5589240"/>
            <a:ext cx="936104" cy="307777"/>
          </a:xfrm>
          <a:prstGeom prst="rect">
            <a:avLst/>
          </a:prstGeom>
          <a:solidFill>
            <a:schemeClr val="bg1"/>
          </a:solidFill>
        </p:spPr>
        <p:txBody>
          <a:bodyPr wrap="square" rtlCol="0">
            <a:spAutoFit/>
          </a:bodyPr>
          <a:lstStyle/>
          <a:p>
            <a:r>
              <a:rPr lang="nb-NO" sz="1400" dirty="0" smtClean="0"/>
              <a:t>Probable</a:t>
            </a:r>
            <a:endParaRPr lang="nb-NO" sz="1400" dirty="0"/>
          </a:p>
        </p:txBody>
      </p:sp>
      <p:sp>
        <p:nvSpPr>
          <p:cNvPr id="7" name="TextBox 6"/>
          <p:cNvSpPr txBox="1"/>
          <p:nvPr/>
        </p:nvSpPr>
        <p:spPr>
          <a:xfrm>
            <a:off x="5364088" y="5589240"/>
            <a:ext cx="2952328" cy="307777"/>
          </a:xfrm>
          <a:prstGeom prst="rect">
            <a:avLst/>
          </a:prstGeom>
          <a:solidFill>
            <a:schemeClr val="bg1"/>
          </a:solidFill>
        </p:spPr>
        <p:txBody>
          <a:bodyPr wrap="square" rtlCol="0">
            <a:spAutoFit/>
          </a:bodyPr>
          <a:lstStyle/>
          <a:p>
            <a:r>
              <a:rPr lang="nb-NO" sz="1400" dirty="0" smtClean="0"/>
              <a:t>Negative </a:t>
            </a:r>
            <a:r>
              <a:rPr lang="nb-NO" sz="1400" dirty="0" err="1" smtClean="0"/>
              <a:t>development</a:t>
            </a:r>
            <a:endParaRPr lang="nb-NO" sz="1400" dirty="0"/>
          </a:p>
        </p:txBody>
      </p:sp>
      <p:sp>
        <p:nvSpPr>
          <p:cNvPr id="8" name="TextBox 7"/>
          <p:cNvSpPr txBox="1"/>
          <p:nvPr/>
        </p:nvSpPr>
        <p:spPr>
          <a:xfrm>
            <a:off x="3059832" y="5589240"/>
            <a:ext cx="720080" cy="307777"/>
          </a:xfrm>
          <a:prstGeom prst="rect">
            <a:avLst/>
          </a:prstGeom>
          <a:solidFill>
            <a:schemeClr val="bg1"/>
          </a:solidFill>
        </p:spPr>
        <p:txBody>
          <a:bodyPr wrap="square" rtlCol="0">
            <a:spAutoFit/>
          </a:bodyPr>
          <a:lstStyle/>
          <a:p>
            <a:r>
              <a:rPr lang="nb-NO" sz="1400" dirty="0" err="1" smtClean="0"/>
              <a:t>Likely</a:t>
            </a:r>
            <a:endParaRPr lang="nb-NO" sz="1400" dirty="0"/>
          </a:p>
        </p:txBody>
      </p:sp>
      <p:sp>
        <p:nvSpPr>
          <p:cNvPr id="9" name="TextBox 8"/>
          <p:cNvSpPr txBox="1"/>
          <p:nvPr/>
        </p:nvSpPr>
        <p:spPr>
          <a:xfrm>
            <a:off x="3419872" y="692696"/>
            <a:ext cx="3312368" cy="523220"/>
          </a:xfrm>
          <a:prstGeom prst="rect">
            <a:avLst/>
          </a:prstGeom>
          <a:solidFill>
            <a:schemeClr val="bg1"/>
          </a:solidFill>
        </p:spPr>
        <p:txBody>
          <a:bodyPr wrap="square" rtlCol="0">
            <a:spAutoFit/>
          </a:bodyPr>
          <a:lstStyle/>
          <a:p>
            <a:pPr algn="ctr"/>
            <a:r>
              <a:rPr lang="nb-NO" sz="2800" dirty="0" smtClean="0"/>
              <a:t>Pulpitis</a:t>
            </a:r>
            <a:endParaRPr lang="nb-NO" sz="2800" dirty="0"/>
          </a:p>
        </p:txBody>
      </p:sp>
      <p:pic>
        <p:nvPicPr>
          <p:cNvPr id="10" name="Picture 2050"/>
          <p:cNvPicPr>
            <a:picLocks noChangeAspect="1" noChangeArrowheads="1"/>
          </p:cNvPicPr>
          <p:nvPr/>
        </p:nvPicPr>
        <p:blipFill>
          <a:blip r:embed="rId3" cstate="print"/>
          <a:srcRect l="62502"/>
          <a:stretch>
            <a:fillRect/>
          </a:stretch>
        </p:blipFill>
        <p:spPr bwMode="auto">
          <a:xfrm>
            <a:off x="251520" y="1412776"/>
            <a:ext cx="907079" cy="3279529"/>
          </a:xfrm>
          <a:prstGeom prst="rect">
            <a:avLst/>
          </a:prstGeom>
          <a:noFill/>
          <a:ln w="9525">
            <a:solidFill>
              <a:srgbClr val="FFFF00"/>
            </a:solidFill>
            <a:miter lim="800000"/>
            <a:headEnd/>
            <a:tailEnd/>
          </a:ln>
          <a:effectLst/>
        </p:spPr>
      </p:pic>
      <p:sp>
        <p:nvSpPr>
          <p:cNvPr id="11" name="Rectangle 10"/>
          <p:cNvSpPr/>
          <p:nvPr/>
        </p:nvSpPr>
        <p:spPr>
          <a:xfrm>
            <a:off x="323528" y="116632"/>
            <a:ext cx="4814138" cy="369332"/>
          </a:xfrm>
          <a:prstGeom prst="rect">
            <a:avLst/>
          </a:prstGeom>
        </p:spPr>
        <p:txBody>
          <a:bodyPr wrap="none">
            <a:spAutoFit/>
          </a:bodyPr>
          <a:lstStyle/>
          <a:p>
            <a:r>
              <a:rPr lang="nb-NO" dirty="0" err="1" smtClean="0"/>
              <a:t>What</a:t>
            </a:r>
            <a:r>
              <a:rPr lang="nb-NO" dirty="0" smtClean="0"/>
              <a:t> </a:t>
            </a:r>
            <a:r>
              <a:rPr lang="nb-NO" dirty="0" err="1" smtClean="0"/>
              <a:t>if</a:t>
            </a:r>
            <a:r>
              <a:rPr lang="nb-NO" dirty="0" smtClean="0"/>
              <a:t> </a:t>
            </a:r>
            <a:r>
              <a:rPr lang="nb-NO" dirty="0" err="1" smtClean="0"/>
              <a:t>they</a:t>
            </a:r>
            <a:r>
              <a:rPr lang="nb-NO" dirty="0" smtClean="0"/>
              <a:t> </a:t>
            </a:r>
            <a:r>
              <a:rPr lang="nb-NO" dirty="0" err="1" smtClean="0"/>
              <a:t>had</a:t>
            </a:r>
            <a:r>
              <a:rPr lang="nb-NO" dirty="0" smtClean="0"/>
              <a:t> </a:t>
            </a:r>
            <a:r>
              <a:rPr lang="nb-NO" dirty="0" err="1" smtClean="0"/>
              <a:t>done</a:t>
            </a:r>
            <a:r>
              <a:rPr lang="nb-NO" dirty="0" smtClean="0"/>
              <a:t> </a:t>
            </a:r>
            <a:r>
              <a:rPr lang="nb-NO" dirty="0" err="1" smtClean="0"/>
              <a:t>the</a:t>
            </a:r>
            <a:r>
              <a:rPr lang="nb-NO" dirty="0" smtClean="0"/>
              <a:t> </a:t>
            </a:r>
            <a:r>
              <a:rPr lang="nb-NO" dirty="0" err="1" smtClean="0"/>
              <a:t>root</a:t>
            </a:r>
            <a:r>
              <a:rPr lang="nb-NO" dirty="0" smtClean="0"/>
              <a:t> </a:t>
            </a:r>
            <a:r>
              <a:rPr lang="nb-NO" dirty="0" err="1" smtClean="0"/>
              <a:t>filling</a:t>
            </a:r>
            <a:r>
              <a:rPr lang="nb-NO" dirty="0" smtClean="0"/>
              <a:t> at </a:t>
            </a:r>
            <a:r>
              <a:rPr lang="nb-NO" dirty="0" err="1" smtClean="0"/>
              <a:t>once</a:t>
            </a:r>
            <a:r>
              <a:rPr lang="nb-NO"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0032" y="6237312"/>
            <a:ext cx="3643113" cy="369332"/>
          </a:xfrm>
          <a:prstGeom prst="rect">
            <a:avLst/>
          </a:prstGeom>
          <a:noFill/>
        </p:spPr>
        <p:txBody>
          <a:bodyPr wrap="none" rtlCol="0">
            <a:spAutoFit/>
          </a:bodyPr>
          <a:lstStyle/>
          <a:p>
            <a:r>
              <a:rPr lang="nb-NO" dirty="0" smtClean="0"/>
              <a:t>Bones et al, </a:t>
            </a:r>
            <a:r>
              <a:rPr lang="nb-NO" dirty="0" err="1" smtClean="0"/>
              <a:t>Master’s</a:t>
            </a:r>
            <a:r>
              <a:rPr lang="nb-NO" dirty="0" smtClean="0"/>
              <a:t> </a:t>
            </a:r>
            <a:r>
              <a:rPr lang="nb-NO" dirty="0" err="1" smtClean="0"/>
              <a:t>Thesis</a:t>
            </a:r>
            <a:r>
              <a:rPr lang="nb-NO" dirty="0" smtClean="0"/>
              <a:t> 2011</a:t>
            </a:r>
            <a:endParaRPr lang="nb-NO" dirty="0"/>
          </a:p>
        </p:txBody>
      </p:sp>
      <p:pic>
        <p:nvPicPr>
          <p:cNvPr id="112642" name="Chart 6"/>
          <p:cNvPicPr>
            <a:picLocks noChangeArrowheads="1"/>
          </p:cNvPicPr>
          <p:nvPr/>
        </p:nvPicPr>
        <p:blipFill>
          <a:blip r:embed="rId2" cstate="print"/>
          <a:srcRect b="-78"/>
          <a:stretch>
            <a:fillRect/>
          </a:stretch>
        </p:blipFill>
        <p:spPr bwMode="auto">
          <a:xfrm>
            <a:off x="899592" y="476672"/>
            <a:ext cx="8064896" cy="5544616"/>
          </a:xfrm>
          <a:prstGeom prst="rect">
            <a:avLst/>
          </a:prstGeom>
          <a:noFill/>
          <a:ln w="9525">
            <a:noFill/>
            <a:miter lim="800000"/>
            <a:headEnd/>
            <a:tailEnd/>
          </a:ln>
        </p:spPr>
      </p:pic>
      <p:sp>
        <p:nvSpPr>
          <p:cNvPr id="5" name="TextBox 4"/>
          <p:cNvSpPr txBox="1"/>
          <p:nvPr/>
        </p:nvSpPr>
        <p:spPr>
          <a:xfrm>
            <a:off x="2483768" y="5543654"/>
            <a:ext cx="981359" cy="307777"/>
          </a:xfrm>
          <a:prstGeom prst="rect">
            <a:avLst/>
          </a:prstGeom>
          <a:solidFill>
            <a:schemeClr val="bg1"/>
          </a:solidFill>
        </p:spPr>
        <p:txBody>
          <a:bodyPr wrap="none" rtlCol="0">
            <a:spAutoFit/>
          </a:bodyPr>
          <a:lstStyle/>
          <a:p>
            <a:r>
              <a:rPr lang="nb-NO" sz="1400" dirty="0" err="1" smtClean="0"/>
              <a:t>Doubtless</a:t>
            </a:r>
            <a:endParaRPr lang="nb-NO" sz="1400" dirty="0"/>
          </a:p>
        </p:txBody>
      </p:sp>
      <p:sp>
        <p:nvSpPr>
          <p:cNvPr id="6" name="TextBox 5"/>
          <p:cNvSpPr txBox="1"/>
          <p:nvPr/>
        </p:nvSpPr>
        <p:spPr>
          <a:xfrm>
            <a:off x="3635896" y="5543654"/>
            <a:ext cx="936104" cy="307777"/>
          </a:xfrm>
          <a:prstGeom prst="rect">
            <a:avLst/>
          </a:prstGeom>
          <a:solidFill>
            <a:schemeClr val="bg1"/>
          </a:solidFill>
        </p:spPr>
        <p:txBody>
          <a:bodyPr wrap="square" rtlCol="0">
            <a:spAutoFit/>
          </a:bodyPr>
          <a:lstStyle/>
          <a:p>
            <a:r>
              <a:rPr lang="nb-NO" sz="1400" dirty="0" smtClean="0"/>
              <a:t>Probable</a:t>
            </a:r>
            <a:endParaRPr lang="nb-NO" sz="1400" dirty="0"/>
          </a:p>
        </p:txBody>
      </p:sp>
      <p:sp>
        <p:nvSpPr>
          <p:cNvPr id="7" name="TextBox 6"/>
          <p:cNvSpPr txBox="1"/>
          <p:nvPr/>
        </p:nvSpPr>
        <p:spPr>
          <a:xfrm>
            <a:off x="4932040" y="5543654"/>
            <a:ext cx="936104" cy="307777"/>
          </a:xfrm>
          <a:prstGeom prst="rect">
            <a:avLst/>
          </a:prstGeom>
          <a:solidFill>
            <a:schemeClr val="bg1"/>
          </a:solidFill>
        </p:spPr>
        <p:txBody>
          <a:bodyPr wrap="square" rtlCol="0">
            <a:spAutoFit/>
          </a:bodyPr>
          <a:lstStyle/>
          <a:p>
            <a:r>
              <a:rPr lang="nb-NO" sz="1400" dirty="0" smtClean="0"/>
              <a:t>No </a:t>
            </a:r>
            <a:r>
              <a:rPr lang="nb-NO" sz="1400" dirty="0" err="1" smtClean="0"/>
              <a:t>worse</a:t>
            </a:r>
            <a:endParaRPr lang="nb-NO" sz="1400" dirty="0"/>
          </a:p>
        </p:txBody>
      </p:sp>
      <p:sp>
        <p:nvSpPr>
          <p:cNvPr id="8" name="TextBox 7"/>
          <p:cNvSpPr txBox="1"/>
          <p:nvPr/>
        </p:nvSpPr>
        <p:spPr>
          <a:xfrm>
            <a:off x="6228184" y="5543654"/>
            <a:ext cx="2448272" cy="307777"/>
          </a:xfrm>
          <a:prstGeom prst="rect">
            <a:avLst/>
          </a:prstGeom>
          <a:solidFill>
            <a:schemeClr val="bg1"/>
          </a:solidFill>
        </p:spPr>
        <p:txBody>
          <a:bodyPr wrap="square" rtlCol="0">
            <a:spAutoFit/>
          </a:bodyPr>
          <a:lstStyle/>
          <a:p>
            <a:r>
              <a:rPr lang="nb-NO" sz="1400" dirty="0" smtClean="0"/>
              <a:t>Negative </a:t>
            </a:r>
            <a:r>
              <a:rPr lang="nb-NO" sz="1400" dirty="0" err="1" smtClean="0"/>
              <a:t>development</a:t>
            </a:r>
            <a:endParaRPr lang="nb-NO" sz="1400" dirty="0"/>
          </a:p>
        </p:txBody>
      </p:sp>
      <p:sp>
        <p:nvSpPr>
          <p:cNvPr id="9" name="TextBox 8"/>
          <p:cNvSpPr txBox="1"/>
          <p:nvPr/>
        </p:nvSpPr>
        <p:spPr>
          <a:xfrm>
            <a:off x="3347864" y="764704"/>
            <a:ext cx="3312368" cy="523220"/>
          </a:xfrm>
          <a:prstGeom prst="rect">
            <a:avLst/>
          </a:prstGeom>
          <a:solidFill>
            <a:schemeClr val="bg1"/>
          </a:solidFill>
        </p:spPr>
        <p:txBody>
          <a:bodyPr wrap="square" rtlCol="0">
            <a:spAutoFit/>
          </a:bodyPr>
          <a:lstStyle/>
          <a:p>
            <a:r>
              <a:rPr lang="nb-NO" sz="2800" dirty="0" err="1" smtClean="0"/>
              <a:t>Apical</a:t>
            </a:r>
            <a:r>
              <a:rPr lang="nb-NO" sz="2800" dirty="0" smtClean="0"/>
              <a:t> periodontitis</a:t>
            </a:r>
            <a:endParaRPr lang="nb-NO" sz="2800" dirty="0"/>
          </a:p>
        </p:txBody>
      </p:sp>
      <p:pic>
        <p:nvPicPr>
          <p:cNvPr id="54273" name="Picture 1" descr="E:\UiO\Jobbilder\Xrayendo\PAS_CASE\KRONOYA\900503A.BMP"/>
          <p:cNvPicPr>
            <a:picLocks noChangeAspect="1" noChangeArrowheads="1"/>
          </p:cNvPicPr>
          <p:nvPr/>
        </p:nvPicPr>
        <p:blipFill>
          <a:blip r:embed="rId3" cstate="print"/>
          <a:srcRect l="47668" r="21186" b="16033"/>
          <a:stretch>
            <a:fillRect/>
          </a:stretch>
        </p:blipFill>
        <p:spPr bwMode="auto">
          <a:xfrm>
            <a:off x="179512" y="1844824"/>
            <a:ext cx="996108" cy="2660363"/>
          </a:xfrm>
          <a:prstGeom prst="rect">
            <a:avLst/>
          </a:prstGeom>
          <a:noFill/>
        </p:spPr>
      </p:pic>
      <p:sp>
        <p:nvSpPr>
          <p:cNvPr id="10" name="Rectangle 9"/>
          <p:cNvSpPr/>
          <p:nvPr/>
        </p:nvSpPr>
        <p:spPr>
          <a:xfrm>
            <a:off x="323528" y="116632"/>
            <a:ext cx="5570756" cy="369332"/>
          </a:xfrm>
          <a:prstGeom prst="rect">
            <a:avLst/>
          </a:prstGeom>
        </p:spPr>
        <p:txBody>
          <a:bodyPr wrap="none">
            <a:spAutoFit/>
          </a:bodyPr>
          <a:lstStyle/>
          <a:p>
            <a:r>
              <a:rPr lang="nb-NO" dirty="0" err="1" smtClean="0"/>
              <a:t>Instead</a:t>
            </a:r>
            <a:r>
              <a:rPr lang="nb-NO" dirty="0" smtClean="0"/>
              <a:t> </a:t>
            </a:r>
            <a:r>
              <a:rPr lang="nb-NO" dirty="0" err="1" smtClean="0"/>
              <a:t>of</a:t>
            </a:r>
            <a:r>
              <a:rPr lang="nb-NO" dirty="0" smtClean="0"/>
              <a:t> </a:t>
            </a:r>
            <a:r>
              <a:rPr lang="nb-NO" dirty="0" err="1" smtClean="0"/>
              <a:t>waiting</a:t>
            </a:r>
            <a:r>
              <a:rPr lang="nb-NO" dirty="0" smtClean="0"/>
              <a:t> for </a:t>
            </a:r>
            <a:r>
              <a:rPr lang="nb-NO" dirty="0" err="1" smtClean="0"/>
              <a:t>the</a:t>
            </a:r>
            <a:r>
              <a:rPr lang="nb-NO" dirty="0" smtClean="0"/>
              <a:t> </a:t>
            </a:r>
            <a:r>
              <a:rPr lang="nb-NO" dirty="0" err="1" smtClean="0"/>
              <a:t>pain</a:t>
            </a:r>
            <a:r>
              <a:rPr lang="nb-NO" dirty="0" smtClean="0"/>
              <a:t> and </a:t>
            </a:r>
            <a:r>
              <a:rPr lang="nb-NO" dirty="0" err="1" smtClean="0"/>
              <a:t>lesion</a:t>
            </a:r>
            <a:r>
              <a:rPr lang="nb-NO" dirty="0" smtClean="0"/>
              <a:t> to </a:t>
            </a:r>
            <a:r>
              <a:rPr lang="nb-NO" dirty="0" err="1" smtClean="0"/>
              <a:t>develop</a:t>
            </a:r>
            <a:r>
              <a:rPr lang="nb-NO" dirty="0" smtClean="0"/>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UiO\Kurs - foredrag\2011 Turkey\TrukketTannMedApPer.JPG"/>
          <p:cNvPicPr>
            <a:picLocks noChangeAspect="1" noChangeArrowheads="1"/>
          </p:cNvPicPr>
          <p:nvPr/>
        </p:nvPicPr>
        <p:blipFill>
          <a:blip r:embed="rId2" cstate="print"/>
          <a:srcRect/>
          <a:stretch>
            <a:fillRect/>
          </a:stretch>
        </p:blipFill>
        <p:spPr bwMode="auto">
          <a:xfrm>
            <a:off x="4211960" y="692696"/>
            <a:ext cx="3600400" cy="5672183"/>
          </a:xfrm>
          <a:prstGeom prst="rect">
            <a:avLst/>
          </a:prstGeom>
          <a:noFill/>
          <a:ln w="9525">
            <a:solidFill>
              <a:srgbClr val="FF0000"/>
            </a:solidFill>
            <a:miter lim="800000"/>
            <a:headEnd/>
            <a:tailEnd/>
          </a:ln>
          <a:scene3d>
            <a:camera prst="orthographicFront">
              <a:rot lat="0" lon="10799999" rev="10799999"/>
            </a:camera>
            <a:lightRig rig="threePt" dir="t"/>
          </a:scene3d>
        </p:spPr>
      </p:pic>
      <p:pic>
        <p:nvPicPr>
          <p:cNvPr id="72707" name="Picture 2" descr="F:\UiO\Jobbilder\Xrayendo\SPECIALS\BOOKILLU\6-19B1.WMF"/>
          <p:cNvPicPr>
            <a:picLocks noChangeAspect="1" noChangeArrowheads="1"/>
          </p:cNvPicPr>
          <p:nvPr/>
        </p:nvPicPr>
        <p:blipFill>
          <a:blip r:embed="rId3" cstate="print"/>
          <a:srcRect/>
          <a:stretch>
            <a:fillRect/>
          </a:stretch>
        </p:blipFill>
        <p:spPr bwMode="auto">
          <a:xfrm>
            <a:off x="827088" y="693288"/>
            <a:ext cx="3240087" cy="3479800"/>
          </a:xfrm>
          <a:prstGeom prst="rect">
            <a:avLst/>
          </a:prstGeom>
          <a:noFill/>
          <a:ln w="9525">
            <a:solidFill>
              <a:srgbClr val="FF0000"/>
            </a:solidFill>
            <a:miter lim="800000"/>
            <a:headEnd/>
            <a:tailEnd/>
          </a:ln>
        </p:spPr>
      </p:pic>
      <p:sp>
        <p:nvSpPr>
          <p:cNvPr id="72708" name="TextBox 12"/>
          <p:cNvSpPr txBox="1">
            <a:spLocks noChangeArrowheads="1"/>
          </p:cNvSpPr>
          <p:nvPr/>
        </p:nvSpPr>
        <p:spPr bwMode="auto">
          <a:xfrm>
            <a:off x="899592" y="4492671"/>
            <a:ext cx="3024187" cy="1569660"/>
          </a:xfrm>
          <a:prstGeom prst="rect">
            <a:avLst/>
          </a:prstGeom>
          <a:noFill/>
          <a:ln w="9525">
            <a:noFill/>
            <a:miter lim="800000"/>
            <a:headEnd/>
            <a:tailEnd/>
          </a:ln>
        </p:spPr>
        <p:txBody>
          <a:bodyPr>
            <a:spAutoFit/>
          </a:bodyPr>
          <a:lstStyle/>
          <a:p>
            <a:r>
              <a:rPr lang="nb-NO" sz="1600" dirty="0" err="1"/>
              <a:t>Granuloma/cyst</a:t>
            </a:r>
            <a:r>
              <a:rPr lang="nb-NO" sz="1600" dirty="0"/>
              <a:t> </a:t>
            </a:r>
            <a:r>
              <a:rPr lang="nb-NO" sz="1600" dirty="0" err="1"/>
              <a:t>formation</a:t>
            </a:r>
            <a:r>
              <a:rPr lang="nb-NO" sz="1600" dirty="0"/>
              <a:t>: Little </a:t>
            </a:r>
            <a:r>
              <a:rPr lang="nb-NO" sz="1600" dirty="0" err="1"/>
              <a:t>pain</a:t>
            </a:r>
            <a:r>
              <a:rPr lang="nb-NO" sz="1600" dirty="0"/>
              <a:t> and </a:t>
            </a:r>
            <a:r>
              <a:rPr lang="nb-NO" sz="1600" dirty="0" err="1"/>
              <a:t>containment</a:t>
            </a:r>
            <a:r>
              <a:rPr lang="nb-NO" sz="1600" dirty="0"/>
              <a:t> </a:t>
            </a:r>
            <a:r>
              <a:rPr lang="nb-NO" sz="1600" dirty="0" err="1"/>
              <a:t>of</a:t>
            </a:r>
            <a:r>
              <a:rPr lang="nb-NO" sz="1600" dirty="0"/>
              <a:t> </a:t>
            </a:r>
            <a:r>
              <a:rPr lang="nb-NO" sz="1600" dirty="0" err="1"/>
              <a:t>infection</a:t>
            </a:r>
            <a:r>
              <a:rPr lang="nb-NO" sz="1600" dirty="0"/>
              <a:t>; </a:t>
            </a:r>
            <a:r>
              <a:rPr lang="nb-NO" sz="1600" dirty="0" err="1"/>
              <a:t>ie</a:t>
            </a:r>
            <a:r>
              <a:rPr lang="nb-NO" sz="1600" dirty="0"/>
              <a:t>, </a:t>
            </a:r>
            <a:r>
              <a:rPr lang="nb-NO" sz="1600" dirty="0" err="1"/>
              <a:t>effective</a:t>
            </a:r>
            <a:r>
              <a:rPr lang="nb-NO" sz="1600" dirty="0"/>
              <a:t> body </a:t>
            </a:r>
            <a:r>
              <a:rPr lang="nb-NO" sz="1600" dirty="0" err="1" smtClean="0"/>
              <a:t>response</a:t>
            </a:r>
            <a:endParaRPr lang="nb-NO" sz="1600" dirty="0" smtClean="0"/>
          </a:p>
          <a:p>
            <a:endParaRPr lang="nb-NO" sz="1600" dirty="0" smtClean="0"/>
          </a:p>
          <a:p>
            <a:r>
              <a:rPr lang="nb-NO" sz="1600" dirty="0" err="1" smtClean="0"/>
              <a:t>Further</a:t>
            </a:r>
            <a:r>
              <a:rPr lang="nb-NO" sz="1600" dirty="0" smtClean="0"/>
              <a:t> to </a:t>
            </a:r>
            <a:r>
              <a:rPr lang="nb-NO" sz="1600" dirty="0" err="1" smtClean="0"/>
              <a:t>the</a:t>
            </a:r>
            <a:r>
              <a:rPr lang="nb-NO" sz="1600" dirty="0" smtClean="0"/>
              <a:t> </a:t>
            </a:r>
            <a:r>
              <a:rPr lang="nb-NO" sz="1600" dirty="0" err="1" smtClean="0"/>
              <a:t>granuloma</a:t>
            </a:r>
            <a:r>
              <a:rPr lang="nb-NO" sz="1600" dirty="0" smtClean="0"/>
              <a:t> later</a:t>
            </a:r>
            <a:endParaRPr lang="nb-NO" sz="1600" dirty="0"/>
          </a:p>
        </p:txBody>
      </p:sp>
      <p:sp>
        <p:nvSpPr>
          <p:cNvPr id="5" name="Rectangle 4"/>
          <p:cNvSpPr/>
          <p:nvPr/>
        </p:nvSpPr>
        <p:spPr>
          <a:xfrm>
            <a:off x="6156176" y="188640"/>
            <a:ext cx="2672526" cy="369332"/>
          </a:xfrm>
          <a:prstGeom prst="rect">
            <a:avLst/>
          </a:prstGeom>
        </p:spPr>
        <p:txBody>
          <a:bodyPr wrap="none">
            <a:spAutoFit/>
          </a:bodyPr>
          <a:lstStyle/>
          <a:p>
            <a:r>
              <a:rPr lang="nb-NO" dirty="0" err="1" smtClean="0"/>
              <a:t>Reorganising</a:t>
            </a:r>
            <a:r>
              <a:rPr lang="nb-NO" dirty="0" smtClean="0"/>
              <a:t>, </a:t>
            </a:r>
            <a:r>
              <a:rPr lang="nb-NO" dirty="0" err="1" smtClean="0"/>
              <a:t>protective</a:t>
            </a:r>
            <a:endParaRPr lang="nb-NO" dirty="0"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9"/>
          <p:cNvGrpSpPr>
            <a:grpSpLocks/>
          </p:cNvGrpSpPr>
          <p:nvPr/>
        </p:nvGrpSpPr>
        <p:grpSpPr bwMode="auto">
          <a:xfrm>
            <a:off x="684212" y="980727"/>
            <a:ext cx="6480076" cy="2065535"/>
            <a:chOff x="683568" y="548680"/>
            <a:chExt cx="4825057" cy="1656358"/>
          </a:xfrm>
        </p:grpSpPr>
        <p:pic>
          <p:nvPicPr>
            <p:cNvPr id="73735" name="Picture 6" descr="F09-04-008.jpg"/>
            <p:cNvPicPr>
              <a:picLocks noChangeAspect="1" noChangeArrowheads="1"/>
            </p:cNvPicPr>
            <p:nvPr/>
          </p:nvPicPr>
          <p:blipFill>
            <a:blip r:embed="rId2" cstate="print"/>
            <a:srcRect/>
            <a:stretch>
              <a:fillRect/>
            </a:stretch>
          </p:blipFill>
          <p:spPr bwMode="auto">
            <a:xfrm>
              <a:off x="1174958" y="549275"/>
              <a:ext cx="4333667" cy="1655763"/>
            </a:xfrm>
            <a:prstGeom prst="rect">
              <a:avLst/>
            </a:prstGeom>
            <a:noFill/>
            <a:ln w="9525">
              <a:solidFill>
                <a:srgbClr val="002060"/>
              </a:solidFill>
              <a:miter lim="800000"/>
              <a:headEnd/>
              <a:tailEnd/>
            </a:ln>
          </p:spPr>
        </p:pic>
        <p:pic>
          <p:nvPicPr>
            <p:cNvPr id="73736" name="Picture 2" descr="F09-04-004.jpg"/>
            <p:cNvPicPr>
              <a:picLocks noChangeAspect="1" noChangeArrowheads="1"/>
            </p:cNvPicPr>
            <p:nvPr/>
          </p:nvPicPr>
          <p:blipFill>
            <a:blip r:embed="rId3" cstate="print"/>
            <a:srcRect/>
            <a:stretch>
              <a:fillRect/>
            </a:stretch>
          </p:blipFill>
          <p:spPr bwMode="auto">
            <a:xfrm>
              <a:off x="683568" y="548680"/>
              <a:ext cx="1976584" cy="1656184"/>
            </a:xfrm>
            <a:prstGeom prst="rect">
              <a:avLst/>
            </a:prstGeom>
            <a:noFill/>
            <a:ln w="9525">
              <a:solidFill>
                <a:srgbClr val="002060"/>
              </a:solidFill>
              <a:miter lim="800000"/>
              <a:headEnd/>
              <a:tailEnd/>
            </a:ln>
          </p:spPr>
        </p:pic>
        <p:pic>
          <p:nvPicPr>
            <p:cNvPr id="73737" name="Picture 4" descr="F09-04-005.jpg"/>
            <p:cNvPicPr>
              <a:picLocks noChangeAspect="1" noChangeArrowheads="1"/>
            </p:cNvPicPr>
            <p:nvPr/>
          </p:nvPicPr>
          <p:blipFill>
            <a:blip r:embed="rId4" cstate="print"/>
            <a:srcRect/>
            <a:stretch>
              <a:fillRect/>
            </a:stretch>
          </p:blipFill>
          <p:spPr bwMode="auto">
            <a:xfrm>
              <a:off x="2242905" y="549481"/>
              <a:ext cx="1625137" cy="1655557"/>
            </a:xfrm>
            <a:prstGeom prst="rect">
              <a:avLst/>
            </a:prstGeom>
            <a:noFill/>
            <a:ln w="9525">
              <a:solidFill>
                <a:srgbClr val="002060"/>
              </a:solidFill>
              <a:miter lim="800000"/>
              <a:headEnd/>
              <a:tailEnd/>
            </a:ln>
          </p:spPr>
        </p:pic>
      </p:grpSp>
      <p:sp>
        <p:nvSpPr>
          <p:cNvPr id="73731" name="TextBox 12"/>
          <p:cNvSpPr txBox="1">
            <a:spLocks noChangeArrowheads="1"/>
          </p:cNvSpPr>
          <p:nvPr/>
        </p:nvSpPr>
        <p:spPr bwMode="auto">
          <a:xfrm>
            <a:off x="5004048" y="3212976"/>
            <a:ext cx="2880320" cy="830997"/>
          </a:xfrm>
          <a:prstGeom prst="rect">
            <a:avLst/>
          </a:prstGeom>
          <a:noFill/>
          <a:ln w="9525">
            <a:noFill/>
            <a:miter lim="800000"/>
            <a:headEnd/>
            <a:tailEnd/>
          </a:ln>
        </p:spPr>
        <p:txBody>
          <a:bodyPr wrap="square">
            <a:spAutoFit/>
          </a:bodyPr>
          <a:lstStyle/>
          <a:p>
            <a:r>
              <a:rPr lang="nb-NO" sz="1600" dirty="0"/>
              <a:t>Galteland et al. 2009: </a:t>
            </a:r>
            <a:r>
              <a:rPr lang="nb-NO" sz="1600" dirty="0" err="1"/>
              <a:t>Necrotizing</a:t>
            </a:r>
            <a:r>
              <a:rPr lang="nb-NO" sz="1600" dirty="0"/>
              <a:t> </a:t>
            </a:r>
            <a:r>
              <a:rPr lang="nb-NO" sz="1600" dirty="0" err="1"/>
              <a:t>fasciitis</a:t>
            </a:r>
            <a:r>
              <a:rPr lang="nb-NO" sz="1600" dirty="0"/>
              <a:t/>
            </a:r>
            <a:br>
              <a:rPr lang="nb-NO" sz="1600" dirty="0"/>
            </a:br>
            <a:r>
              <a:rPr lang="nb-NO" sz="1600" dirty="0"/>
              <a:t>from </a:t>
            </a:r>
            <a:r>
              <a:rPr lang="nb-NO" sz="1600" dirty="0" err="1"/>
              <a:t>endodontic</a:t>
            </a:r>
            <a:r>
              <a:rPr lang="nb-NO" sz="1600" dirty="0"/>
              <a:t> </a:t>
            </a:r>
            <a:r>
              <a:rPr lang="nb-NO" sz="1600" dirty="0" err="1"/>
              <a:t>treatment</a:t>
            </a:r>
            <a:endParaRPr lang="nb-NO" sz="1600" dirty="0"/>
          </a:p>
        </p:txBody>
      </p:sp>
      <p:pic>
        <p:nvPicPr>
          <p:cNvPr id="73732" name="Picture 2" descr="\\Niom\vol5\BILDER\ENDOGEN\Clinical\Adiels2r.JPG"/>
          <p:cNvPicPr>
            <a:picLocks noChangeAspect="1" noChangeArrowheads="1"/>
          </p:cNvPicPr>
          <p:nvPr/>
        </p:nvPicPr>
        <p:blipFill>
          <a:blip r:embed="rId5" cstate="print"/>
          <a:srcRect/>
          <a:stretch>
            <a:fillRect/>
          </a:stretch>
        </p:blipFill>
        <p:spPr bwMode="auto">
          <a:xfrm>
            <a:off x="2339330" y="3694906"/>
            <a:ext cx="2238375" cy="1733550"/>
          </a:xfrm>
          <a:prstGeom prst="rect">
            <a:avLst/>
          </a:prstGeom>
          <a:noFill/>
          <a:ln w="9525">
            <a:solidFill>
              <a:srgbClr val="002060"/>
            </a:solidFill>
            <a:miter lim="800000"/>
            <a:headEnd/>
            <a:tailEnd/>
          </a:ln>
        </p:spPr>
      </p:pic>
      <p:sp>
        <p:nvSpPr>
          <p:cNvPr id="73733" name="Text Box 5"/>
          <p:cNvSpPr txBox="1">
            <a:spLocks noChangeArrowheads="1"/>
          </p:cNvSpPr>
          <p:nvPr/>
        </p:nvSpPr>
        <p:spPr bwMode="auto">
          <a:xfrm>
            <a:off x="2699792" y="5661248"/>
            <a:ext cx="4104456" cy="585787"/>
          </a:xfrm>
          <a:prstGeom prst="rect">
            <a:avLst/>
          </a:prstGeom>
          <a:noFill/>
          <a:ln w="9525">
            <a:noFill/>
            <a:miter lim="800000"/>
            <a:headEnd/>
            <a:tailEnd/>
          </a:ln>
        </p:spPr>
        <p:txBody>
          <a:bodyPr wrap="square">
            <a:spAutoFit/>
          </a:bodyPr>
          <a:lstStyle/>
          <a:p>
            <a:r>
              <a:rPr lang="en-GB" sz="1600" dirty="0" err="1">
                <a:cs typeface="Times New Roman" pitchFamily="18" charset="0"/>
              </a:rPr>
              <a:t>Adielsson</a:t>
            </a:r>
            <a:r>
              <a:rPr lang="en-GB" sz="1600" dirty="0">
                <a:cs typeface="Times New Roman" pitchFamily="18" charset="0"/>
              </a:rPr>
              <a:t> et al.</a:t>
            </a:r>
            <a:r>
              <a:rPr lang="de-DE" sz="1600" dirty="0">
                <a:cs typeface="Times New Roman" pitchFamily="18" charset="0"/>
              </a:rPr>
              <a:t> </a:t>
            </a:r>
            <a:r>
              <a:rPr lang="en-GB" sz="1600" dirty="0">
                <a:cs typeface="Times New Roman" pitchFamily="18" charset="0"/>
              </a:rPr>
              <a:t>2000: </a:t>
            </a:r>
            <a:r>
              <a:rPr lang="nb-NO" sz="1600" b="1" i="1" dirty="0">
                <a:solidFill>
                  <a:schemeClr val="accent2"/>
                </a:solidFill>
              </a:rPr>
              <a:t>Dental </a:t>
            </a:r>
            <a:r>
              <a:rPr lang="nb-NO" sz="1600" b="1" i="1" dirty="0" err="1">
                <a:solidFill>
                  <a:schemeClr val="accent2"/>
                </a:solidFill>
              </a:rPr>
              <a:t>diagnosis</a:t>
            </a:r>
            <a:r>
              <a:rPr lang="nb-NO" sz="1600" b="1" i="1" dirty="0">
                <a:solidFill>
                  <a:schemeClr val="accent2"/>
                </a:solidFill>
              </a:rPr>
              <a:t>: ’periapical </a:t>
            </a:r>
            <a:r>
              <a:rPr lang="nb-NO" sz="1600" b="1" i="1" dirty="0" err="1">
                <a:solidFill>
                  <a:schemeClr val="accent2"/>
                </a:solidFill>
              </a:rPr>
              <a:t>destruction</a:t>
            </a:r>
            <a:r>
              <a:rPr lang="nb-NO" sz="1600" b="1" i="1" dirty="0">
                <a:solidFill>
                  <a:schemeClr val="accent2"/>
                </a:solidFill>
              </a:rPr>
              <a:t> </a:t>
            </a:r>
            <a:r>
              <a:rPr lang="nb-NO" sz="1600" b="1" i="1" dirty="0" err="1">
                <a:solidFill>
                  <a:schemeClr val="accent2"/>
                </a:solidFill>
              </a:rPr>
              <a:t>tooth</a:t>
            </a:r>
            <a:r>
              <a:rPr lang="nb-NO" sz="1600" b="1" i="1" dirty="0">
                <a:solidFill>
                  <a:schemeClr val="accent2"/>
                </a:solidFill>
              </a:rPr>
              <a:t> no. 17’</a:t>
            </a:r>
          </a:p>
        </p:txBody>
      </p:sp>
      <p:pic>
        <p:nvPicPr>
          <p:cNvPr id="73734" name="Picture 5" descr="F:\UiO\Kurs - foredrag\2011 Turkey\ADIEL4.JPG"/>
          <p:cNvPicPr>
            <a:picLocks noChangeAspect="1" noChangeArrowheads="1"/>
          </p:cNvPicPr>
          <p:nvPr/>
        </p:nvPicPr>
        <p:blipFill>
          <a:blip r:embed="rId6" cstate="print"/>
          <a:srcRect/>
          <a:stretch>
            <a:fillRect/>
          </a:stretch>
        </p:blipFill>
        <p:spPr bwMode="auto">
          <a:xfrm>
            <a:off x="683568" y="3694906"/>
            <a:ext cx="1665287" cy="2038350"/>
          </a:xfrm>
          <a:prstGeom prst="rect">
            <a:avLst/>
          </a:prstGeom>
          <a:noFill/>
          <a:ln w="9525">
            <a:solidFill>
              <a:srgbClr val="002060"/>
            </a:solidFill>
            <a:miter lim="800000"/>
            <a:headEnd/>
            <a:tailEnd/>
          </a:ln>
        </p:spPr>
      </p:pic>
      <p:sp>
        <p:nvSpPr>
          <p:cNvPr id="10" name="Rectangle 9"/>
          <p:cNvSpPr/>
          <p:nvPr/>
        </p:nvSpPr>
        <p:spPr>
          <a:xfrm>
            <a:off x="683568" y="188640"/>
            <a:ext cx="8056660" cy="707886"/>
          </a:xfrm>
          <a:prstGeom prst="rect">
            <a:avLst/>
          </a:prstGeom>
        </p:spPr>
        <p:txBody>
          <a:bodyPr wrap="square">
            <a:spAutoFit/>
          </a:bodyPr>
          <a:lstStyle/>
          <a:p>
            <a:r>
              <a:rPr lang="nb-NO" sz="2000" dirty="0" err="1" smtClean="0"/>
              <a:t>Remeber</a:t>
            </a:r>
            <a:r>
              <a:rPr lang="nb-NO" sz="2000" dirty="0" smtClean="0"/>
              <a:t> </a:t>
            </a:r>
            <a:r>
              <a:rPr lang="nb-NO" sz="2000" dirty="0" err="1" smtClean="0"/>
              <a:t>the</a:t>
            </a:r>
            <a:r>
              <a:rPr lang="nb-NO" sz="2000" dirty="0" smtClean="0"/>
              <a:t> Bill </a:t>
            </a:r>
            <a:r>
              <a:rPr lang="nb-NO" sz="2000" dirty="0" err="1" smtClean="0"/>
              <a:t>of</a:t>
            </a:r>
            <a:r>
              <a:rPr lang="nb-NO" sz="2000" dirty="0" smtClean="0"/>
              <a:t> </a:t>
            </a:r>
            <a:r>
              <a:rPr lang="nb-NO" sz="2000" dirty="0" err="1" smtClean="0"/>
              <a:t>Mortality</a:t>
            </a:r>
            <a:r>
              <a:rPr lang="nb-NO" sz="2000" dirty="0" smtClean="0"/>
              <a:t>:</a:t>
            </a:r>
            <a:br>
              <a:rPr lang="nb-NO" sz="2000" dirty="0" smtClean="0"/>
            </a:br>
            <a:r>
              <a:rPr lang="nb-NO" sz="2000" dirty="0" smtClean="0"/>
              <a:t> 		</a:t>
            </a:r>
            <a:r>
              <a:rPr lang="nb-NO" sz="2000" dirty="0" err="1" smtClean="0"/>
              <a:t>Evading</a:t>
            </a:r>
            <a:r>
              <a:rPr lang="nb-NO" sz="2000" dirty="0" smtClean="0"/>
              <a:t>, defensive: </a:t>
            </a:r>
            <a:r>
              <a:rPr lang="nb-NO" sz="2000" dirty="0" err="1" smtClean="0"/>
              <a:t>dangerous</a:t>
            </a:r>
            <a:r>
              <a:rPr lang="nb-NO" sz="2000" dirty="0" smtClean="0"/>
              <a:t> and </a:t>
            </a:r>
            <a:r>
              <a:rPr lang="nb-NO" sz="2000" dirty="0" err="1" smtClean="0"/>
              <a:t>life-threatening</a:t>
            </a:r>
            <a:endParaRPr lang="nb-NO" sz="16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755650" y="80963"/>
            <a:ext cx="7812088" cy="2124075"/>
          </a:xfrm>
          <a:prstGeom prst="rect">
            <a:avLst/>
          </a:prstGeom>
          <a:noFill/>
          <a:ln w="9525">
            <a:noFill/>
            <a:miter lim="800000"/>
            <a:headEnd/>
            <a:tailEnd/>
          </a:ln>
        </p:spPr>
        <p:txBody>
          <a:bodyPr>
            <a:spAutoFit/>
          </a:bodyPr>
          <a:lstStyle/>
          <a:p>
            <a:pPr algn="ctr" eaLnBrk="0" hangingPunct="0">
              <a:spcBef>
                <a:spcPct val="50000"/>
              </a:spcBef>
            </a:pPr>
            <a:r>
              <a:rPr lang="en-US" sz="3600" b="1" dirty="0" smtClean="0">
                <a:solidFill>
                  <a:srgbClr val="002060"/>
                </a:solidFill>
              </a:rPr>
              <a:t>		Asymptomatic </a:t>
            </a:r>
            <a:r>
              <a:rPr lang="en-US" sz="3600" b="1" dirty="0">
                <a:solidFill>
                  <a:srgbClr val="002060"/>
                </a:solidFill>
              </a:rPr>
              <a:t>disease: </a:t>
            </a:r>
            <a:r>
              <a:rPr lang="en-US" sz="3600" b="1" dirty="0" smtClean="0">
                <a:solidFill>
                  <a:srgbClr val="002060"/>
                </a:solidFill>
              </a:rPr>
              <a:t>		epidemiology </a:t>
            </a:r>
            <a:endParaRPr lang="en-US" sz="4000" b="1" dirty="0">
              <a:solidFill>
                <a:srgbClr val="002060"/>
              </a:solidFill>
            </a:endParaRPr>
          </a:p>
          <a:p>
            <a:pPr algn="r" eaLnBrk="0" hangingPunct="0">
              <a:spcBef>
                <a:spcPct val="50000"/>
              </a:spcBef>
            </a:pPr>
            <a:r>
              <a:rPr lang="en-US" sz="2400" b="1" dirty="0">
                <a:solidFill>
                  <a:srgbClr val="002060"/>
                </a:solidFill>
              </a:rPr>
              <a:t>Prevalence of chronic apical </a:t>
            </a:r>
            <a:r>
              <a:rPr lang="en-US" sz="2400" b="1" dirty="0" err="1">
                <a:solidFill>
                  <a:srgbClr val="002060"/>
                </a:solidFill>
              </a:rPr>
              <a:t>periodontitis</a:t>
            </a:r>
            <a:r>
              <a:rPr lang="en-US" sz="2400" b="1" dirty="0">
                <a:solidFill>
                  <a:srgbClr val="002060"/>
                </a:solidFill>
              </a:rPr>
              <a:t> %, selected countries, mean age 35-45 years</a:t>
            </a:r>
          </a:p>
        </p:txBody>
      </p:sp>
      <p:graphicFrame>
        <p:nvGraphicFramePr>
          <p:cNvPr id="3074" name="Object 2"/>
          <p:cNvGraphicFramePr>
            <a:graphicFrameLocks noChangeAspect="1"/>
          </p:cNvGraphicFramePr>
          <p:nvPr/>
        </p:nvGraphicFramePr>
        <p:xfrm>
          <a:off x="152400" y="2209800"/>
          <a:ext cx="8629650" cy="4314825"/>
        </p:xfrm>
        <a:graphic>
          <a:graphicData uri="http://schemas.openxmlformats.org/presentationml/2006/ole">
            <p:oleObj spid="_x0000_s3074" name="Diagram" r:id="rId3" imgW="6438900" imgH="4067175" progId="MSGraph.Chart.8">
              <p:embed followColorScheme="full"/>
            </p:oleObj>
          </a:graphicData>
        </a:graphic>
      </p:graphicFrame>
      <p:sp>
        <p:nvSpPr>
          <p:cNvPr id="3076" name="Text Box 6"/>
          <p:cNvSpPr txBox="1">
            <a:spLocks noChangeArrowheads="1"/>
          </p:cNvSpPr>
          <p:nvPr/>
        </p:nvSpPr>
        <p:spPr bwMode="auto">
          <a:xfrm>
            <a:off x="6588125" y="6165850"/>
            <a:ext cx="2139950" cy="366713"/>
          </a:xfrm>
          <a:prstGeom prst="rect">
            <a:avLst/>
          </a:prstGeom>
          <a:noFill/>
          <a:ln w="9525">
            <a:noFill/>
            <a:miter lim="800000"/>
            <a:headEnd/>
            <a:tailEnd/>
          </a:ln>
        </p:spPr>
        <p:txBody>
          <a:bodyPr wrap="none">
            <a:spAutoFit/>
          </a:bodyPr>
          <a:lstStyle/>
          <a:p>
            <a:r>
              <a:rPr lang="nb-NO"/>
              <a:t>Eriksen et al., 2002</a:t>
            </a:r>
          </a:p>
        </p:txBody>
      </p:sp>
      <p:pic>
        <p:nvPicPr>
          <p:cNvPr id="5" name="Picture 2" descr="F:\UiO\Jobbilder\Xrayendo\SPECIALS\BOOKILLU\6-19B1.WMF"/>
          <p:cNvPicPr>
            <a:picLocks noChangeAspect="1" noChangeArrowheads="1"/>
          </p:cNvPicPr>
          <p:nvPr/>
        </p:nvPicPr>
        <p:blipFill>
          <a:blip r:embed="rId4" cstate="print"/>
          <a:srcRect/>
          <a:stretch>
            <a:fillRect/>
          </a:stretch>
        </p:blipFill>
        <p:spPr bwMode="auto">
          <a:xfrm>
            <a:off x="251520" y="116632"/>
            <a:ext cx="1728688" cy="1856582"/>
          </a:xfrm>
          <a:prstGeom prst="rect">
            <a:avLst/>
          </a:prstGeom>
          <a:noFill/>
          <a:ln w="9525">
            <a:solidFill>
              <a:srgbClr val="FF0000"/>
            </a:solidFill>
            <a:miter lim="800000"/>
            <a:headEnd/>
            <a:tailEnd/>
          </a:ln>
        </p:spPr>
      </p:pic>
      <p:sp>
        <p:nvSpPr>
          <p:cNvPr id="6" name="TextBox 5"/>
          <p:cNvSpPr txBox="1"/>
          <p:nvPr/>
        </p:nvSpPr>
        <p:spPr>
          <a:xfrm>
            <a:off x="395536" y="6309320"/>
            <a:ext cx="5237396" cy="369332"/>
          </a:xfrm>
          <a:prstGeom prst="rect">
            <a:avLst/>
          </a:prstGeom>
          <a:solidFill>
            <a:schemeClr val="bg1"/>
          </a:solidFill>
          <a:ln>
            <a:solidFill>
              <a:schemeClr val="accent1">
                <a:shade val="95000"/>
                <a:satMod val="105000"/>
              </a:schemeClr>
            </a:solidFill>
          </a:ln>
        </p:spPr>
        <p:txBody>
          <a:bodyPr wrap="none" rtlCol="0">
            <a:spAutoFit/>
          </a:bodyPr>
          <a:lstStyle/>
          <a:p>
            <a:r>
              <a:rPr lang="nb-NO" dirty="0" err="1" smtClean="0"/>
              <a:t>Subgroup</a:t>
            </a:r>
            <a:r>
              <a:rPr lang="nb-NO" dirty="0" smtClean="0"/>
              <a:t> </a:t>
            </a:r>
            <a:r>
              <a:rPr lang="nb-NO" dirty="0" err="1" smtClean="0"/>
              <a:t>root-filled</a:t>
            </a:r>
            <a:r>
              <a:rPr lang="nb-NO" dirty="0" smtClean="0"/>
              <a:t> </a:t>
            </a:r>
            <a:r>
              <a:rPr lang="nb-NO" dirty="0" err="1" smtClean="0"/>
              <a:t>teeth</a:t>
            </a:r>
            <a:r>
              <a:rPr lang="nb-NO" dirty="0" smtClean="0"/>
              <a:t>: 37 % </a:t>
            </a:r>
            <a:r>
              <a:rPr lang="nb-NO" dirty="0" err="1" smtClean="0"/>
              <a:t>of</a:t>
            </a:r>
            <a:r>
              <a:rPr lang="nb-NO" dirty="0" smtClean="0"/>
              <a:t> </a:t>
            </a:r>
            <a:r>
              <a:rPr lang="nb-NO" dirty="0" err="1" smtClean="0"/>
              <a:t>these</a:t>
            </a:r>
            <a:r>
              <a:rPr lang="nb-NO" dirty="0" smtClean="0"/>
              <a:t> have AP</a:t>
            </a:r>
            <a:endParaRPr lang="nb-NO"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44624"/>
            <a:ext cx="8229600" cy="1143000"/>
          </a:xfrm>
        </p:spPr>
        <p:txBody>
          <a:bodyPr/>
          <a:lstStyle/>
          <a:p>
            <a:r>
              <a:rPr lang="nb-NO" smtClean="0"/>
              <a:t>Pathogenesis and epidemiology</a:t>
            </a:r>
          </a:p>
        </p:txBody>
      </p:sp>
      <p:sp>
        <p:nvSpPr>
          <p:cNvPr id="74755" name="Content Placeholder 2"/>
          <p:cNvSpPr>
            <a:spLocks noGrp="1"/>
          </p:cNvSpPr>
          <p:nvPr>
            <p:ph idx="1"/>
          </p:nvPr>
        </p:nvSpPr>
        <p:spPr>
          <a:xfrm>
            <a:off x="457200" y="1370186"/>
            <a:ext cx="8229600" cy="4525963"/>
          </a:xfrm>
        </p:spPr>
        <p:txBody>
          <a:bodyPr/>
          <a:lstStyle/>
          <a:p>
            <a:r>
              <a:rPr lang="nb-NO" sz="2800" dirty="0" err="1" smtClean="0"/>
              <a:t>What</a:t>
            </a:r>
            <a:r>
              <a:rPr lang="nb-NO" sz="2800" dirty="0" smtClean="0"/>
              <a:t> </a:t>
            </a:r>
            <a:r>
              <a:rPr lang="nb-NO" sz="2800" dirty="0" err="1" smtClean="0"/>
              <a:t>does</a:t>
            </a:r>
            <a:r>
              <a:rPr lang="nb-NO" sz="2800" dirty="0" smtClean="0"/>
              <a:t> it </a:t>
            </a:r>
            <a:r>
              <a:rPr lang="nb-NO" sz="2800" dirty="0" err="1" smtClean="0"/>
              <a:t>mean</a:t>
            </a:r>
            <a:r>
              <a:rPr lang="nb-NO" sz="2800" dirty="0" smtClean="0"/>
              <a:t> </a:t>
            </a:r>
            <a:r>
              <a:rPr lang="nb-NO" sz="2800" dirty="0" err="1" smtClean="0"/>
              <a:t>that</a:t>
            </a:r>
            <a:r>
              <a:rPr lang="nb-NO" sz="2800" dirty="0" smtClean="0"/>
              <a:t> 40 % </a:t>
            </a:r>
            <a:r>
              <a:rPr lang="nb-NO" sz="2800" dirty="0" err="1" smtClean="0"/>
              <a:t>of</a:t>
            </a:r>
            <a:r>
              <a:rPr lang="nb-NO" sz="2800" dirty="0" smtClean="0"/>
              <a:t> </a:t>
            </a:r>
            <a:r>
              <a:rPr lang="nb-NO" sz="2800" dirty="0" err="1" smtClean="0"/>
              <a:t>root</a:t>
            </a:r>
            <a:r>
              <a:rPr lang="nb-NO" sz="2800" dirty="0" smtClean="0"/>
              <a:t> </a:t>
            </a:r>
            <a:r>
              <a:rPr lang="nb-NO" sz="2800" dirty="0" err="1" smtClean="0"/>
              <a:t>filled</a:t>
            </a:r>
            <a:r>
              <a:rPr lang="nb-NO" sz="2800" dirty="0" smtClean="0"/>
              <a:t> </a:t>
            </a:r>
            <a:r>
              <a:rPr lang="nb-NO" sz="2800" dirty="0" err="1" smtClean="0"/>
              <a:t>teeth</a:t>
            </a:r>
            <a:r>
              <a:rPr lang="nb-NO" sz="2800" dirty="0" smtClean="0"/>
              <a:t> have </a:t>
            </a:r>
            <a:r>
              <a:rPr lang="nb-NO" sz="2800" dirty="0" err="1" smtClean="0"/>
              <a:t>radiographic</a:t>
            </a:r>
            <a:r>
              <a:rPr lang="nb-NO" sz="2800" dirty="0" smtClean="0"/>
              <a:t> </a:t>
            </a:r>
            <a:r>
              <a:rPr lang="nb-NO" sz="2800" dirty="0" err="1" smtClean="0"/>
              <a:t>evidence</a:t>
            </a:r>
            <a:r>
              <a:rPr lang="nb-NO" sz="2800" dirty="0" smtClean="0"/>
              <a:t> </a:t>
            </a:r>
            <a:r>
              <a:rPr lang="nb-NO" sz="2800" dirty="0" err="1" smtClean="0"/>
              <a:t>of</a:t>
            </a:r>
            <a:r>
              <a:rPr lang="nb-NO" sz="2800" dirty="0" smtClean="0"/>
              <a:t> </a:t>
            </a:r>
            <a:r>
              <a:rPr lang="nb-NO" sz="2800" dirty="0" err="1" smtClean="0"/>
              <a:t>apical</a:t>
            </a:r>
            <a:r>
              <a:rPr lang="nb-NO" sz="2800" dirty="0" smtClean="0"/>
              <a:t> periodontitis?</a:t>
            </a:r>
          </a:p>
          <a:p>
            <a:r>
              <a:rPr lang="nb-NO" sz="2800" dirty="0" err="1" smtClean="0"/>
              <a:t>Consequences</a:t>
            </a:r>
            <a:r>
              <a:rPr lang="nb-NO" sz="2800" dirty="0" smtClean="0"/>
              <a:t> for </a:t>
            </a:r>
            <a:r>
              <a:rPr lang="nb-NO" sz="2800" dirty="0" err="1" smtClean="0"/>
              <a:t>treatment</a:t>
            </a:r>
            <a:r>
              <a:rPr lang="nb-NO" sz="2800" dirty="0" smtClean="0"/>
              <a:t> and </a:t>
            </a:r>
            <a:r>
              <a:rPr lang="nb-NO" sz="2800" dirty="0" err="1" smtClean="0"/>
              <a:t>prophylaxis</a:t>
            </a:r>
            <a:r>
              <a:rPr lang="nb-NO" sz="2800" dirty="0" smtClean="0"/>
              <a:t>?</a:t>
            </a:r>
          </a:p>
        </p:txBody>
      </p:sp>
      <p:pic>
        <p:nvPicPr>
          <p:cNvPr id="74756" name="Picture 2" descr="File:Closeup of Grand Tetons.JPG">
            <a:hlinkClick r:id="rId2"/>
          </p:cNvPr>
          <p:cNvPicPr>
            <a:picLocks noChangeAspect="1" noChangeArrowheads="1"/>
          </p:cNvPicPr>
          <p:nvPr/>
        </p:nvPicPr>
        <p:blipFill>
          <a:blip r:embed="rId3" cstate="print"/>
          <a:srcRect/>
          <a:stretch>
            <a:fillRect/>
          </a:stretch>
        </p:blipFill>
        <p:spPr bwMode="auto">
          <a:xfrm>
            <a:off x="755576" y="2924944"/>
            <a:ext cx="7620000" cy="3390900"/>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nb-NO" smtClean="0"/>
              <a:t>Epidemiology</a:t>
            </a:r>
          </a:p>
        </p:txBody>
      </p:sp>
      <p:sp>
        <p:nvSpPr>
          <p:cNvPr id="75779" name="Content Placeholder 2"/>
          <p:cNvSpPr>
            <a:spLocks noGrp="1"/>
          </p:cNvSpPr>
          <p:nvPr>
            <p:ph idx="1"/>
          </p:nvPr>
        </p:nvSpPr>
        <p:spPr/>
        <p:txBody>
          <a:bodyPr/>
          <a:lstStyle/>
          <a:p>
            <a:r>
              <a:rPr lang="nb-NO" smtClean="0"/>
              <a:t>What are the consequences of these findings?</a:t>
            </a:r>
          </a:p>
          <a:p>
            <a:pPr lvl="1"/>
            <a:r>
              <a:rPr lang="nb-NO" smtClean="0"/>
              <a:t>AAE Jackson Hole seminar in 2000</a:t>
            </a:r>
          </a:p>
          <a:p>
            <a:pPr lvl="1"/>
            <a:r>
              <a:rPr lang="nb-NO" smtClean="0"/>
              <a:t>Background:</a:t>
            </a:r>
          </a:p>
          <a:p>
            <a:pPr lvl="2"/>
            <a:r>
              <a:rPr lang="nb-NO" smtClean="0"/>
              <a:t>Institutions : 95 % success vital cases; 80+%  success treating apical periodontitis</a:t>
            </a:r>
          </a:p>
          <a:p>
            <a:pPr lvl="2"/>
            <a:r>
              <a:rPr lang="nb-NO" smtClean="0"/>
              <a:t>Field studies: 60-70% success</a:t>
            </a:r>
          </a:p>
          <a:p>
            <a:pPr lvl="1"/>
            <a:r>
              <a:rPr lang="nb-NO" smtClean="0"/>
              <a:t>Why this discrepancy? What is dragging the success rate down?</a:t>
            </a:r>
          </a:p>
          <a:p>
            <a:pPr lvl="1"/>
            <a:r>
              <a:rPr lang="nb-NO" smtClean="0"/>
              <a:t>Implications for preoperative diagnosis?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m:\pc\Dokumenter\My Scans\2011-02 (feb)\scan0001.jpg"/>
          <p:cNvPicPr>
            <a:picLocks noChangeAspect="1" noChangeArrowheads="1"/>
          </p:cNvPicPr>
          <p:nvPr/>
        </p:nvPicPr>
        <p:blipFill>
          <a:blip r:embed="rId2" cstate="print"/>
          <a:srcRect/>
          <a:stretch>
            <a:fillRect/>
          </a:stretch>
        </p:blipFill>
        <p:spPr bwMode="auto">
          <a:xfrm>
            <a:off x="468313" y="333375"/>
            <a:ext cx="3625850" cy="5159375"/>
          </a:xfrm>
          <a:prstGeom prst="rect">
            <a:avLst/>
          </a:prstGeom>
          <a:noFill/>
          <a:ln w="9525">
            <a:noFill/>
            <a:miter lim="800000"/>
            <a:headEnd/>
            <a:tailEnd/>
          </a:ln>
        </p:spPr>
      </p:pic>
      <p:pic>
        <p:nvPicPr>
          <p:cNvPr id="15363" name="Picture 6" descr="m:\pc\Dokumenter\My Scans\2011-02 (feb)\scan0002.jpg"/>
          <p:cNvPicPr>
            <a:picLocks noChangeAspect="1" noChangeArrowheads="1"/>
          </p:cNvPicPr>
          <p:nvPr/>
        </p:nvPicPr>
        <p:blipFill>
          <a:blip r:embed="rId3" cstate="print"/>
          <a:srcRect/>
          <a:stretch>
            <a:fillRect/>
          </a:stretch>
        </p:blipFill>
        <p:spPr bwMode="auto">
          <a:xfrm>
            <a:off x="1835150" y="981075"/>
            <a:ext cx="3959225" cy="5184775"/>
          </a:xfrm>
          <a:prstGeom prst="rect">
            <a:avLst/>
          </a:prstGeom>
          <a:noFill/>
          <a:ln w="9525">
            <a:noFill/>
            <a:miter lim="800000"/>
            <a:headEnd/>
            <a:tailEnd/>
          </a:ln>
        </p:spPr>
      </p:pic>
      <p:pic>
        <p:nvPicPr>
          <p:cNvPr id="15364" name="Picture 7" descr="m:\pc\Dokumenter\My Scans\2011-02 (feb)\scan0003.jpg"/>
          <p:cNvPicPr>
            <a:picLocks noChangeAspect="1" noChangeArrowheads="1"/>
          </p:cNvPicPr>
          <p:nvPr/>
        </p:nvPicPr>
        <p:blipFill>
          <a:blip r:embed="rId4" cstate="print"/>
          <a:srcRect/>
          <a:stretch>
            <a:fillRect/>
          </a:stretch>
        </p:blipFill>
        <p:spPr bwMode="auto">
          <a:xfrm>
            <a:off x="4859338" y="1171575"/>
            <a:ext cx="3744912" cy="5281613"/>
          </a:xfrm>
          <a:prstGeom prst="rect">
            <a:avLst/>
          </a:prstGeom>
          <a:noFill/>
          <a:ln w="9525">
            <a:noFill/>
            <a:miter lim="800000"/>
            <a:headEnd/>
            <a:tailEnd/>
          </a:ln>
        </p:spPr>
      </p:pic>
      <p:sp>
        <p:nvSpPr>
          <p:cNvPr id="15365" name="TextBox 8"/>
          <p:cNvSpPr txBox="1">
            <a:spLocks noChangeArrowheads="1"/>
          </p:cNvSpPr>
          <p:nvPr/>
        </p:nvSpPr>
        <p:spPr bwMode="auto">
          <a:xfrm>
            <a:off x="4572000" y="260350"/>
            <a:ext cx="2952750" cy="923925"/>
          </a:xfrm>
          <a:prstGeom prst="rect">
            <a:avLst/>
          </a:prstGeom>
          <a:noFill/>
          <a:ln w="9525">
            <a:noFill/>
            <a:miter lim="800000"/>
            <a:headEnd/>
            <a:tailEnd/>
          </a:ln>
        </p:spPr>
        <p:txBody>
          <a:bodyPr>
            <a:spAutoFit/>
          </a:bodyPr>
          <a:lstStyle/>
          <a:p>
            <a:pPr marL="342900" indent="-342900">
              <a:buFontTx/>
              <a:buAutoNum type="arabicPlain" startAt="1900"/>
            </a:pPr>
            <a:r>
              <a:rPr lang="nb-NO"/>
              <a:t> -&gt;</a:t>
            </a:r>
          </a:p>
          <a:p>
            <a:pPr marL="342900" indent="-342900"/>
            <a:r>
              <a:rPr lang="nb-NO"/>
              <a:t>		1987 -&gt;				2010 -&gt;</a:t>
            </a:r>
          </a:p>
        </p:txBody>
      </p:sp>
      <p:sp>
        <p:nvSpPr>
          <p:cNvPr id="15367" name="Text Box 5"/>
          <p:cNvSpPr txBox="1">
            <a:spLocks noChangeArrowheads="1"/>
          </p:cNvSpPr>
          <p:nvPr/>
        </p:nvSpPr>
        <p:spPr bwMode="auto">
          <a:xfrm>
            <a:off x="323850" y="3573463"/>
            <a:ext cx="8496300" cy="1323439"/>
          </a:xfrm>
          <a:prstGeom prst="rect">
            <a:avLst/>
          </a:prstGeom>
          <a:solidFill>
            <a:schemeClr val="bg1"/>
          </a:solidFill>
          <a:ln w="19050">
            <a:solidFill>
              <a:srgbClr val="0070C0"/>
            </a:solidFill>
            <a:miter lim="800000"/>
            <a:headEnd/>
            <a:tailEnd/>
          </a:ln>
        </p:spPr>
        <p:txBody>
          <a:bodyPr>
            <a:spAutoFit/>
          </a:bodyPr>
          <a:lstStyle/>
          <a:p>
            <a:pPr algn="ctr"/>
            <a:r>
              <a:rPr lang="en-US" sz="2000" dirty="0" smtClean="0">
                <a:solidFill>
                  <a:srgbClr val="FF0000"/>
                </a:solidFill>
              </a:rPr>
              <a:t>In practice, focus remain on</a:t>
            </a:r>
            <a:r>
              <a:rPr lang="en-US" sz="2000" dirty="0">
                <a:solidFill>
                  <a:srgbClr val="FF0000"/>
                </a:solidFill>
              </a:rPr>
              <a:t>: Prevention and Treatment of Apical Periodontitis. </a:t>
            </a:r>
            <a:r>
              <a:rPr lang="en-US" sz="2000" dirty="0" smtClean="0">
                <a:solidFill>
                  <a:srgbClr val="FF0000"/>
                </a:solidFill>
              </a:rPr>
              <a:t>(</a:t>
            </a:r>
            <a:r>
              <a:rPr lang="en-US" sz="2000" dirty="0" err="1" smtClean="0">
                <a:solidFill>
                  <a:srgbClr val="FF0000"/>
                </a:solidFill>
              </a:rPr>
              <a:t>Tronstad</a:t>
            </a:r>
            <a:r>
              <a:rPr lang="en-US" sz="2000" dirty="0" smtClean="0">
                <a:solidFill>
                  <a:srgbClr val="FF0000"/>
                </a:solidFill>
              </a:rPr>
              <a:t> 1988; Ørstavik 1988) </a:t>
            </a:r>
            <a:br>
              <a:rPr lang="en-US" sz="2000" dirty="0" smtClean="0">
                <a:solidFill>
                  <a:srgbClr val="FF0000"/>
                </a:solidFill>
              </a:rPr>
            </a:br>
            <a:r>
              <a:rPr lang="en-US" sz="2000" dirty="0" smtClean="0">
                <a:solidFill>
                  <a:srgbClr val="FF0000"/>
                </a:solidFill>
              </a:rPr>
              <a:t>We </a:t>
            </a:r>
            <a:r>
              <a:rPr lang="en-US" sz="2000" dirty="0">
                <a:solidFill>
                  <a:srgbClr val="FF0000"/>
                </a:solidFill>
              </a:rPr>
              <a:t>cannot see the infection if it is there; only its manifestation by clinical and radiographic signs and symptoms</a:t>
            </a:r>
          </a:p>
        </p:txBody>
      </p:sp>
      <p:sp>
        <p:nvSpPr>
          <p:cNvPr id="8" name="Oval 7"/>
          <p:cNvSpPr/>
          <p:nvPr/>
        </p:nvSpPr>
        <p:spPr>
          <a:xfrm>
            <a:off x="2411413" y="2133600"/>
            <a:ext cx="2232025" cy="5746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hlinkClick r:id="rId3" action="ppaction://hlinkfile"/>
          </p:cNvPr>
          <p:cNvGraphicFramePr>
            <a:graphicFrameLocks noChangeAspect="1"/>
          </p:cNvGraphicFramePr>
          <p:nvPr/>
        </p:nvGraphicFramePr>
        <p:xfrm>
          <a:off x="611188" y="1125538"/>
          <a:ext cx="8432800" cy="4127500"/>
        </p:xfrm>
        <a:graphic>
          <a:graphicData uri="http://schemas.openxmlformats.org/presentationml/2006/ole">
            <p:oleObj spid="_x0000_s4098" name="Worksheet" r:id="rId4" imgW="6217951" imgH="3268949" progId="Excel.Sheet.8">
              <p:embed/>
            </p:oleObj>
          </a:graphicData>
        </a:graphic>
      </p:graphicFrame>
      <p:sp>
        <p:nvSpPr>
          <p:cNvPr id="4099" name="Text Box 3"/>
          <p:cNvSpPr txBox="1">
            <a:spLocks noChangeArrowheads="1"/>
          </p:cNvSpPr>
          <p:nvPr/>
        </p:nvSpPr>
        <p:spPr bwMode="auto">
          <a:xfrm>
            <a:off x="4859338" y="6165850"/>
            <a:ext cx="3889375" cy="307975"/>
          </a:xfrm>
          <a:prstGeom prst="rect">
            <a:avLst/>
          </a:prstGeom>
          <a:noFill/>
          <a:ln w="9525">
            <a:noFill/>
            <a:miter lim="800000"/>
            <a:headEnd/>
            <a:tailEnd/>
          </a:ln>
        </p:spPr>
        <p:txBody>
          <a:bodyPr>
            <a:spAutoFit/>
          </a:bodyPr>
          <a:lstStyle/>
          <a:p>
            <a:r>
              <a:rPr lang="nb-NO" sz="1400" dirty="0"/>
              <a:t>Ørstavik: Jackson Hole </a:t>
            </a:r>
            <a:r>
              <a:rPr lang="nb-NO" sz="1400" dirty="0" err="1"/>
              <a:t>Lecture</a:t>
            </a:r>
            <a:r>
              <a:rPr lang="nb-NO" sz="1400" dirty="0"/>
              <a:t> 2000</a:t>
            </a:r>
          </a:p>
        </p:txBody>
      </p:sp>
      <p:sp>
        <p:nvSpPr>
          <p:cNvPr id="4" name="Text Box 3"/>
          <p:cNvSpPr txBox="1">
            <a:spLocks noChangeArrowheads="1"/>
          </p:cNvSpPr>
          <p:nvPr/>
        </p:nvSpPr>
        <p:spPr bwMode="auto">
          <a:xfrm>
            <a:off x="539552" y="4725144"/>
            <a:ext cx="4104456" cy="1569660"/>
          </a:xfrm>
          <a:prstGeom prst="rect">
            <a:avLst/>
          </a:prstGeom>
          <a:noFill/>
          <a:ln w="9525">
            <a:noFill/>
            <a:miter lim="800000"/>
            <a:headEnd/>
            <a:tailEnd/>
          </a:ln>
        </p:spPr>
        <p:txBody>
          <a:bodyPr wrap="square">
            <a:spAutoFit/>
          </a:bodyPr>
          <a:lstStyle/>
          <a:p>
            <a:r>
              <a:rPr lang="nb-NO" sz="2400" dirty="0" err="1" smtClean="0"/>
              <a:t>If</a:t>
            </a:r>
            <a:r>
              <a:rPr lang="nb-NO" sz="2400" dirty="0" smtClean="0"/>
              <a:t> </a:t>
            </a:r>
            <a:r>
              <a:rPr lang="nb-NO" sz="2400" dirty="0" err="1" smtClean="0"/>
              <a:t>the</a:t>
            </a:r>
            <a:r>
              <a:rPr lang="nb-NO" sz="2400" dirty="0" smtClean="0"/>
              <a:t> students’ </a:t>
            </a:r>
            <a:r>
              <a:rPr lang="nb-NO" sz="2400" dirty="0" err="1" smtClean="0"/>
              <a:t>performance</a:t>
            </a:r>
            <a:r>
              <a:rPr lang="nb-NO" sz="2400" dirty="0" smtClean="0"/>
              <a:t> </a:t>
            </a:r>
            <a:r>
              <a:rPr lang="nb-NO" sz="2400" dirty="0" err="1" smtClean="0"/>
              <a:t>was</a:t>
            </a:r>
            <a:r>
              <a:rPr lang="nb-NO" sz="2400" dirty="0" smtClean="0"/>
              <a:t> true in </a:t>
            </a:r>
            <a:r>
              <a:rPr lang="nb-NO" sz="2400" dirty="0" err="1" smtClean="0"/>
              <a:t>practice</a:t>
            </a:r>
            <a:r>
              <a:rPr lang="nb-NO" sz="2400" dirty="0" smtClean="0"/>
              <a:t>, </a:t>
            </a:r>
            <a:r>
              <a:rPr lang="nb-NO" sz="2400" dirty="0" err="1" smtClean="0"/>
              <a:t>we</a:t>
            </a:r>
            <a:r>
              <a:rPr lang="nb-NO" sz="2400" dirty="0" smtClean="0"/>
              <a:t> </a:t>
            </a:r>
            <a:r>
              <a:rPr lang="nb-NO" sz="2400" dirty="0" err="1" smtClean="0"/>
              <a:t>would</a:t>
            </a:r>
            <a:r>
              <a:rPr lang="nb-NO" sz="2400" dirty="0" smtClean="0"/>
              <a:t> have an overall </a:t>
            </a:r>
            <a:r>
              <a:rPr lang="nb-NO" sz="2400" dirty="0" err="1" smtClean="0"/>
              <a:t>successrate</a:t>
            </a:r>
            <a:r>
              <a:rPr lang="nb-NO" sz="2400" dirty="0" smtClean="0"/>
              <a:t> </a:t>
            </a:r>
            <a:r>
              <a:rPr lang="nb-NO" sz="2400" dirty="0" err="1" smtClean="0"/>
              <a:t>of</a:t>
            </a:r>
            <a:r>
              <a:rPr lang="nb-NO" sz="2400" dirty="0" smtClean="0"/>
              <a:t> 87%!</a:t>
            </a:r>
            <a:endParaRPr lang="nb-NO"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hlinkClick r:id="rId3" action="ppaction://hlinkfile"/>
          </p:cNvPr>
          <p:cNvGraphicFramePr>
            <a:graphicFrameLocks noChangeAspect="1"/>
          </p:cNvGraphicFramePr>
          <p:nvPr/>
        </p:nvGraphicFramePr>
        <p:xfrm>
          <a:off x="611188" y="1125538"/>
          <a:ext cx="8432800" cy="4127500"/>
        </p:xfrm>
        <a:graphic>
          <a:graphicData uri="http://schemas.openxmlformats.org/presentationml/2006/ole">
            <p:oleObj spid="_x0000_s138242" name="Worksheet" r:id="rId4" imgW="6217951" imgH="3268949" progId="Excel.Sheet.8">
              <p:embed/>
            </p:oleObj>
          </a:graphicData>
        </a:graphic>
      </p:graphicFrame>
      <p:sp>
        <p:nvSpPr>
          <p:cNvPr id="4099" name="Text Box 3"/>
          <p:cNvSpPr txBox="1">
            <a:spLocks noChangeArrowheads="1"/>
          </p:cNvSpPr>
          <p:nvPr/>
        </p:nvSpPr>
        <p:spPr bwMode="auto">
          <a:xfrm>
            <a:off x="4859338" y="6165850"/>
            <a:ext cx="3889375" cy="307975"/>
          </a:xfrm>
          <a:prstGeom prst="rect">
            <a:avLst/>
          </a:prstGeom>
          <a:noFill/>
          <a:ln w="9525">
            <a:noFill/>
            <a:miter lim="800000"/>
            <a:headEnd/>
            <a:tailEnd/>
          </a:ln>
        </p:spPr>
        <p:txBody>
          <a:bodyPr>
            <a:spAutoFit/>
          </a:bodyPr>
          <a:lstStyle/>
          <a:p>
            <a:r>
              <a:rPr lang="nb-NO" sz="1400"/>
              <a:t>Ørstavik: Jackson Hole Lecture 2000</a:t>
            </a:r>
          </a:p>
        </p:txBody>
      </p:sp>
      <p:sp>
        <p:nvSpPr>
          <p:cNvPr id="4" name="Text Box 3"/>
          <p:cNvSpPr txBox="1">
            <a:spLocks noChangeArrowheads="1"/>
          </p:cNvSpPr>
          <p:nvPr/>
        </p:nvSpPr>
        <p:spPr bwMode="auto">
          <a:xfrm>
            <a:off x="611560" y="4509120"/>
            <a:ext cx="4104456" cy="1938992"/>
          </a:xfrm>
          <a:prstGeom prst="rect">
            <a:avLst/>
          </a:prstGeom>
          <a:noFill/>
          <a:ln w="9525">
            <a:noFill/>
            <a:miter lim="800000"/>
            <a:headEnd/>
            <a:tailEnd/>
          </a:ln>
        </p:spPr>
        <p:txBody>
          <a:bodyPr wrap="square">
            <a:spAutoFit/>
          </a:bodyPr>
          <a:lstStyle/>
          <a:p>
            <a:r>
              <a:rPr lang="nb-NO" sz="2400" dirty="0" err="1" smtClean="0"/>
              <a:t>Keeping</a:t>
            </a:r>
            <a:r>
              <a:rPr lang="nb-NO" sz="2400" dirty="0" smtClean="0"/>
              <a:t> </a:t>
            </a:r>
            <a:r>
              <a:rPr lang="nb-NO" sz="2400" dirty="0" err="1" smtClean="0"/>
              <a:t>our</a:t>
            </a:r>
            <a:r>
              <a:rPr lang="nb-NO" sz="2400" dirty="0" smtClean="0"/>
              <a:t> </a:t>
            </a:r>
            <a:r>
              <a:rPr lang="nb-NO" sz="2400" dirty="0" err="1" smtClean="0"/>
              <a:t>heads</a:t>
            </a:r>
            <a:r>
              <a:rPr lang="nb-NO" sz="2400" dirty="0" smtClean="0"/>
              <a:t> </a:t>
            </a:r>
            <a:r>
              <a:rPr lang="nb-NO" sz="2400" dirty="0" err="1" smtClean="0"/>
              <a:t>cool</a:t>
            </a:r>
            <a:r>
              <a:rPr lang="nb-NO" sz="2400" dirty="0" smtClean="0"/>
              <a:t>, it is </a:t>
            </a:r>
            <a:r>
              <a:rPr lang="nb-NO" sz="2400" dirty="0" err="1" smtClean="0"/>
              <a:t>almost</a:t>
            </a:r>
            <a:r>
              <a:rPr lang="nb-NO" sz="2400" dirty="0" smtClean="0"/>
              <a:t> </a:t>
            </a:r>
            <a:r>
              <a:rPr lang="nb-NO" sz="2400" dirty="0" err="1" smtClean="0"/>
              <a:t>unavoidable</a:t>
            </a:r>
            <a:r>
              <a:rPr lang="nb-NO" sz="2400" dirty="0" smtClean="0"/>
              <a:t> not to </a:t>
            </a:r>
            <a:r>
              <a:rPr lang="nb-NO" sz="2400" dirty="0" err="1" smtClean="0"/>
              <a:t>concludethat</a:t>
            </a:r>
            <a:r>
              <a:rPr lang="nb-NO" sz="2400" dirty="0" smtClean="0"/>
              <a:t> </a:t>
            </a:r>
            <a:r>
              <a:rPr lang="nb-NO" sz="2400" dirty="0" err="1" smtClean="0"/>
              <a:t>we</a:t>
            </a:r>
            <a:r>
              <a:rPr lang="nb-NO" sz="2400" dirty="0" smtClean="0"/>
              <a:t> have </a:t>
            </a:r>
            <a:r>
              <a:rPr lang="nb-NO" sz="2400" dirty="0" err="1" smtClean="0"/>
              <a:t>perhaps</a:t>
            </a:r>
            <a:r>
              <a:rPr lang="nb-NO" sz="2400" dirty="0" smtClean="0"/>
              <a:t> 50% </a:t>
            </a:r>
            <a:r>
              <a:rPr lang="nb-NO" sz="2400" dirty="0" err="1" smtClean="0"/>
              <a:t>success</a:t>
            </a:r>
            <a:r>
              <a:rPr lang="nb-NO" sz="2400" dirty="0" smtClean="0"/>
              <a:t> </a:t>
            </a:r>
            <a:r>
              <a:rPr lang="nb-NO" sz="2400" dirty="0" err="1" smtClean="0"/>
              <a:t>treating</a:t>
            </a:r>
            <a:r>
              <a:rPr lang="nb-NO" sz="2400" dirty="0" smtClean="0"/>
              <a:t> AP in </a:t>
            </a:r>
            <a:r>
              <a:rPr lang="nb-NO" sz="2400" dirty="0" err="1" smtClean="0"/>
              <a:t>prfactice</a:t>
            </a:r>
            <a:endParaRPr lang="nb-NO" sz="2400" dirty="0"/>
          </a:p>
        </p:txBody>
      </p:sp>
      <p:sp>
        <p:nvSpPr>
          <p:cNvPr id="5" name="Oval 4"/>
          <p:cNvSpPr/>
          <p:nvPr/>
        </p:nvSpPr>
        <p:spPr>
          <a:xfrm>
            <a:off x="5940152" y="3501008"/>
            <a:ext cx="122413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285750" y="428625"/>
            <a:ext cx="8553450" cy="5124450"/>
          </a:xfrm>
          <a:prstGeom prst="rect">
            <a:avLst/>
          </a:prstGeom>
          <a:noFill/>
          <a:ln w="9525">
            <a:noFill/>
            <a:miter lim="800000"/>
            <a:headEnd/>
            <a:tailEnd/>
          </a:ln>
        </p:spPr>
      </p:pic>
      <p:sp>
        <p:nvSpPr>
          <p:cNvPr id="76803" name="TextBox 2"/>
          <p:cNvSpPr txBox="1">
            <a:spLocks noChangeArrowheads="1"/>
          </p:cNvSpPr>
          <p:nvPr/>
        </p:nvSpPr>
        <p:spPr bwMode="auto">
          <a:xfrm>
            <a:off x="3429000" y="6143625"/>
            <a:ext cx="4322763" cy="369888"/>
          </a:xfrm>
          <a:prstGeom prst="rect">
            <a:avLst/>
          </a:prstGeom>
          <a:noFill/>
          <a:ln w="9525">
            <a:noFill/>
            <a:miter lim="800000"/>
            <a:headEnd/>
            <a:tailEnd/>
          </a:ln>
        </p:spPr>
        <p:txBody>
          <a:bodyPr wrap="none">
            <a:spAutoFit/>
          </a:bodyPr>
          <a:lstStyle/>
          <a:p>
            <a:r>
              <a:rPr lang="nb-NO" dirty="0">
                <a:latin typeface="Calibri" pitchFamily="34" charset="0"/>
              </a:rPr>
              <a:t>Ørstavik in </a:t>
            </a:r>
            <a:r>
              <a:rPr lang="nb-NO" dirty="0" err="1">
                <a:latin typeface="Calibri" pitchFamily="34" charset="0"/>
              </a:rPr>
              <a:t>Harty’s</a:t>
            </a:r>
            <a:r>
              <a:rPr lang="nb-NO" dirty="0">
                <a:latin typeface="Calibri" pitchFamily="34" charset="0"/>
              </a:rPr>
              <a:t> </a:t>
            </a:r>
            <a:r>
              <a:rPr lang="nb-NO" dirty="0" err="1">
                <a:latin typeface="Calibri" pitchFamily="34" charset="0"/>
              </a:rPr>
              <a:t>Endodontic</a:t>
            </a:r>
            <a:r>
              <a:rPr lang="nb-NO" dirty="0">
                <a:latin typeface="Calibri" pitchFamily="34" charset="0"/>
              </a:rPr>
              <a:t> </a:t>
            </a:r>
            <a:r>
              <a:rPr lang="nb-NO" dirty="0" err="1">
                <a:latin typeface="Calibri" pitchFamily="34" charset="0"/>
              </a:rPr>
              <a:t>Practice</a:t>
            </a:r>
            <a:r>
              <a:rPr lang="nb-NO" dirty="0">
                <a:latin typeface="Calibri" pitchFamily="34" charset="0"/>
              </a:rPr>
              <a:t> 2010</a:t>
            </a:r>
          </a:p>
        </p:txBody>
      </p:sp>
      <p:sp>
        <p:nvSpPr>
          <p:cNvPr id="4" name="TextBox 2"/>
          <p:cNvSpPr txBox="1">
            <a:spLocks noChangeArrowheads="1"/>
          </p:cNvSpPr>
          <p:nvPr/>
        </p:nvSpPr>
        <p:spPr bwMode="auto">
          <a:xfrm>
            <a:off x="4139952" y="4149080"/>
            <a:ext cx="2942216" cy="369332"/>
          </a:xfrm>
          <a:prstGeom prst="rect">
            <a:avLst/>
          </a:prstGeom>
          <a:noFill/>
          <a:ln w="9525">
            <a:noFill/>
            <a:miter lim="800000"/>
            <a:headEnd/>
            <a:tailEnd/>
          </a:ln>
        </p:spPr>
        <p:txBody>
          <a:bodyPr wrap="none">
            <a:spAutoFit/>
          </a:bodyPr>
          <a:lstStyle/>
          <a:p>
            <a:r>
              <a:rPr lang="nb-NO" dirty="0" smtClean="0">
                <a:latin typeface="Calibri" pitchFamily="34" charset="0"/>
              </a:rPr>
              <a:t>Is </a:t>
            </a:r>
            <a:r>
              <a:rPr lang="nb-NO" dirty="0" err="1" smtClean="0">
                <a:latin typeface="Calibri" pitchFamily="34" charset="0"/>
              </a:rPr>
              <a:t>this</a:t>
            </a:r>
            <a:r>
              <a:rPr lang="nb-NO" dirty="0" smtClean="0">
                <a:latin typeface="Calibri" pitchFamily="34" charset="0"/>
              </a:rPr>
              <a:t> </a:t>
            </a:r>
            <a:r>
              <a:rPr lang="nb-NO" dirty="0" err="1" smtClean="0">
                <a:latin typeface="Calibri" pitchFamily="34" charset="0"/>
              </a:rPr>
              <a:t>likely</a:t>
            </a:r>
            <a:r>
              <a:rPr lang="nb-NO" dirty="0" smtClean="0">
                <a:latin typeface="Calibri" pitchFamily="34" charset="0"/>
              </a:rPr>
              <a:t> or </a:t>
            </a:r>
            <a:r>
              <a:rPr lang="nb-NO" dirty="0" err="1" smtClean="0">
                <a:latin typeface="Calibri" pitchFamily="34" charset="0"/>
              </a:rPr>
              <a:t>even</a:t>
            </a:r>
            <a:r>
              <a:rPr lang="nb-NO" dirty="0" smtClean="0">
                <a:latin typeface="Calibri" pitchFamily="34" charset="0"/>
              </a:rPr>
              <a:t> </a:t>
            </a:r>
            <a:r>
              <a:rPr lang="nb-NO" dirty="0" err="1" smtClean="0">
                <a:latin typeface="Calibri" pitchFamily="34" charset="0"/>
              </a:rPr>
              <a:t>possible</a:t>
            </a:r>
            <a:r>
              <a:rPr lang="nb-NO" dirty="0" smtClean="0">
                <a:latin typeface="Calibri" pitchFamily="34" charset="0"/>
              </a:rPr>
              <a:t>?</a:t>
            </a:r>
            <a:endParaRPr lang="nb-NO" dirty="0">
              <a:latin typeface="Calibri" pitchFamily="34" charset="0"/>
            </a:endParaRPr>
          </a:p>
        </p:txBody>
      </p:sp>
      <p:cxnSp>
        <p:nvCxnSpPr>
          <p:cNvPr id="7" name="Straight Arrow Connector 6"/>
          <p:cNvCxnSpPr/>
          <p:nvPr/>
        </p:nvCxnSpPr>
        <p:spPr>
          <a:xfrm rot="16200000" flipH="1">
            <a:off x="6012160" y="4581128"/>
            <a:ext cx="432048" cy="432048"/>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250825" y="260350"/>
            <a:ext cx="8642350" cy="2031325"/>
          </a:xfrm>
          <a:prstGeom prst="rect">
            <a:avLst/>
          </a:prstGeom>
          <a:noFill/>
          <a:ln w="9525">
            <a:noFill/>
            <a:miter lim="800000"/>
            <a:headEnd/>
            <a:tailEnd/>
          </a:ln>
        </p:spPr>
        <p:txBody>
          <a:bodyPr>
            <a:spAutoFit/>
          </a:bodyPr>
          <a:lstStyle/>
          <a:p>
            <a:pPr algn="ctr"/>
            <a:r>
              <a:rPr lang="en-US" dirty="0" err="1"/>
              <a:t>Int</a:t>
            </a:r>
            <a:r>
              <a:rPr lang="en-US" dirty="0"/>
              <a:t> </a:t>
            </a:r>
            <a:r>
              <a:rPr lang="en-US" dirty="0" err="1"/>
              <a:t>Endod</a:t>
            </a:r>
            <a:r>
              <a:rPr lang="en-US" dirty="0"/>
              <a:t> J. 2006 May;39(5):343-56.</a:t>
            </a:r>
          </a:p>
          <a:p>
            <a:pPr algn="ctr"/>
            <a:endParaRPr lang="en-US" dirty="0"/>
          </a:p>
          <a:p>
            <a:pPr algn="ctr"/>
            <a:r>
              <a:rPr lang="en-US" sz="2800" b="1" dirty="0">
                <a:solidFill>
                  <a:srgbClr val="FF0000"/>
                </a:solidFill>
              </a:rPr>
              <a:t>Consequences of and strategies to deal with </a:t>
            </a:r>
            <a:r>
              <a:rPr lang="en-US" sz="2800" b="1" i="1" u="sng" dirty="0">
                <a:solidFill>
                  <a:srgbClr val="FF0000"/>
                </a:solidFill>
              </a:rPr>
              <a:t>residual post-treatment root canal infection</a:t>
            </a:r>
            <a:r>
              <a:rPr lang="en-US" sz="2800" b="1" dirty="0">
                <a:solidFill>
                  <a:srgbClr val="FF0000"/>
                </a:solidFill>
              </a:rPr>
              <a:t>.</a:t>
            </a:r>
          </a:p>
          <a:p>
            <a:pPr algn="ctr"/>
            <a:endParaRPr lang="en-US" sz="1600" b="1" dirty="0">
              <a:solidFill>
                <a:srgbClr val="FF0000"/>
              </a:solidFill>
            </a:endParaRPr>
          </a:p>
          <a:p>
            <a:pPr algn="ctr"/>
            <a:r>
              <a:rPr lang="en-US" sz="1400" dirty="0"/>
              <a:t>Wu MK, Dummer PM, </a:t>
            </a:r>
            <a:r>
              <a:rPr lang="en-US" sz="1400" dirty="0" err="1"/>
              <a:t>Wesselink</a:t>
            </a:r>
            <a:r>
              <a:rPr lang="en-US" sz="1400" dirty="0"/>
              <a:t> PR.</a:t>
            </a:r>
          </a:p>
        </p:txBody>
      </p:sp>
      <p:pic>
        <p:nvPicPr>
          <p:cNvPr id="77827" name="Picture 4" descr="F:\UiO\Jobbilder\Xrayendo\PAS_CASE\MARTINSH\981201.BMP"/>
          <p:cNvPicPr>
            <a:picLocks noChangeAspect="1" noChangeArrowheads="1"/>
          </p:cNvPicPr>
          <p:nvPr/>
        </p:nvPicPr>
        <p:blipFill>
          <a:blip r:embed="rId2" cstate="print"/>
          <a:srcRect l="25887" r="12944" b="26543"/>
          <a:stretch>
            <a:fillRect/>
          </a:stretch>
        </p:blipFill>
        <p:spPr bwMode="auto">
          <a:xfrm>
            <a:off x="1014413" y="2420888"/>
            <a:ext cx="2620962" cy="2303463"/>
          </a:xfrm>
          <a:prstGeom prst="rect">
            <a:avLst/>
          </a:prstGeom>
          <a:noFill/>
          <a:ln w="9525">
            <a:solidFill>
              <a:srgbClr val="002060"/>
            </a:solidFill>
            <a:miter lim="800000"/>
            <a:headEnd/>
            <a:tailEnd/>
          </a:ln>
        </p:spPr>
      </p:pic>
      <p:pic>
        <p:nvPicPr>
          <p:cNvPr id="77828" name="Picture 5" descr="F:\UiO\Jobbilder\Xrayendo\PAS_CASE\KRONOYA\900504.JPG"/>
          <p:cNvPicPr>
            <a:picLocks noChangeAspect="1" noChangeArrowheads="1"/>
          </p:cNvPicPr>
          <p:nvPr/>
        </p:nvPicPr>
        <p:blipFill>
          <a:blip r:embed="rId3" cstate="print"/>
          <a:srcRect/>
          <a:stretch>
            <a:fillRect/>
          </a:stretch>
        </p:blipFill>
        <p:spPr bwMode="auto">
          <a:xfrm>
            <a:off x="3924300" y="2420888"/>
            <a:ext cx="1355725" cy="2303463"/>
          </a:xfrm>
          <a:prstGeom prst="rect">
            <a:avLst/>
          </a:prstGeom>
          <a:noFill/>
          <a:ln w="9525">
            <a:solidFill>
              <a:srgbClr val="002060"/>
            </a:solidFill>
            <a:miter lim="800000"/>
            <a:headEnd/>
            <a:tailEnd/>
          </a:ln>
        </p:spPr>
      </p:pic>
      <p:pic>
        <p:nvPicPr>
          <p:cNvPr id="77829" name="Picture 7" descr="F:\UiO\Jobbilder\Scan fra fotgraf\20050428\11 - 280405.jpg"/>
          <p:cNvPicPr>
            <a:picLocks noChangeAspect="1" noChangeArrowheads="1"/>
          </p:cNvPicPr>
          <p:nvPr/>
        </p:nvPicPr>
        <p:blipFill>
          <a:blip r:embed="rId4" cstate="print"/>
          <a:srcRect l="6294" t="4520" r="28113" b="21468"/>
          <a:stretch>
            <a:fillRect/>
          </a:stretch>
        </p:blipFill>
        <p:spPr bwMode="auto">
          <a:xfrm>
            <a:off x="5508625" y="2420888"/>
            <a:ext cx="2749550" cy="2303463"/>
          </a:xfrm>
          <a:prstGeom prst="rect">
            <a:avLst/>
          </a:prstGeom>
          <a:noFill/>
          <a:ln w="9525">
            <a:solidFill>
              <a:srgbClr val="002060"/>
            </a:solidFill>
            <a:miter lim="800000"/>
            <a:headEnd/>
            <a:tailEnd/>
          </a:ln>
        </p:spPr>
      </p:pic>
      <p:pic>
        <p:nvPicPr>
          <p:cNvPr id="77830" name="Picture 6" descr="F:\UiO\Jobbilder\Endogen\DESINFMH\SeminfecSmall.jpg"/>
          <p:cNvPicPr>
            <a:picLocks noChangeAspect="1" noChangeArrowheads="1"/>
          </p:cNvPicPr>
          <p:nvPr/>
        </p:nvPicPr>
        <p:blipFill>
          <a:blip r:embed="rId5" cstate="print"/>
          <a:srcRect/>
          <a:stretch>
            <a:fillRect/>
          </a:stretch>
        </p:blipFill>
        <p:spPr bwMode="auto">
          <a:xfrm>
            <a:off x="3419475" y="4581476"/>
            <a:ext cx="2497138" cy="1655762"/>
          </a:xfrm>
          <a:prstGeom prst="rect">
            <a:avLst/>
          </a:prstGeom>
          <a:noFill/>
          <a:ln w="9525">
            <a:solidFill>
              <a:srgbClr val="002060"/>
            </a:solidFill>
            <a:miter lim="800000"/>
            <a:headEnd/>
            <a:tailEnd/>
          </a:ln>
        </p:spPr>
      </p:pic>
      <p:sp>
        <p:nvSpPr>
          <p:cNvPr id="7" name="Title 1"/>
          <p:cNvSpPr txBox="1">
            <a:spLocks/>
          </p:cNvSpPr>
          <p:nvPr/>
        </p:nvSpPr>
        <p:spPr>
          <a:xfrm>
            <a:off x="6156325" y="5300613"/>
            <a:ext cx="2736850" cy="431800"/>
          </a:xfrm>
          <a:prstGeom prst="rect">
            <a:avLst/>
          </a:prstGeom>
        </p:spPr>
        <p:txBody>
          <a:bodyPr/>
          <a:lstStyle/>
          <a:p>
            <a:pPr algn="ctr" eaLnBrk="0" hangingPunct="0">
              <a:defRPr/>
            </a:pPr>
            <a:r>
              <a:rPr lang="nb-NO" dirty="0">
                <a:latin typeface="+mj-lt"/>
                <a:ea typeface="+mj-ea"/>
                <a:cs typeface="+mj-cs"/>
              </a:rPr>
              <a:t>A </a:t>
            </a:r>
            <a:r>
              <a:rPr lang="nb-NO" dirty="0" err="1">
                <a:latin typeface="+mj-lt"/>
                <a:ea typeface="+mj-ea"/>
                <a:cs typeface="+mj-cs"/>
              </a:rPr>
              <a:t>review</a:t>
            </a:r>
            <a:r>
              <a:rPr lang="nb-NO" dirty="0">
                <a:latin typeface="+mj-lt"/>
                <a:ea typeface="+mj-ea"/>
                <a:cs typeface="+mj-cs"/>
              </a:rPr>
              <a:t> and </a:t>
            </a:r>
            <a:r>
              <a:rPr lang="nb-NO" dirty="0" err="1">
                <a:latin typeface="+mj-lt"/>
                <a:ea typeface="+mj-ea"/>
                <a:cs typeface="+mj-cs"/>
              </a:rPr>
              <a:t>commentary</a:t>
            </a:r>
            <a:endParaRPr lang="nb-NO" dirty="0">
              <a:latin typeface="+mj-lt"/>
              <a:ea typeface="+mj-ea"/>
              <a:cs typeface="+mj-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ChangeArrowheads="1"/>
          </p:cNvSpPr>
          <p:nvPr/>
        </p:nvSpPr>
        <p:spPr bwMode="auto">
          <a:xfrm>
            <a:off x="755650" y="620713"/>
            <a:ext cx="7777163" cy="5262979"/>
          </a:xfrm>
          <a:prstGeom prst="rect">
            <a:avLst/>
          </a:prstGeom>
          <a:noFill/>
          <a:ln w="9525">
            <a:noFill/>
            <a:miter lim="800000"/>
            <a:headEnd/>
            <a:tailEnd/>
          </a:ln>
        </p:spPr>
        <p:txBody>
          <a:bodyPr>
            <a:spAutoFit/>
          </a:bodyPr>
          <a:lstStyle/>
          <a:p>
            <a:r>
              <a:rPr lang="en-US" sz="2400" dirty="0"/>
              <a:t>[Conclusions first:]</a:t>
            </a:r>
          </a:p>
          <a:p>
            <a:endParaRPr lang="en-US" sz="2400" dirty="0"/>
          </a:p>
          <a:p>
            <a:r>
              <a:rPr lang="en-US" sz="2400" dirty="0"/>
              <a:t>“Logically it would appear from the above review that </a:t>
            </a:r>
            <a:br>
              <a:rPr lang="en-US" sz="2400" dirty="0"/>
            </a:br>
            <a:r>
              <a:rPr lang="en-US" sz="2400" dirty="0"/>
              <a:t/>
            </a:r>
            <a:br>
              <a:rPr lang="en-US" sz="2400" dirty="0"/>
            </a:br>
            <a:r>
              <a:rPr lang="en-US" sz="2400" b="1" dirty="0">
                <a:solidFill>
                  <a:srgbClr val="FF0000"/>
                </a:solidFill>
              </a:rPr>
              <a:t>a post-treatment </a:t>
            </a:r>
            <a:r>
              <a:rPr lang="en-US" sz="2400" b="1" i="1" dirty="0">
                <a:solidFill>
                  <a:srgbClr val="FF0000"/>
                </a:solidFill>
              </a:rPr>
              <a:t>residual infection </a:t>
            </a:r>
            <a:r>
              <a:rPr lang="en-US" sz="2400" b="1" dirty="0">
                <a:solidFill>
                  <a:srgbClr val="FF0000"/>
                </a:solidFill>
              </a:rPr>
              <a:t>of the root canal is likely to be present following the use of contemporary treatment procedures</a:t>
            </a:r>
            <a:r>
              <a:rPr lang="en-US" sz="2400" dirty="0"/>
              <a:t>. </a:t>
            </a:r>
            <a:br>
              <a:rPr lang="en-US" sz="2400" dirty="0"/>
            </a:br>
            <a:r>
              <a:rPr lang="en-US" sz="2400" dirty="0"/>
              <a:t/>
            </a:r>
            <a:br>
              <a:rPr lang="en-US" sz="2400" dirty="0"/>
            </a:br>
            <a:r>
              <a:rPr lang="en-US" sz="2400" dirty="0">
                <a:solidFill>
                  <a:srgbClr val="00B050"/>
                </a:solidFill>
              </a:rPr>
              <a:t>Furthermore, it would seem impossible to eliminate predictably bacteria from the most apical portion of the root canal and the apical ramifications, certainly not without extruding infected debris and/or materials into the apical tissues.”</a:t>
            </a:r>
          </a:p>
          <a:p>
            <a:endParaRPr lang="en-US" sz="2400" dirty="0">
              <a:solidFill>
                <a:srgbClr val="00B05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ChangeArrowheads="1"/>
          </p:cNvSpPr>
          <p:nvPr/>
        </p:nvSpPr>
        <p:spPr bwMode="auto">
          <a:xfrm>
            <a:off x="755650" y="620713"/>
            <a:ext cx="7777163" cy="5632450"/>
          </a:xfrm>
          <a:prstGeom prst="rect">
            <a:avLst/>
          </a:prstGeom>
          <a:noFill/>
          <a:ln w="9525">
            <a:noFill/>
            <a:miter lim="800000"/>
            <a:headEnd/>
            <a:tailEnd/>
          </a:ln>
        </p:spPr>
        <p:txBody>
          <a:bodyPr>
            <a:spAutoFit/>
          </a:bodyPr>
          <a:lstStyle/>
          <a:p>
            <a:r>
              <a:rPr lang="en-US" sz="2400"/>
              <a:t>[Conclusions first:]</a:t>
            </a:r>
          </a:p>
          <a:p>
            <a:endParaRPr lang="en-US" sz="2400"/>
          </a:p>
          <a:p>
            <a:r>
              <a:rPr lang="en-US" sz="2400"/>
              <a:t>“Logically it would appear from the above review that </a:t>
            </a:r>
            <a:br>
              <a:rPr lang="en-US" sz="2400"/>
            </a:br>
            <a:r>
              <a:rPr lang="en-US" sz="2400"/>
              <a:t/>
            </a:r>
            <a:br>
              <a:rPr lang="en-US" sz="2400"/>
            </a:br>
            <a:r>
              <a:rPr lang="en-US" sz="2400" b="1">
                <a:solidFill>
                  <a:srgbClr val="FF0000"/>
                </a:solidFill>
              </a:rPr>
              <a:t>a post-treatment </a:t>
            </a:r>
            <a:r>
              <a:rPr lang="en-US" sz="2400" b="1" i="1">
                <a:solidFill>
                  <a:srgbClr val="FF0000"/>
                </a:solidFill>
              </a:rPr>
              <a:t>residual infection </a:t>
            </a:r>
            <a:r>
              <a:rPr lang="en-US" sz="2400" b="1">
                <a:solidFill>
                  <a:srgbClr val="FF0000"/>
                </a:solidFill>
              </a:rPr>
              <a:t>of the root canal is likely to be present following the use of contemporary treatment procedures</a:t>
            </a:r>
            <a:r>
              <a:rPr lang="en-US" sz="2400"/>
              <a:t>. </a:t>
            </a:r>
            <a:br>
              <a:rPr lang="en-US" sz="2400"/>
            </a:br>
            <a:r>
              <a:rPr lang="en-US" sz="2400"/>
              <a:t/>
            </a:r>
            <a:br>
              <a:rPr lang="en-US" sz="2400"/>
            </a:br>
            <a:r>
              <a:rPr lang="en-US" sz="2400">
                <a:solidFill>
                  <a:srgbClr val="00B050"/>
                </a:solidFill>
              </a:rPr>
              <a:t>Furthermore, it would seem impossible to eliminate predictably bacteria from the most apical portion of the root canal and the apical ramifications, certainly not without extruding infected debris and/or materials into the apical tissues.”</a:t>
            </a:r>
          </a:p>
          <a:p>
            <a:endParaRPr lang="en-US" sz="2400">
              <a:solidFill>
                <a:srgbClr val="00B050"/>
              </a:solidFill>
            </a:endParaRPr>
          </a:p>
          <a:p>
            <a:r>
              <a:rPr lang="en-US" sz="2400"/>
              <a:t>[Old knowledge – new discussion]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ChangeArrowheads="1"/>
          </p:cNvSpPr>
          <p:nvPr/>
        </p:nvSpPr>
        <p:spPr bwMode="auto">
          <a:xfrm>
            <a:off x="1331640" y="548680"/>
            <a:ext cx="6481762" cy="2246313"/>
          </a:xfrm>
          <a:prstGeom prst="rect">
            <a:avLst/>
          </a:prstGeom>
          <a:noFill/>
          <a:ln w="9525">
            <a:noFill/>
            <a:miter lim="800000"/>
            <a:headEnd/>
            <a:tailEnd/>
          </a:ln>
        </p:spPr>
        <p:txBody>
          <a:bodyPr>
            <a:spAutoFit/>
          </a:bodyPr>
          <a:lstStyle/>
          <a:p>
            <a:r>
              <a:rPr lang="en-US" sz="2800" dirty="0"/>
              <a:t>“From the above review, it must be concluded that </a:t>
            </a:r>
            <a:r>
              <a:rPr lang="en-US" sz="2800" b="1" dirty="0">
                <a:solidFill>
                  <a:srgbClr val="FF0000"/>
                </a:solidFill>
              </a:rPr>
              <a:t>bacteria are likely to </a:t>
            </a:r>
            <a:r>
              <a:rPr lang="en-US" sz="2800" b="1" i="1" dirty="0">
                <a:solidFill>
                  <a:srgbClr val="FF0000"/>
                </a:solidFill>
              </a:rPr>
              <a:t>remain</a:t>
            </a:r>
            <a:r>
              <a:rPr lang="en-US" sz="2800" b="1" dirty="0">
                <a:solidFill>
                  <a:srgbClr val="FF0000"/>
                </a:solidFill>
              </a:rPr>
              <a:t> in dentinal tubules following intra-canal shaping, irrigation and medication procedures.”</a:t>
            </a:r>
          </a:p>
        </p:txBody>
      </p:sp>
      <p:pic>
        <p:nvPicPr>
          <p:cNvPr id="79875" name="Picture 2"/>
          <p:cNvPicPr>
            <a:picLocks noChangeAspect="1" noChangeArrowheads="1"/>
          </p:cNvPicPr>
          <p:nvPr/>
        </p:nvPicPr>
        <p:blipFill>
          <a:blip r:embed="rId2" cstate="print"/>
          <a:srcRect/>
          <a:stretch>
            <a:fillRect/>
          </a:stretch>
        </p:blipFill>
        <p:spPr bwMode="auto">
          <a:xfrm>
            <a:off x="899592" y="2799939"/>
            <a:ext cx="3720901" cy="3132995"/>
          </a:xfrm>
          <a:prstGeom prst="rect">
            <a:avLst/>
          </a:prstGeom>
          <a:noFill/>
          <a:ln w="9525">
            <a:noFill/>
            <a:miter lim="800000"/>
            <a:headEnd/>
            <a:tailEnd/>
          </a:ln>
        </p:spPr>
      </p:pic>
      <p:sp>
        <p:nvSpPr>
          <p:cNvPr id="79876" name="Rectangle 9"/>
          <p:cNvSpPr>
            <a:spLocks noChangeArrowheads="1"/>
          </p:cNvSpPr>
          <p:nvPr/>
        </p:nvSpPr>
        <p:spPr bwMode="auto">
          <a:xfrm>
            <a:off x="1475656" y="6309320"/>
            <a:ext cx="6336704" cy="276999"/>
          </a:xfrm>
          <a:prstGeom prst="rect">
            <a:avLst/>
          </a:prstGeom>
          <a:noFill/>
          <a:ln w="9525">
            <a:noFill/>
            <a:miter lim="800000"/>
            <a:headEnd/>
            <a:tailEnd/>
          </a:ln>
        </p:spPr>
        <p:txBody>
          <a:bodyPr wrap="square">
            <a:spAutoFit/>
          </a:bodyPr>
          <a:lstStyle/>
          <a:p>
            <a:r>
              <a:rPr lang="nb-NO" sz="1200" dirty="0" err="1"/>
              <a:t>Kayaoglu</a:t>
            </a:r>
            <a:r>
              <a:rPr lang="nb-NO" sz="1200" dirty="0"/>
              <a:t> G et al., J </a:t>
            </a:r>
            <a:r>
              <a:rPr lang="nb-NO" sz="1200" dirty="0" err="1"/>
              <a:t>Endod</a:t>
            </a:r>
            <a:r>
              <a:rPr lang="nb-NO" sz="1200" dirty="0"/>
              <a:t>. 2011 Mar;37(3):376-81</a:t>
            </a:r>
            <a:r>
              <a:rPr lang="nb-NO" sz="1200" dirty="0" smtClean="0"/>
              <a:t>.  (</a:t>
            </a:r>
            <a:r>
              <a:rPr lang="nb-NO" sz="1200" dirty="0"/>
              <a:t>ART &amp; TM </a:t>
            </a:r>
            <a:r>
              <a:rPr lang="nb-NO" sz="1200" dirty="0" err="1"/>
              <a:t>are</a:t>
            </a:r>
            <a:r>
              <a:rPr lang="nb-NO" sz="1200" dirty="0"/>
              <a:t> </a:t>
            </a:r>
            <a:r>
              <a:rPr lang="nb-NO" sz="1200" dirty="0" err="1"/>
              <a:t>Propolis</a:t>
            </a:r>
            <a:r>
              <a:rPr lang="nb-NO" sz="1200" dirty="0"/>
              <a:t> </a:t>
            </a:r>
            <a:r>
              <a:rPr lang="nb-NO" sz="1200" dirty="0" err="1"/>
              <a:t>extracts</a:t>
            </a:r>
            <a:r>
              <a:rPr lang="nb-NO" sz="1200" dirty="0"/>
              <a:t>)</a:t>
            </a:r>
          </a:p>
        </p:txBody>
      </p:sp>
      <p:pic>
        <p:nvPicPr>
          <p:cNvPr id="79877" name="Picture 10" descr="guven2011.JPG"/>
          <p:cNvPicPr>
            <a:picLocks noChangeAspect="1"/>
          </p:cNvPicPr>
          <p:nvPr/>
        </p:nvPicPr>
        <p:blipFill>
          <a:blip r:embed="rId3" cstate="print"/>
          <a:srcRect/>
          <a:stretch>
            <a:fillRect/>
          </a:stretch>
        </p:blipFill>
        <p:spPr bwMode="auto">
          <a:xfrm>
            <a:off x="4788024" y="2780928"/>
            <a:ext cx="3507911" cy="3105743"/>
          </a:xfrm>
          <a:prstGeom prst="rect">
            <a:avLst/>
          </a:prstGeom>
          <a:noFill/>
          <a:ln w="9525">
            <a:noFill/>
            <a:miter lim="800000"/>
            <a:headEnd/>
            <a:tailEnd/>
          </a:ln>
        </p:spPr>
      </p:pic>
      <p:cxnSp>
        <p:nvCxnSpPr>
          <p:cNvPr id="13" name="Straight Connector 12"/>
          <p:cNvCxnSpPr/>
          <p:nvPr/>
        </p:nvCxnSpPr>
        <p:spPr>
          <a:xfrm>
            <a:off x="4644008" y="5157192"/>
            <a:ext cx="36004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3356992"/>
            <a:ext cx="360045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732240" y="2564904"/>
            <a:ext cx="432048" cy="136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Oval 9"/>
          <p:cNvSpPr/>
          <p:nvPr/>
        </p:nvSpPr>
        <p:spPr>
          <a:xfrm>
            <a:off x="7308304" y="4293096"/>
            <a:ext cx="432048" cy="136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ChangeArrowheads="1"/>
          </p:cNvSpPr>
          <p:nvPr/>
        </p:nvSpPr>
        <p:spPr bwMode="auto">
          <a:xfrm>
            <a:off x="1187450" y="765175"/>
            <a:ext cx="7056438" cy="2246313"/>
          </a:xfrm>
          <a:prstGeom prst="rect">
            <a:avLst/>
          </a:prstGeom>
          <a:noFill/>
          <a:ln w="9525">
            <a:noFill/>
            <a:miter lim="800000"/>
            <a:headEnd/>
            <a:tailEnd/>
          </a:ln>
        </p:spPr>
        <p:txBody>
          <a:bodyPr>
            <a:spAutoFit/>
          </a:bodyPr>
          <a:lstStyle/>
          <a:p>
            <a:r>
              <a:rPr lang="en-US" sz="2800" dirty="0"/>
              <a:t>“From the above it may be concluded that </a:t>
            </a:r>
            <a:r>
              <a:rPr lang="en-US" sz="2800" b="1" dirty="0">
                <a:solidFill>
                  <a:srgbClr val="FF0000"/>
                </a:solidFill>
              </a:rPr>
              <a:t>there is insufficient evidence to support the assumption that </a:t>
            </a:r>
            <a:r>
              <a:rPr lang="en-US" sz="2800" b="1" i="1" dirty="0">
                <a:solidFill>
                  <a:srgbClr val="FF0000"/>
                </a:solidFill>
              </a:rPr>
              <a:t>residual bacteria </a:t>
            </a:r>
            <a:r>
              <a:rPr lang="en-US" sz="2800" b="1" dirty="0">
                <a:solidFill>
                  <a:srgbClr val="FF0000"/>
                </a:solidFill>
              </a:rPr>
              <a:t>are </a:t>
            </a:r>
            <a:r>
              <a:rPr lang="en-US" sz="2800" b="1" i="1" dirty="0">
                <a:solidFill>
                  <a:srgbClr val="FF0000"/>
                </a:solidFill>
              </a:rPr>
              <a:t>entombed</a:t>
            </a:r>
            <a:r>
              <a:rPr lang="en-US" sz="2800" b="1" dirty="0">
                <a:solidFill>
                  <a:srgbClr val="FF0000"/>
                </a:solidFill>
              </a:rPr>
              <a:t> </a:t>
            </a:r>
            <a:r>
              <a:rPr lang="en-US" sz="2800" dirty="0"/>
              <a:t>in the canal system </a:t>
            </a:r>
            <a:r>
              <a:rPr lang="en-US" sz="2800" i="1" dirty="0"/>
              <a:t>in vivo</a:t>
            </a:r>
            <a:r>
              <a:rPr lang="en-US" sz="2800" dirty="0"/>
              <a:t> by placement of a root filling.”</a:t>
            </a:r>
          </a:p>
        </p:txBody>
      </p:sp>
      <p:sp>
        <p:nvSpPr>
          <p:cNvPr id="80899" name="TextBox 9"/>
          <p:cNvSpPr txBox="1">
            <a:spLocks noChangeArrowheads="1"/>
          </p:cNvSpPr>
          <p:nvPr/>
        </p:nvSpPr>
        <p:spPr bwMode="auto">
          <a:xfrm>
            <a:off x="6588125" y="5732463"/>
            <a:ext cx="1852613" cy="369887"/>
          </a:xfrm>
          <a:prstGeom prst="rect">
            <a:avLst/>
          </a:prstGeom>
          <a:noFill/>
          <a:ln w="9525">
            <a:noFill/>
            <a:miter lim="800000"/>
            <a:headEnd/>
            <a:tailEnd/>
          </a:ln>
        </p:spPr>
        <p:txBody>
          <a:bodyPr wrap="none">
            <a:spAutoFit/>
          </a:bodyPr>
          <a:lstStyle/>
          <a:p>
            <a:r>
              <a:rPr lang="nb-NO" dirty="0"/>
              <a:t>Saleh et al 2004</a:t>
            </a:r>
          </a:p>
        </p:txBody>
      </p:sp>
      <p:pic>
        <p:nvPicPr>
          <p:cNvPr id="80900" name="Picture 4" descr="http://onlinelibrary.wiley.com/store/10.1111/j.0143-2885.2004.00785.x/asset/image_n/IEJ_785_f4.gif?v=1&amp;t=gkjefd1h&amp;s=0ad9cfef28721af0e740cce2320a3f437e325786"/>
          <p:cNvPicPr>
            <a:picLocks noChangeAspect="1" noChangeArrowheads="1"/>
          </p:cNvPicPr>
          <p:nvPr/>
        </p:nvPicPr>
        <p:blipFill>
          <a:blip r:embed="rId2" cstate="print"/>
          <a:srcRect/>
          <a:stretch>
            <a:fillRect/>
          </a:stretch>
        </p:blipFill>
        <p:spPr bwMode="auto">
          <a:xfrm>
            <a:off x="611188" y="3860800"/>
            <a:ext cx="5622925" cy="2520950"/>
          </a:xfrm>
          <a:prstGeom prst="rect">
            <a:avLst/>
          </a:prstGeom>
          <a:noFill/>
          <a:ln w="9525">
            <a:noFill/>
            <a:miter lim="800000"/>
            <a:headEnd/>
            <a:tailEnd/>
          </a:ln>
        </p:spPr>
      </p:pic>
      <p:sp>
        <p:nvSpPr>
          <p:cNvPr id="12" name="Circular Arrow 11"/>
          <p:cNvSpPr/>
          <p:nvPr/>
        </p:nvSpPr>
        <p:spPr>
          <a:xfrm rot="20647388" flipH="1">
            <a:off x="1484313" y="2690813"/>
            <a:ext cx="4483100" cy="3960812"/>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solidFill>
                <a:schemeClr val="tx1"/>
              </a:solidFill>
            </a:endParaRPr>
          </a:p>
        </p:txBody>
      </p:sp>
      <p:sp>
        <p:nvSpPr>
          <p:cNvPr id="80902" name="TextBox 12"/>
          <p:cNvSpPr txBox="1">
            <a:spLocks noChangeArrowheads="1"/>
          </p:cNvSpPr>
          <p:nvPr/>
        </p:nvSpPr>
        <p:spPr bwMode="auto">
          <a:xfrm>
            <a:off x="1331913" y="3141663"/>
            <a:ext cx="568325" cy="922337"/>
          </a:xfrm>
          <a:prstGeom prst="rect">
            <a:avLst/>
          </a:prstGeom>
          <a:noFill/>
          <a:ln w="9525">
            <a:noFill/>
            <a:miter lim="800000"/>
            <a:headEnd/>
            <a:tailEnd/>
          </a:ln>
        </p:spPr>
        <p:txBody>
          <a:bodyPr wrap="none">
            <a:spAutoFit/>
          </a:bodyPr>
          <a:lstStyle/>
          <a:p>
            <a:r>
              <a:rPr lang="nb-NO" sz="5400"/>
              <a:t>?</a:t>
            </a:r>
          </a:p>
        </p:txBody>
      </p:sp>
      <p:pic>
        <p:nvPicPr>
          <p:cNvPr id="107521" name="Picture 1" descr="E:\UiO\Jobbilder\Endogen\DESINFMH\SEMOPEN.JPG"/>
          <p:cNvPicPr>
            <a:picLocks noChangeAspect="1" noChangeArrowheads="1"/>
          </p:cNvPicPr>
          <p:nvPr/>
        </p:nvPicPr>
        <p:blipFill>
          <a:blip r:embed="rId3" cstate="print"/>
          <a:srcRect/>
          <a:stretch>
            <a:fillRect/>
          </a:stretch>
        </p:blipFill>
        <p:spPr bwMode="auto">
          <a:xfrm>
            <a:off x="6804248" y="3212976"/>
            <a:ext cx="1788927" cy="1944216"/>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UiO\Personer\Ayce Unverdi\Kamal.Bacter.study\40days\apex, AH, Ep, Rc\KE. transvers.2.5000.jpg"/>
          <p:cNvPicPr>
            <a:picLocks noChangeAspect="1" noChangeArrowheads="1"/>
          </p:cNvPicPr>
          <p:nvPr/>
        </p:nvPicPr>
        <p:blipFill>
          <a:blip r:embed="rId2" cstate="print"/>
          <a:srcRect/>
          <a:stretch>
            <a:fillRect/>
          </a:stretch>
        </p:blipFill>
        <p:spPr bwMode="auto">
          <a:xfrm>
            <a:off x="1331640" y="476672"/>
            <a:ext cx="6502400" cy="4876800"/>
          </a:xfrm>
          <a:prstGeom prst="rect">
            <a:avLst/>
          </a:prstGeom>
          <a:noFill/>
        </p:spPr>
      </p:pic>
      <p:sp>
        <p:nvSpPr>
          <p:cNvPr id="3" name="TextBox 2"/>
          <p:cNvSpPr txBox="1"/>
          <p:nvPr/>
        </p:nvSpPr>
        <p:spPr>
          <a:xfrm>
            <a:off x="755576" y="5949280"/>
            <a:ext cx="7981672" cy="369332"/>
          </a:xfrm>
          <a:prstGeom prst="rect">
            <a:avLst/>
          </a:prstGeom>
          <a:noFill/>
        </p:spPr>
        <p:txBody>
          <a:bodyPr wrap="none" rtlCol="0">
            <a:spAutoFit/>
          </a:bodyPr>
          <a:lstStyle/>
          <a:p>
            <a:r>
              <a:rPr lang="nb-NO" dirty="0" err="1" smtClean="0"/>
              <a:t>Eledeniz</a:t>
            </a:r>
            <a:r>
              <a:rPr lang="nb-NO" dirty="0" smtClean="0"/>
              <a:t> et al.  </a:t>
            </a:r>
            <a:r>
              <a:rPr lang="nb-NO" dirty="0" err="1" smtClean="0"/>
              <a:t>Discontinuous</a:t>
            </a:r>
            <a:r>
              <a:rPr lang="nb-NO" dirty="0" smtClean="0"/>
              <a:t> </a:t>
            </a:r>
            <a:r>
              <a:rPr lang="nb-NO" dirty="0" err="1" smtClean="0"/>
              <a:t>adaptation</a:t>
            </a:r>
            <a:r>
              <a:rPr lang="nb-NO" dirty="0" smtClean="0"/>
              <a:t> </a:t>
            </a:r>
            <a:r>
              <a:rPr lang="nb-NO" dirty="0" err="1" smtClean="0"/>
              <a:t>of</a:t>
            </a:r>
            <a:r>
              <a:rPr lang="nb-NO" dirty="0" smtClean="0"/>
              <a:t> </a:t>
            </a:r>
            <a:r>
              <a:rPr lang="nb-NO" dirty="0" err="1" smtClean="0"/>
              <a:t>sealer</a:t>
            </a:r>
            <a:r>
              <a:rPr lang="nb-NO" dirty="0" smtClean="0"/>
              <a:t> to </a:t>
            </a:r>
            <a:r>
              <a:rPr lang="nb-NO" dirty="0" err="1" smtClean="0"/>
              <a:t>dentin</a:t>
            </a:r>
            <a:r>
              <a:rPr lang="nb-NO" dirty="0" smtClean="0"/>
              <a:t> and </a:t>
            </a:r>
            <a:r>
              <a:rPr lang="nb-NO" dirty="0" err="1" smtClean="0"/>
              <a:t>guttapercha</a:t>
            </a:r>
            <a:endParaRPr lang="nb-NO"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7"/>
          <p:cNvSpPr>
            <a:spLocks noChangeArrowheads="1"/>
          </p:cNvSpPr>
          <p:nvPr/>
        </p:nvSpPr>
        <p:spPr bwMode="auto">
          <a:xfrm>
            <a:off x="611188" y="404813"/>
            <a:ext cx="8208962" cy="2862262"/>
          </a:xfrm>
          <a:prstGeom prst="rect">
            <a:avLst/>
          </a:prstGeom>
          <a:noFill/>
          <a:ln w="9525">
            <a:noFill/>
            <a:miter lim="800000"/>
            <a:headEnd/>
            <a:tailEnd/>
          </a:ln>
        </p:spPr>
        <p:txBody>
          <a:bodyPr>
            <a:spAutoFit/>
          </a:bodyPr>
          <a:lstStyle/>
          <a:p>
            <a:r>
              <a:rPr lang="en-US" sz="2000"/>
              <a:t>“From the above, it must be concluded that conventional radiographic techniques lack sufficient sensitivity to serve as a reliable means for diagnosing post-treatment health. Therefore, </a:t>
            </a:r>
            <a:r>
              <a:rPr lang="en-US" sz="2000" b="1">
                <a:solidFill>
                  <a:srgbClr val="FF0000"/>
                </a:solidFill>
              </a:rPr>
              <a:t>the absence of a radiolucency does not prove that </a:t>
            </a:r>
            <a:r>
              <a:rPr lang="en-US" sz="2000" b="1" i="1">
                <a:solidFill>
                  <a:srgbClr val="FF0000"/>
                </a:solidFill>
              </a:rPr>
              <a:t>residual bacteria </a:t>
            </a:r>
            <a:r>
              <a:rPr lang="en-US" sz="2000" b="1">
                <a:solidFill>
                  <a:srgbClr val="FF0000"/>
                </a:solidFill>
              </a:rPr>
              <a:t>have been entombed in the canal system by placement of a root filling and thus rendered harmless</a:t>
            </a:r>
            <a:r>
              <a:rPr lang="en-US" sz="2000"/>
              <a:t>…. From the above it is concluded that histologically, post-treatment apical periodontitis is likely to be present in more than half of root filled human teeth.” [?]</a:t>
            </a:r>
          </a:p>
          <a:p>
            <a:endParaRPr lang="en-US" sz="2000"/>
          </a:p>
        </p:txBody>
      </p:sp>
      <p:graphicFrame>
        <p:nvGraphicFramePr>
          <p:cNvPr id="5122" name="Object 3"/>
          <p:cNvGraphicFramePr>
            <a:graphicFrameLocks noChangeAspect="1"/>
          </p:cNvGraphicFramePr>
          <p:nvPr/>
        </p:nvGraphicFramePr>
        <p:xfrm>
          <a:off x="611188" y="2924175"/>
          <a:ext cx="7721600" cy="3643313"/>
        </p:xfrm>
        <a:graphic>
          <a:graphicData uri="http://schemas.openxmlformats.org/presentationml/2006/ole">
            <p:oleObj spid="_x0000_s5122" name="Chart" r:id="rId3" imgW="8743950" imgH="4114800" progId="MSGraph.Chart.8">
              <p:embed followColorScheme="full"/>
            </p:oleObj>
          </a:graphicData>
        </a:graphic>
      </p:graphicFrame>
      <p:sp>
        <p:nvSpPr>
          <p:cNvPr id="4" name="Text Box 4"/>
          <p:cNvSpPr txBox="1">
            <a:spLocks noChangeArrowheads="1"/>
          </p:cNvSpPr>
          <p:nvPr/>
        </p:nvSpPr>
        <p:spPr bwMode="auto">
          <a:xfrm>
            <a:off x="6084168" y="5949280"/>
            <a:ext cx="2736304" cy="369332"/>
          </a:xfrm>
          <a:prstGeom prst="rect">
            <a:avLst/>
          </a:prstGeom>
          <a:noFill/>
          <a:ln w="9525">
            <a:noFill/>
            <a:miter lim="800000"/>
            <a:headEnd/>
            <a:tailEnd/>
          </a:ln>
          <a:effectLst/>
        </p:spPr>
        <p:txBody>
          <a:bodyPr wrap="square">
            <a:spAutoFit/>
          </a:bodyPr>
          <a:lstStyle/>
          <a:p>
            <a:pPr>
              <a:spcBef>
                <a:spcPct val="50000"/>
              </a:spcBef>
            </a:pPr>
            <a:r>
              <a:rPr lang="nb-NO" b="1" dirty="0" smtClean="0">
                <a:solidFill>
                  <a:srgbClr val="FF0000"/>
                </a:solidFill>
                <a:latin typeface="Comic Sans MS" pitchFamily="66" charset="0"/>
              </a:rPr>
              <a:t>From </a:t>
            </a:r>
            <a:r>
              <a:rPr lang="nb-NO" b="1" dirty="0" err="1" smtClean="0">
                <a:solidFill>
                  <a:srgbClr val="FF0000"/>
                </a:solidFill>
                <a:latin typeface="Comic Sans MS" pitchFamily="66" charset="0"/>
              </a:rPr>
              <a:t>Ketterl</a:t>
            </a:r>
            <a:r>
              <a:rPr lang="nb-NO" b="1" dirty="0" smtClean="0">
                <a:solidFill>
                  <a:srgbClr val="FF0000"/>
                </a:solidFill>
                <a:latin typeface="Comic Sans MS" pitchFamily="66" charset="0"/>
              </a:rPr>
              <a:t> </a:t>
            </a:r>
            <a:r>
              <a:rPr lang="nb-NO" b="1" dirty="0">
                <a:solidFill>
                  <a:srgbClr val="FF0000"/>
                </a:solidFill>
                <a:latin typeface="Comic Sans MS" pitchFamily="66" charset="0"/>
              </a:rPr>
              <a:t>1965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4470</TotalTime>
  <Words>8724</Words>
  <Application>Microsoft Office PowerPoint</Application>
  <PresentationFormat>On-screen Show (4:3)</PresentationFormat>
  <Paragraphs>684</Paragraphs>
  <Slides>116</Slides>
  <Notes>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116</vt:i4>
      </vt:variant>
    </vt:vector>
  </HeadingPairs>
  <TitlesOfParts>
    <vt:vector size="121" baseType="lpstr">
      <vt:lpstr>Office Theme</vt:lpstr>
      <vt:lpstr>Chart</vt:lpstr>
      <vt:lpstr>Designer Drawing</vt:lpstr>
      <vt:lpstr>Diagram</vt:lpstr>
      <vt:lpstr>Worksheet</vt:lpstr>
      <vt:lpstr>Slide 1</vt:lpstr>
      <vt:lpstr>Pathogenesis and clinical consequences of endodontic infections </vt:lpstr>
      <vt:lpstr>Pathogenesis</vt:lpstr>
      <vt:lpstr>Pulpitis and Apical Periododntitis</vt:lpstr>
      <vt:lpstr>Pulpitis and Apical Periododntitis</vt:lpstr>
      <vt:lpstr>Pulpitis and Apical Periododntitis</vt:lpstr>
      <vt:lpstr>Changing concepts</vt:lpstr>
      <vt:lpstr>Slide 8</vt:lpstr>
      <vt:lpstr>Slide 9</vt:lpstr>
      <vt:lpstr>Slide 10</vt:lpstr>
      <vt:lpstr>Slide 11</vt:lpstr>
      <vt:lpstr>Etiology and pathogenesis</vt:lpstr>
      <vt:lpstr>Slide 13</vt:lpstr>
      <vt:lpstr>Slide 14</vt:lpstr>
      <vt:lpstr>Etiology</vt:lpstr>
      <vt:lpstr>Etiology</vt:lpstr>
      <vt:lpstr>What do we do? and when?</vt:lpstr>
      <vt:lpstr>What we should do when</vt:lpstr>
      <vt:lpstr>What we should do when</vt:lpstr>
      <vt:lpstr>Etiology and Pathogenesis</vt:lpstr>
      <vt:lpstr>Slide 21</vt:lpstr>
      <vt:lpstr>Slide 22</vt:lpstr>
      <vt:lpstr>Slide 23</vt:lpstr>
      <vt:lpstr>Slide 24</vt:lpstr>
      <vt:lpstr>Odontoblasts in Innate Defense Farges et al. 2009</vt:lpstr>
      <vt:lpstr>Odontoblasts in Innate Defense Farges et al. 2009</vt:lpstr>
      <vt:lpstr>Slide 27</vt:lpstr>
      <vt:lpstr>NF-κB pathway</vt:lpstr>
      <vt:lpstr>Bacterial effects on dentinogenesis</vt:lpstr>
      <vt:lpstr>Dentin infection summary</vt:lpstr>
      <vt:lpstr>Initial, neurovascular events</vt:lpstr>
      <vt:lpstr>Slide 32</vt:lpstr>
      <vt:lpstr>Slide 33</vt:lpstr>
      <vt:lpstr>Slide 34</vt:lpstr>
      <vt:lpstr>Slide 35</vt:lpstr>
      <vt:lpstr>Slide 36</vt:lpstr>
      <vt:lpstr>Slide 37</vt:lpstr>
      <vt:lpstr>Slide 38</vt:lpstr>
      <vt:lpstr>Slide 39</vt:lpstr>
      <vt:lpstr>Establishment and progression of the pulpal infection</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Summary of pathogenesis</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Pulp, periapex and pain</vt:lpstr>
      <vt:lpstr>Clinical, objective manifestations</vt:lpstr>
      <vt:lpstr>Slide 77</vt:lpstr>
      <vt:lpstr>Slide 78</vt:lpstr>
      <vt:lpstr>Slide 79</vt:lpstr>
      <vt:lpstr>Slide 80</vt:lpstr>
      <vt:lpstr>Slide 81</vt:lpstr>
      <vt:lpstr>Slide 82</vt:lpstr>
      <vt:lpstr>Slide 83</vt:lpstr>
      <vt:lpstr>Slide 84</vt:lpstr>
      <vt:lpstr>Slide 85</vt:lpstr>
      <vt:lpstr>Slide 86</vt:lpstr>
      <vt:lpstr>Slide 87</vt:lpstr>
      <vt:lpstr>Pathogenesis and epidemiology</vt:lpstr>
      <vt:lpstr>Epidemiology</vt:lpstr>
      <vt:lpstr>Slide 90</vt:lpstr>
      <vt:lpstr>Slide 91</vt:lpstr>
      <vt:lpstr>Slide 92</vt:lpstr>
      <vt:lpstr>Slide 93</vt:lpstr>
      <vt:lpstr>Slide 94</vt:lpstr>
      <vt:lpstr>Slide 95</vt:lpstr>
      <vt:lpstr>Slide 96</vt:lpstr>
      <vt:lpstr>Slide 97</vt:lpstr>
      <vt:lpstr>Slide 98</vt:lpstr>
      <vt:lpstr>Slide 99</vt:lpstr>
      <vt:lpstr>Cone beam CT</vt:lpstr>
      <vt:lpstr>Slide 101</vt:lpstr>
      <vt:lpstr>Slide 102</vt:lpstr>
      <vt:lpstr>Slide 103</vt:lpstr>
      <vt:lpstr>Slide 104</vt:lpstr>
      <vt:lpstr>Slide 105</vt:lpstr>
      <vt:lpstr>Slide 106</vt:lpstr>
      <vt:lpstr>Slide 107</vt:lpstr>
      <vt:lpstr>Slide 108</vt:lpstr>
      <vt:lpstr>Slide 109</vt:lpstr>
      <vt:lpstr>Slide 110</vt:lpstr>
      <vt:lpstr>Slide 111</vt:lpstr>
      <vt:lpstr>What do we do?</vt:lpstr>
      <vt:lpstr>What should we be doing?</vt:lpstr>
      <vt:lpstr>Slide 114</vt:lpstr>
      <vt:lpstr>Slide 115</vt:lpstr>
      <vt:lpstr>Slide 116</vt:lpstr>
    </vt:vector>
  </TitlesOfParts>
  <Company>Universitetet i Oslo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Pathogenesis and clinical consequences of endodontic infections</dc:title>
  <dc:creator>Dag Ørstavik</dc:creator>
  <cp:lastModifiedBy>dagor</cp:lastModifiedBy>
  <cp:revision>315</cp:revision>
  <dcterms:created xsi:type="dcterms:W3CDTF">2011-02-08T10:12:51Z</dcterms:created>
  <dcterms:modified xsi:type="dcterms:W3CDTF">2011-04-13T08:32:57Z</dcterms:modified>
</cp:coreProperties>
</file>