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0" r:id="rId2"/>
    <p:sldId id="296" r:id="rId3"/>
    <p:sldId id="297" r:id="rId4"/>
    <p:sldId id="311" r:id="rId5"/>
    <p:sldId id="280" r:id="rId6"/>
    <p:sldId id="327" r:id="rId7"/>
    <p:sldId id="281" r:id="rId8"/>
    <p:sldId id="278" r:id="rId9"/>
    <p:sldId id="282" r:id="rId10"/>
    <p:sldId id="328" r:id="rId11"/>
    <p:sldId id="329" r:id="rId12"/>
    <p:sldId id="301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04" r:id="rId25"/>
    <p:sldId id="285" r:id="rId26"/>
    <p:sldId id="271" r:id="rId27"/>
    <p:sldId id="286" r:id="rId28"/>
    <p:sldId id="258" r:id="rId29"/>
    <p:sldId id="260" r:id="rId30"/>
    <p:sldId id="259" r:id="rId31"/>
    <p:sldId id="263" r:id="rId32"/>
    <p:sldId id="306" r:id="rId33"/>
    <p:sldId id="262" r:id="rId34"/>
    <p:sldId id="307" r:id="rId35"/>
    <p:sldId id="302" r:id="rId36"/>
    <p:sldId id="330" r:id="rId37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F4EDE-58C8-4953-ADAA-626E893E1005}" type="datetimeFigureOut">
              <a:rPr lang="da-DK" smtClean="0"/>
              <a:pPr/>
              <a:t>05-03-2013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3EE8-7FF4-4061-9714-3F546F541422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404099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u="sng" dirty="0" smtClean="0">
                <a:latin typeface="Arial" pitchFamily="34" charset="0"/>
                <a:cs typeface="Arial" pitchFamily="34" charset="0"/>
              </a:rPr>
              <a:t>Sizes/Taper:</a:t>
            </a:r>
            <a:r>
              <a:rPr lang="pt-BR" sz="1000" u="none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1000" u="sng" dirty="0" smtClean="0">
                <a:latin typeface="Arial" pitchFamily="34" charset="0"/>
                <a:cs typeface="Arial" pitchFamily="34" charset="0"/>
              </a:rPr>
              <a:t>Working Part: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 16 mm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R25 – ISO 25 Taper .08 	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R40 – ISO 40 Taper .06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R50 – ISO 50 Taper .05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Regressive Taper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2B350-F5A4-47ED-ADDA-162182C8732B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7BA5-764E-4C3B-B5AB-E732D1F08A18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44922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6903-67C6-4BF3-B035-CD21EB93D186}" type="datetimeFigureOut">
              <a:rPr lang="nb-NO"/>
              <a:pPr>
                <a:defRPr/>
              </a:pPr>
              <a:t>05.03.2013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EA85-4FAF-44F6-B94A-ACD0CFF0F29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4859-DABB-4211-A20A-A86D4344D84D}" type="datetimeFigureOut">
              <a:rPr lang="nb-NO"/>
              <a:pPr>
                <a:defRPr/>
              </a:pPr>
              <a:t>05.03.2013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EE86-AE40-4A4E-A5C5-FE47E69131C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FD0E-9EA5-4A97-9F7D-343F53111043}" type="datetimeFigureOut">
              <a:rPr lang="nb-NO"/>
              <a:pPr>
                <a:defRPr/>
              </a:pPr>
              <a:t>05.03.2013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4A098-EE50-462B-806B-783EBAA6732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97F21-3076-4BB0-9F55-EADCE31157D0}" type="datetimeFigureOut">
              <a:rPr lang="nb-NO"/>
              <a:pPr>
                <a:defRPr/>
              </a:pPr>
              <a:t>05.03.2013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BCB9D-A257-4947-BB3D-7BB4264BD8E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39BC-D7E0-43C4-B9D1-F711B6D60374}" type="datetimeFigureOut">
              <a:rPr lang="nb-NO"/>
              <a:pPr>
                <a:defRPr/>
              </a:pPr>
              <a:t>05.03.2013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B54B6-F9E4-4486-A678-C96B03E8B9C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B001-5A5B-4217-A4BA-55863E5D0E4A}" type="datetimeFigureOut">
              <a:rPr lang="nb-NO"/>
              <a:pPr>
                <a:defRPr/>
              </a:pPr>
              <a:t>05.03.2013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8D95-D745-42E5-A912-4A49DC6E9B8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2C92-A97C-4DB0-AAC6-5A35DDBF895D}" type="datetimeFigureOut">
              <a:rPr lang="nb-NO"/>
              <a:pPr>
                <a:defRPr/>
              </a:pPr>
              <a:t>05.03.2013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E38CB-E889-4F45-AD95-27A0830C135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9F11D-C16F-45AB-AE0C-328F85DF714B}" type="datetimeFigureOut">
              <a:rPr lang="nb-NO"/>
              <a:pPr>
                <a:defRPr/>
              </a:pPr>
              <a:t>05.03.2013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EF1B-1D54-4B04-9897-7196D63C20C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F1A8F-6228-439E-9B87-BD55C10C3BDE}" type="datetimeFigureOut">
              <a:rPr lang="nb-NO"/>
              <a:pPr>
                <a:defRPr/>
              </a:pPr>
              <a:t>05.03.2013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81B76-DFBB-4883-8813-1A6C31CCE82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6795-DA00-4180-9CE4-2C22AEBE201F}" type="datetimeFigureOut">
              <a:rPr lang="nb-NO"/>
              <a:pPr>
                <a:defRPr/>
              </a:pPr>
              <a:t>05.03.2013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2FE33-D5CD-4CEE-A5AD-7FEB4AB97F7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2BE84-3380-4446-B4FE-9F18D934C7DD}" type="datetimeFigureOut">
              <a:rPr lang="nb-NO"/>
              <a:pPr>
                <a:defRPr/>
              </a:pPr>
              <a:t>05.03.2013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62F1-AC1D-416D-8B78-824395B2962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510570B-71A4-4351-AD6A-3EBC4B5EC090}" type="datetimeFigureOut">
              <a:rPr lang="nb-NO"/>
              <a:pPr>
                <a:defRPr/>
              </a:pPr>
              <a:t>05.03.2013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8F0B7AB-8128-461A-8473-F25624A608D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575" y="476250"/>
            <a:ext cx="31130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293938"/>
            <a:ext cx="38163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https://encrypted-tbn1.gstatic.com/images?q=tbn:ANd9GcSxIiofJu0oveHvhieAPbHkvAFuFvwmK6BraUlctE1fyt5Xl1Dz2w"/>
          <p:cNvPicPr>
            <a:picLocks noChangeAspect="1" noChangeArrowheads="1"/>
          </p:cNvPicPr>
          <p:nvPr/>
        </p:nvPicPr>
        <p:blipFill>
          <a:blip r:embed="rId4" cstate="print"/>
          <a:srcRect l="-2220" t="6296" r="-3043" b="18114"/>
          <a:stretch>
            <a:fillRect/>
          </a:stretch>
        </p:blipFill>
        <p:spPr bwMode="auto">
          <a:xfrm>
            <a:off x="6564313" y="4149725"/>
            <a:ext cx="21605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6948488" y="5661025"/>
            <a:ext cx="16986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100"/>
              <a:t>WaveOne - fettersystem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6512" y="548680"/>
            <a:ext cx="5526087" cy="1362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nb-NO" dirty="0" smtClean="0"/>
              <a:t>Introduksjon til Reciproc-systemet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28797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319338"/>
            <a:ext cx="2592387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276475"/>
            <a:ext cx="5859463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850" y="2276475"/>
            <a:ext cx="1223963" cy="720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4342" name="Picture 8" descr="http://www.china-dental-supply.com/photo/pl69947-niti_root_canal_k_files_hand_u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1729">
            <a:off x="6840538" y="915988"/>
            <a:ext cx="20542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7039">
            <a:off x="6045200" y="130176"/>
            <a:ext cx="446087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C:\Users\dagor\AppData\Local\Microsoft\Windows\Temporary Internet Files\Content.IE5\EVLKNBO4\MP90040670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3375"/>
            <a:ext cx="12969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4356100" y="162877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8101013" y="162877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4347" name="TextBox 11"/>
          <p:cNvSpPr txBox="1">
            <a:spLocks noChangeArrowheads="1"/>
          </p:cNvSpPr>
          <p:nvPr/>
        </p:nvSpPr>
        <p:spPr bwMode="auto">
          <a:xfrm>
            <a:off x="6227763" y="162877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8914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28797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319338"/>
            <a:ext cx="2592387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276475"/>
            <a:ext cx="5859463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http://www.china-dental-supply.com/photo/pl69947-niti_root_canal_k_files_hand_u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1729">
            <a:off x="6840538" y="915988"/>
            <a:ext cx="20542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7039">
            <a:off x="6045200" y="130176"/>
            <a:ext cx="446087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C:\Users\dagor\AppData\Local\Microsoft\Windows\Temporary Internet Files\Content.IE5\EVLKNBO4\MP90040670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3375"/>
            <a:ext cx="12969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4356100" y="162877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8101013" y="162877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6227763" y="162877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Down Arrow 11"/>
          <p:cNvSpPr/>
          <p:nvPr/>
        </p:nvSpPr>
        <p:spPr>
          <a:xfrm rot="1364742">
            <a:off x="3521075" y="1076325"/>
            <a:ext cx="252413" cy="33813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777811">
            <a:off x="4768850" y="1647825"/>
            <a:ext cx="252413" cy="2786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2610311">
            <a:off x="5262563" y="1289050"/>
            <a:ext cx="252412" cy="48450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3851275" y="414972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4067175" y="5373688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850" y="2205038"/>
            <a:ext cx="1223963" cy="720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842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8888" y="1557338"/>
            <a:ext cx="7705725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Mål tannlengden preoperativt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Trekk fra 10 % og 1 mm og beregn </a:t>
            </a:r>
            <a:r>
              <a:rPr lang="nb-NO" sz="2400" dirty="0">
                <a:solidFill>
                  <a:srgbClr val="FF0000"/>
                </a:solidFill>
              </a:rPr>
              <a:t>indikatorlengden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Kavumprep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og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kanalsøk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gjøres først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Før inn fil #30 mot </a:t>
            </a:r>
            <a:r>
              <a:rPr lang="nb-NO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apex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hvis den går til indikatorlengden, brukes </a:t>
            </a:r>
            <a:r>
              <a:rPr lang="nb-NO" sz="2400" b="1" dirty="0">
                <a:solidFill>
                  <a:srgbClr val="FFFF00"/>
                </a:solidFill>
              </a:rPr>
              <a:t>R50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Hvis ikke, før inn fil #20: hvis den går til indikatorlengden, brukes </a:t>
            </a:r>
            <a:r>
              <a:rPr lang="nb-NO" sz="2400" b="1" dirty="0"/>
              <a:t>R40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Hvis fil #20 ikke går til indikatorlengden, </a:t>
            </a:r>
            <a:b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brukes </a:t>
            </a:r>
            <a:r>
              <a:rPr lang="nb-NO" sz="2400" b="1" dirty="0">
                <a:solidFill>
                  <a:srgbClr val="FF0000"/>
                </a:solidFill>
              </a:rPr>
              <a:t>R25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nb-NO" sz="2400" dirty="0">
                <a:solidFill>
                  <a:schemeClr val="bg1">
                    <a:lumMod val="50000"/>
                  </a:schemeClr>
                </a:solidFill>
              </a:rPr>
              <a:t>Dernest bestemmes den endelige </a:t>
            </a:r>
            <a:r>
              <a:rPr lang="nb-NO" sz="2400" dirty="0">
                <a:solidFill>
                  <a:srgbClr val="FF3300"/>
                </a:solidFill>
              </a:rPr>
              <a:t>arbeidslengden</a:t>
            </a:r>
            <a:r>
              <a:rPr lang="nb-NO" sz="2400" dirty="0">
                <a:solidFill>
                  <a:schemeClr val="bg1">
                    <a:lumMod val="50000"/>
                  </a:schemeClr>
                </a:solidFill>
              </a:rPr>
              <a:t> på </a:t>
            </a:r>
            <a:r>
              <a:rPr lang="nb-NO" sz="2400" dirty="0" err="1">
                <a:solidFill>
                  <a:schemeClr val="bg1">
                    <a:lumMod val="50000"/>
                  </a:schemeClr>
                </a:solidFill>
              </a:rPr>
              <a:t>rtg</a:t>
            </a:r>
            <a:r>
              <a:rPr lang="nb-NO" sz="2400" dirty="0">
                <a:solidFill>
                  <a:schemeClr val="bg1">
                    <a:lumMod val="50000"/>
                  </a:schemeClr>
                </a:solidFill>
              </a:rPr>
              <a:t> og/eller elektronisk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 t="32045" r="22961" b="58383"/>
          <a:stretch>
            <a:fillRect/>
          </a:stretch>
        </p:blipFill>
        <p:spPr bwMode="auto">
          <a:xfrm>
            <a:off x="3370263" y="4883150"/>
            <a:ext cx="3217862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3"/>
          <p:cNvPicPr>
            <a:picLocks noChangeAspect="1" noChangeArrowheads="1"/>
          </p:cNvPicPr>
          <p:nvPr/>
        </p:nvPicPr>
        <p:blipFill>
          <a:blip r:embed="rId2" cstate="print"/>
          <a:srcRect t="89111" r="22961" b="2196"/>
          <a:stretch>
            <a:fillRect/>
          </a:stretch>
        </p:blipFill>
        <p:spPr bwMode="auto">
          <a:xfrm>
            <a:off x="5746750" y="3336925"/>
            <a:ext cx="32178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 cstate="print"/>
          <a:srcRect t="60139" r="22961" b="29849"/>
          <a:stretch>
            <a:fillRect/>
          </a:stretch>
        </p:blipFill>
        <p:spPr bwMode="auto">
          <a:xfrm>
            <a:off x="5746750" y="4071938"/>
            <a:ext cx="321786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Hvilket instrument?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Behandlings sekvens</a:t>
            </a:r>
            <a:endParaRPr lang="da-DK" dirty="0"/>
          </a:p>
        </p:txBody>
      </p:sp>
      <p:pic>
        <p:nvPicPr>
          <p:cNvPr id="6" name="Picture 5" descr="C:\Users\LLKirkevang\Desktop\propedeut\New folder\Real-T2_0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2846"/>
            <a:ext cx="20574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LLKirkevang\Desktop\propedeut\New folder\Real-T2_0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77752"/>
            <a:ext cx="2009775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283968" y="5867400"/>
            <a:ext cx="3706688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Hvis kanalerne ikke er fuldt synlige – sandsynligvis R25 (25, .08)</a:t>
            </a:r>
            <a:endParaRPr lang="da-DK" dirty="0"/>
          </a:p>
        </p:txBody>
      </p:sp>
      <p:sp>
        <p:nvSpPr>
          <p:cNvPr id="3" name="Right Arrow 2"/>
          <p:cNvSpPr/>
          <p:nvPr/>
        </p:nvSpPr>
        <p:spPr>
          <a:xfrm>
            <a:off x="2915816" y="6000065"/>
            <a:ext cx="990600" cy="381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24633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Sekvens</a:t>
            </a:r>
            <a:endParaRPr lang="da-DK" dirty="0"/>
          </a:p>
        </p:txBody>
      </p:sp>
      <p:pic>
        <p:nvPicPr>
          <p:cNvPr id="8" name="Picture 7" descr="C:\Users\LLKirkevang\Desktop\propedeut\New folder\Real-T2_0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2098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LLKirkevang\Desktop\propedeut\New folder\Real-T2_0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88" y="1981200"/>
            <a:ext cx="2034012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LLKirkevang\Desktop\propedeut\New folder\Real-T2_1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981200"/>
            <a:ext cx="20193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28600" y="5650468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Trepanering </a:t>
            </a:r>
            <a:r>
              <a:rPr lang="nb-NO" dirty="0"/>
              <a:t>til </a:t>
            </a:r>
            <a:r>
              <a:rPr lang="nb-NO" dirty="0" smtClean="0"/>
              <a:t>pulpa   				Kavum preparation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41681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Sekvens</a:t>
            </a:r>
            <a:endParaRPr lang="da-DK" dirty="0"/>
          </a:p>
        </p:txBody>
      </p:sp>
      <p:pic>
        <p:nvPicPr>
          <p:cNvPr id="7" name="Picture 6" descr="C:\Users\LLKirkevang\Desktop\propedeut\New folder\Real-T2_1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057400" cy="360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LLKirkevang\Desktop\propedeut\New folder\Real-T2_1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1905000" cy="360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LLKirkevang\Desktop\propedeut\New folder\Real-T2_1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1981200" cy="360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LLKirkevang\Desktop\propedeut\New folder\Real-T2_17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1981200" cy="36060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" y="5562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Utilstrækkelig oplukning			Oplukning med </a:t>
            </a:r>
            <a:r>
              <a:rPr lang="nb-NO" dirty="0" smtClean="0"/>
              <a:t>f. eks. Gates bor</a:t>
            </a:r>
            <a:endParaRPr lang="da-DK" dirty="0"/>
          </a:p>
          <a:p>
            <a:r>
              <a:rPr lang="nb-NO" dirty="0"/>
              <a:t>af kanalinngangene</a:t>
            </a: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26876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Rett adgang til kanalerne – adekvat åbning af kronepulpa og kanalindgange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8638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Sekvens</a:t>
            </a:r>
            <a:endParaRPr lang="da-DK" dirty="0"/>
          </a:p>
        </p:txBody>
      </p:sp>
      <p:pic>
        <p:nvPicPr>
          <p:cNvPr id="8" name="Picture 7" descr="C:\Users\LLKirkevang\Desktop\propedeut\New folder\Real-T2_1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19812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62000" y="56388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Tilstrækkelig oplukning		</a:t>
            </a: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876300" y="1340768"/>
            <a:ext cx="613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Klar til at fastsætte arbeidslengde og vælge Reciproc filstørrelse</a:t>
            </a:r>
            <a:endParaRPr lang="da-DK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24200" y="1951037"/>
            <a:ext cx="5791200" cy="4525963"/>
          </a:xfrm>
        </p:spPr>
        <p:txBody>
          <a:bodyPr>
            <a:normAutofit/>
          </a:bodyPr>
          <a:lstStyle/>
          <a:p>
            <a:r>
              <a:rPr lang="nb-NO" sz="2400" dirty="0" smtClean="0"/>
              <a:t>H</a:t>
            </a:r>
            <a:r>
              <a:rPr lang="da-DK" sz="2400" dirty="0"/>
              <a:t>vis fil 30, ISO standard, går passivt til </a:t>
            </a:r>
            <a:r>
              <a:rPr lang="da-DK" sz="2400" dirty="0" err="1" smtClean="0"/>
              <a:t>indikatorlengde</a:t>
            </a:r>
            <a:r>
              <a:rPr lang="da-DK" sz="2400" dirty="0" smtClean="0"/>
              <a:t> </a:t>
            </a:r>
            <a:r>
              <a:rPr lang="da-DK" sz="2400" dirty="0"/>
              <a:t>– vælg </a:t>
            </a:r>
            <a:r>
              <a:rPr lang="da-DK" sz="2400" b="1" u="sng" dirty="0">
                <a:solidFill>
                  <a:srgbClr val="FFC000"/>
                </a:solidFill>
              </a:rPr>
              <a:t>50-gul, taper 0.5. </a:t>
            </a:r>
          </a:p>
          <a:p>
            <a:pPr lvl="0"/>
            <a:endParaRPr lang="nb-NO" sz="2400" dirty="0" smtClean="0"/>
          </a:p>
          <a:p>
            <a:pPr lvl="0"/>
            <a:r>
              <a:rPr lang="nb-NO" sz="2400" dirty="0" smtClean="0"/>
              <a:t>H</a:t>
            </a:r>
            <a:r>
              <a:rPr lang="da-DK" sz="2400" dirty="0"/>
              <a:t>vis fil 30, ISO standard, ikke går passivt til </a:t>
            </a:r>
            <a:r>
              <a:rPr lang="da-DK" sz="2400" dirty="0" err="1" smtClean="0"/>
              <a:t>indikatorlengde</a:t>
            </a:r>
            <a:r>
              <a:rPr lang="da-DK" sz="2400" dirty="0" smtClean="0"/>
              <a:t>, men fil 20 gør </a:t>
            </a:r>
            <a:r>
              <a:rPr lang="da-DK" sz="2400" dirty="0"/>
              <a:t>– vælg </a:t>
            </a:r>
            <a:r>
              <a:rPr lang="da-DK" sz="2400" b="1" u="sng" dirty="0"/>
              <a:t>40-sort, taper .06</a:t>
            </a:r>
            <a:r>
              <a:rPr lang="da-DK" sz="2400" b="1" u="sng" dirty="0" smtClean="0"/>
              <a:t>.</a:t>
            </a:r>
          </a:p>
          <a:p>
            <a:endParaRPr lang="nb-NO" sz="2400" dirty="0" smtClean="0"/>
          </a:p>
          <a:p>
            <a:r>
              <a:rPr lang="nb-NO" sz="2400" dirty="0" smtClean="0"/>
              <a:t>H</a:t>
            </a:r>
            <a:r>
              <a:rPr lang="da-DK" sz="2400" dirty="0"/>
              <a:t>vis fil 20, ISO standard, ikke går passivt til </a:t>
            </a:r>
            <a:r>
              <a:rPr lang="da-DK" sz="2400" dirty="0" err="1" smtClean="0"/>
              <a:t>indikatorlengde</a:t>
            </a:r>
            <a:r>
              <a:rPr lang="da-DK" sz="2400" dirty="0" smtClean="0"/>
              <a:t> </a:t>
            </a:r>
            <a:r>
              <a:rPr lang="da-DK" sz="2400" dirty="0"/>
              <a:t>– vælg </a:t>
            </a:r>
            <a:r>
              <a:rPr lang="da-DK" sz="2400" u="sng" dirty="0">
                <a:solidFill>
                  <a:srgbClr val="FF0000"/>
                </a:solidFill>
              </a:rPr>
              <a:t>25-rød, taper .08</a:t>
            </a:r>
            <a:r>
              <a:rPr lang="da-DK" sz="2400" u="sng" dirty="0" smtClean="0">
                <a:solidFill>
                  <a:srgbClr val="FF0000"/>
                </a:solidFill>
              </a:rPr>
              <a:t>.</a:t>
            </a:r>
            <a:endParaRPr lang="da-DK" sz="2400" u="sng" dirty="0">
              <a:solidFill>
                <a:srgbClr val="FF0000"/>
              </a:solidFill>
            </a:endParaRPr>
          </a:p>
          <a:p>
            <a:endParaRPr lang="da-DK" sz="2400" dirty="0" smtClean="0"/>
          </a:p>
          <a:p>
            <a:endParaRPr lang="da-DK" sz="2400" dirty="0"/>
          </a:p>
        </p:txBody>
      </p:sp>
    </p:spTree>
    <p:extLst>
      <p:ext uri="{BB962C8B-B14F-4D97-AF65-F5344CB8AC3E}">
        <p14:creationId xmlns="" xmlns:p14="http://schemas.microsoft.com/office/powerpoint/2010/main" val="13644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Sekvens</a:t>
            </a:r>
            <a:endParaRPr lang="da-DK" dirty="0"/>
          </a:p>
        </p:txBody>
      </p:sp>
      <p:pic>
        <p:nvPicPr>
          <p:cNvPr id="8" name="Picture 7" descr="C:\Users\LLKirkevang\Desktop\propedeut\New folder\Real-T2_1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19812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LLKirkevang\Desktop\propedeut\New folder\Real-T2_19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954"/>
            <a:ext cx="2057400" cy="36568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62000" y="56388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Tilstrækkelig oplukning		Indikator røntgen</a:t>
            </a:r>
            <a:r>
              <a:rPr lang="nb-NO" dirty="0"/>
              <a:t>	</a:t>
            </a: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876300" y="1447800"/>
            <a:ext cx="613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Klar til at fastsætte arbeidslengde 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7252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Sekvens</a:t>
            </a:r>
            <a:endParaRPr lang="da-DK" dirty="0"/>
          </a:p>
        </p:txBody>
      </p:sp>
      <p:pic>
        <p:nvPicPr>
          <p:cNvPr id="10" name="Picture 9" descr="C:\Users\LLKirkevang\Desktop\propedeut\New folder\Real-T2_2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1981200" cy="365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LLKirkevang\Desktop\propedeut\New folder\Real-T2_2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954"/>
            <a:ext cx="2172077" cy="36568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438400" y="5650468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 smtClean="0"/>
              <a:t>Udrenset</a:t>
            </a:r>
            <a:r>
              <a:rPr lang="nb-NO" dirty="0" smtClean="0"/>
              <a:t> op til fil 20, ISO standard</a:t>
            </a: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295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Når arbeidslengden er fastsat udrenses manuelt med </a:t>
            </a:r>
          </a:p>
          <a:p>
            <a:r>
              <a:rPr lang="da-DK" dirty="0" smtClean="0"/>
              <a:t>10, 15 og 20 file, </a:t>
            </a:r>
            <a:r>
              <a:rPr lang="da-DK" dirty="0"/>
              <a:t>ISO standard (</a:t>
            </a:r>
            <a:r>
              <a:rPr lang="da-DK" dirty="0" smtClean="0"/>
              <a:t>Glide-path)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3567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Maskinell instrumentering</a:t>
            </a:r>
            <a:endParaRPr lang="da-DK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 rotWithShape="1">
          <a:blip r:embed="rId2" cstate="print"/>
          <a:srcRect b="38940"/>
          <a:stretch/>
        </p:blipFill>
        <p:spPr bwMode="auto">
          <a:xfrm>
            <a:off x="5943600" y="1228254"/>
            <a:ext cx="2319366" cy="388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517267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nb-NO" dirty="0" smtClean="0"/>
              <a:t>Instrumentet monteres på vinkelstykket – ikke fingrene direkte på filen...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nb-NO" dirty="0" smtClean="0"/>
              <a:t>Motoren indstilles på «reciproc all»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/>
              <a:t>Irrigasjonsvæske kommes i </a:t>
            </a:r>
            <a:r>
              <a:rPr lang="nb-NO" dirty="0" smtClean="0"/>
              <a:t>pulpakavum</a:t>
            </a:r>
            <a:endParaRPr lang="nb-NO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nb-NO" dirty="0" smtClean="0"/>
              <a:t>Motoren aktiveres </a:t>
            </a:r>
            <a:r>
              <a:rPr lang="nb-NO" dirty="0"/>
              <a:t>med </a:t>
            </a:r>
            <a:r>
              <a:rPr lang="nb-NO" dirty="0" smtClean="0"/>
              <a:t>fodpedalen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nb-NO" dirty="0" smtClean="0"/>
              <a:t>Motoren </a:t>
            </a:r>
            <a:r>
              <a:rPr lang="nb-NO" dirty="0"/>
              <a:t>må ikke stoppes, mens filen er i kanalen, </a:t>
            </a:r>
            <a:r>
              <a:rPr lang="nb-NO" dirty="0" smtClean="0"/>
              <a:t>man risikerer at </a:t>
            </a:r>
            <a:r>
              <a:rPr lang="nb-NO" dirty="0"/>
              <a:t>filen sætter sig </a:t>
            </a:r>
            <a:r>
              <a:rPr lang="nb-NO" dirty="0" smtClean="0"/>
              <a:t>fast</a:t>
            </a:r>
            <a:endParaRPr lang="da-DK" dirty="0"/>
          </a:p>
        </p:txBody>
      </p:sp>
      <p:pic>
        <p:nvPicPr>
          <p:cNvPr id="9" name="Inhaltsplatzhalter 5" descr="VDW.SILVER reciproc 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59187"/>
            <a:ext cx="41417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030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Bakgrunn eller hvorfor?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b-NO" sz="2400" dirty="0" smtClean="0"/>
              <a:t>Kvalitetsbedring:</a:t>
            </a:r>
          </a:p>
          <a:p>
            <a:pPr lvl="1">
              <a:defRPr/>
            </a:pPr>
            <a:r>
              <a:rPr lang="nb-NO" sz="2000" dirty="0" smtClean="0">
                <a:solidFill>
                  <a:srgbClr val="00B050"/>
                </a:solidFill>
              </a:rPr>
              <a:t>95% av </a:t>
            </a:r>
            <a:r>
              <a:rPr lang="nb-NO" sz="2000" dirty="0" err="1" smtClean="0">
                <a:solidFill>
                  <a:srgbClr val="00B050"/>
                </a:solidFill>
              </a:rPr>
              <a:t>vitalekstirpasjonene</a:t>
            </a:r>
            <a:r>
              <a:rPr lang="nb-NO" sz="2000" dirty="0" smtClean="0">
                <a:solidFill>
                  <a:srgbClr val="00B050"/>
                </a:solidFill>
              </a:rPr>
              <a:t> ved UiO er vellykket 1984-2008</a:t>
            </a:r>
          </a:p>
          <a:p>
            <a:pPr lvl="1">
              <a:defRPr/>
            </a:pPr>
            <a:r>
              <a:rPr lang="nb-NO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75% av tenner med AP blir bra ved UiO 1984-2008</a:t>
            </a:r>
          </a:p>
          <a:p>
            <a:pPr lvl="1">
              <a:defRPr/>
            </a:pPr>
            <a:r>
              <a:rPr lang="nb-NO" sz="2000" dirty="0" smtClean="0">
                <a:solidFill>
                  <a:srgbClr val="FF0000"/>
                </a:solidFill>
              </a:rPr>
              <a:t>~67% av alle rotfylte tenner der ute er uten AP (2006), </a:t>
            </a:r>
            <a:r>
              <a:rPr lang="nb-NO" sz="2000" dirty="0" err="1" smtClean="0">
                <a:solidFill>
                  <a:srgbClr val="FF0000"/>
                </a:solidFill>
              </a:rPr>
              <a:t>dvs</a:t>
            </a:r>
            <a:endParaRPr lang="nb-NO" sz="2000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nb-NO" sz="2000" b="1" dirty="0" smtClean="0">
                <a:solidFill>
                  <a:srgbClr val="FF3300"/>
                </a:solidFill>
              </a:rPr>
              <a:t>&gt;50% av tenner med AP kan fortsatt ha det etter behandling i hverdagspraksis (2013?, Jordal)</a:t>
            </a:r>
          </a:p>
          <a:p>
            <a:pPr>
              <a:defRPr/>
            </a:pPr>
            <a:r>
              <a:rPr lang="nb-NO" sz="2400" dirty="0" smtClean="0"/>
              <a:t>Vi må forbedre oss!</a:t>
            </a:r>
          </a:p>
          <a:p>
            <a:pPr lvl="1">
              <a:defRPr/>
            </a:pPr>
            <a:r>
              <a:rPr lang="nb-NO" sz="2000" dirty="0" smtClean="0"/>
              <a:t>Standardisering, bedre undervisning, motivasjon</a:t>
            </a:r>
          </a:p>
          <a:p>
            <a:pPr>
              <a:defRPr/>
            </a:pPr>
            <a:r>
              <a:rPr lang="nb-NO" sz="2400" dirty="0" smtClean="0"/>
              <a:t>Tidsånden</a:t>
            </a:r>
          </a:p>
          <a:p>
            <a:pPr lvl="1">
              <a:defRPr/>
            </a:pPr>
            <a:r>
              <a:rPr lang="nb-NO" sz="2000" dirty="0" smtClean="0"/>
              <a:t>Maskinell gir forenkling og tidsbesparelse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Sekvens, maskinell</a:t>
            </a:r>
            <a:endParaRPr lang="da-DK" dirty="0"/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 rotWithShape="1">
          <a:blip r:embed="rId2" cstate="print"/>
          <a:srcRect b="38656"/>
          <a:stretch/>
        </p:blipFill>
        <p:spPr bwMode="auto">
          <a:xfrm>
            <a:off x="2339752" y="1238963"/>
            <a:ext cx="2317717" cy="2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3" cstate="print"/>
          <a:srcRect b="20026"/>
          <a:stretch/>
        </p:blipFill>
        <p:spPr bwMode="auto">
          <a:xfrm>
            <a:off x="4583970" y="1219199"/>
            <a:ext cx="1500198" cy="2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9088" y="3718679"/>
            <a:ext cx="8915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nb-NO" dirty="0" smtClean="0"/>
              <a:t>Den </a:t>
            </a:r>
            <a:r>
              <a:rPr lang="nb-NO" dirty="0"/>
              <a:t>aktiverede Reciproc-fil føres ind i kanalen med rolige ind-ud bevægelser (pecking motion). </a:t>
            </a:r>
            <a:endParaRPr lang="nb-NO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nb-NO" dirty="0" smtClean="0"/>
              <a:t>HUSK </a:t>
            </a:r>
            <a:r>
              <a:rPr lang="nb-NO" dirty="0"/>
              <a:t>god fingerstøtte - den </a:t>
            </a:r>
            <a:r>
              <a:rPr lang="nb-NO" dirty="0" smtClean="0"/>
              <a:t>vil MEGET gerne </a:t>
            </a:r>
            <a:r>
              <a:rPr lang="nb-NO" dirty="0"/>
              <a:t>trække sig ned i kanalen.</a:t>
            </a:r>
            <a:endParaRPr lang="da-DK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nb-NO" dirty="0" smtClean="0"/>
              <a:t>Hvis filen ikke vil </a:t>
            </a:r>
            <a:r>
              <a:rPr lang="nb-NO" dirty="0" err="1" smtClean="0"/>
              <a:t>avancere</a:t>
            </a:r>
            <a:r>
              <a:rPr lang="nb-NO" dirty="0" smtClean="0"/>
              <a:t> må man ikke presse – tag istedet en håndfil og gå efter.</a:t>
            </a:r>
            <a:endParaRPr lang="da-DK" dirty="0"/>
          </a:p>
          <a:p>
            <a:pPr marL="285750" lvl="0" indent="-285750">
              <a:buFont typeface="Arial" pitchFamily="34" charset="0"/>
              <a:buChar char="•"/>
            </a:pPr>
            <a:endParaRPr lang="nb-NO" dirty="0" smtClean="0"/>
          </a:p>
          <a:p>
            <a:pPr lvl="0"/>
            <a:r>
              <a:rPr lang="nb-NO" sz="2800" b="1" dirty="0" smtClean="0">
                <a:solidFill>
                  <a:srgbClr val="FF0000"/>
                </a:solidFill>
              </a:rPr>
              <a:t>OBS!!</a:t>
            </a:r>
            <a:r>
              <a:rPr lang="nb-NO" dirty="0" smtClean="0"/>
              <a:t> </a:t>
            </a:r>
            <a:r>
              <a:rPr lang="nb-NO" sz="2400" dirty="0" smtClean="0"/>
              <a:t>Reciproc-filen bør </a:t>
            </a:r>
            <a:r>
              <a:rPr lang="nb-NO" sz="2400" i="1" dirty="0" smtClean="0"/>
              <a:t>højest</a:t>
            </a:r>
            <a:r>
              <a:rPr lang="nb-NO" sz="2400" dirty="0" smtClean="0"/>
              <a:t> avancere 3 mm, inden den fjernes fra kanalen, skærene renses og kanalen irrigeres </a:t>
            </a:r>
            <a:r>
              <a:rPr lang="nb-NO" sz="2800" b="1" dirty="0" smtClean="0">
                <a:solidFill>
                  <a:srgbClr val="FF0000"/>
                </a:solidFill>
              </a:rPr>
              <a:t>OBS</a:t>
            </a:r>
            <a:r>
              <a:rPr lang="nb-NO" sz="2800" b="1" dirty="0">
                <a:solidFill>
                  <a:srgbClr val="FF0000"/>
                </a:solidFill>
              </a:rPr>
              <a:t>!!</a:t>
            </a:r>
            <a:r>
              <a:rPr lang="nb-NO" sz="2800" dirty="0"/>
              <a:t> </a:t>
            </a:r>
            <a:endParaRPr lang="da-DK" sz="2800" dirty="0"/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8193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Sekvens, maskinell</a:t>
            </a:r>
            <a:endParaRPr lang="da-DK" dirty="0"/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 rotWithShape="1">
          <a:blip r:embed="rId2" cstate="print"/>
          <a:srcRect b="18208"/>
          <a:stretch/>
        </p:blipFill>
        <p:spPr bwMode="auto">
          <a:xfrm>
            <a:off x="1676400" y="1190531"/>
            <a:ext cx="2145501" cy="360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 rotWithShape="1">
          <a:blip r:embed="rId3" cstate="print"/>
          <a:srcRect b="28928"/>
          <a:stretch/>
        </p:blipFill>
        <p:spPr bwMode="auto">
          <a:xfrm>
            <a:off x="3821900" y="1219200"/>
            <a:ext cx="2187321" cy="357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486787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nb-NO" dirty="0" smtClean="0"/>
              <a:t>Efter </a:t>
            </a:r>
            <a:r>
              <a:rPr lang="nb-NO" dirty="0"/>
              <a:t>hver 3 mm der præpareres, </a:t>
            </a:r>
            <a:r>
              <a:rPr lang="nb-NO" dirty="0" smtClean="0"/>
              <a:t>irrigeres grundigt og skærene på Reciproc instrumentet renses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nb-NO" dirty="0" smtClean="0"/>
              <a:t>Kontroller </a:t>
            </a:r>
            <a:r>
              <a:rPr lang="nb-NO" dirty="0"/>
              <a:t>med en fil 20, ISO standard, at der stadig er adgang til den fulde </a:t>
            </a:r>
            <a:r>
              <a:rPr lang="nb-NO" dirty="0" smtClean="0"/>
              <a:t>arbeidslengde</a:t>
            </a:r>
            <a:r>
              <a:rPr lang="nb-NO" dirty="0"/>
              <a:t>.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5402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Sekvens, maskinell</a:t>
            </a:r>
            <a:endParaRPr lang="da-DK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 rotWithShape="1">
          <a:blip r:embed="rId2" cstate="print"/>
          <a:srcRect b="38940"/>
          <a:stretch/>
        </p:blipFill>
        <p:spPr bwMode="auto">
          <a:xfrm>
            <a:off x="500034" y="2495163"/>
            <a:ext cx="1422246" cy="23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 rotWithShape="1">
          <a:blip r:embed="rId3" cstate="print"/>
          <a:srcRect b="38656"/>
          <a:stretch/>
        </p:blipFill>
        <p:spPr bwMode="auto">
          <a:xfrm>
            <a:off x="2000232" y="2498935"/>
            <a:ext cx="2317717" cy="2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4" cstate="print"/>
          <a:srcRect b="20026"/>
          <a:stretch/>
        </p:blipFill>
        <p:spPr bwMode="auto">
          <a:xfrm>
            <a:off x="4214810" y="2498935"/>
            <a:ext cx="1500198" cy="2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 rotWithShape="1">
          <a:blip r:embed="rId5" cstate="print"/>
          <a:srcRect b="18208"/>
          <a:stretch/>
        </p:blipFill>
        <p:spPr bwMode="auto">
          <a:xfrm>
            <a:off x="5786446" y="2498935"/>
            <a:ext cx="1459819" cy="2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 rotWithShape="1">
          <a:blip r:embed="rId6" cstate="print"/>
          <a:srcRect b="28928"/>
          <a:stretch/>
        </p:blipFill>
        <p:spPr bwMode="auto">
          <a:xfrm>
            <a:off x="7286644" y="2514600"/>
            <a:ext cx="1500198" cy="2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5040868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dirty="0" smtClean="0"/>
              <a:t>Sekvensen gentages til der er præpareret til den </a:t>
            </a:r>
            <a:r>
              <a:rPr lang="nb-NO" dirty="0"/>
              <a:t>fulde </a:t>
            </a:r>
            <a:r>
              <a:rPr lang="nb-NO" dirty="0" err="1" smtClean="0"/>
              <a:t>arbeidslengde</a:t>
            </a:r>
            <a:r>
              <a:rPr lang="nb-NO" dirty="0" smtClean="0"/>
              <a:t>.</a:t>
            </a:r>
          </a:p>
          <a:p>
            <a:pPr lvl="0"/>
            <a:r>
              <a:rPr lang="nb-NO" dirty="0" smtClean="0"/>
              <a:t>Der irrigeres grundig og tørres med papirspisser</a:t>
            </a:r>
          </a:p>
          <a:p>
            <a:pPr lvl="0"/>
            <a:endParaRPr lang="nb-NO" dirty="0"/>
          </a:p>
          <a:p>
            <a:pPr lvl="0"/>
            <a:r>
              <a:rPr lang="nb-NO" dirty="0" smtClean="0"/>
              <a:t>Kanalen er nu klar til midlertidig innlegg eller rotfylling </a:t>
            </a:r>
            <a:r>
              <a:rPr lang="nb-NO" dirty="0" smtClean="0">
                <a:sym typeface="Wingdings" pitchFamily="2" charset="2"/>
              </a:rPr>
              <a:t></a:t>
            </a:r>
            <a:r>
              <a:rPr lang="nb-NO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812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LKirkevang\Desktop\propedeut\New folder\Real-T3_1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"/>
            <a:ext cx="2581275" cy="4952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1000" y="838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Ferdig </a:t>
            </a:r>
            <a:r>
              <a:rPr lang="nb-NO" sz="2400" smtClean="0"/>
              <a:t>renset med: </a:t>
            </a:r>
            <a:r>
              <a:rPr lang="nb-NO" sz="2400" dirty="0" smtClean="0"/>
              <a:t>R25, .08</a:t>
            </a:r>
            <a:endParaRPr lang="nb-NO" sz="2400" dirty="0"/>
          </a:p>
        </p:txBody>
      </p:sp>
      <p:sp>
        <p:nvSpPr>
          <p:cNvPr id="2" name="Rectangle 1"/>
          <p:cNvSpPr/>
          <p:nvPr/>
        </p:nvSpPr>
        <p:spPr>
          <a:xfrm>
            <a:off x="2286000" y="58180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/>
              <a:t>http://www.odont.uio.no/iko/om/organisasjon/fagavd/endodonti/undervisning/undervisn/index.html</a:t>
            </a:r>
          </a:p>
        </p:txBody>
      </p:sp>
    </p:spTree>
    <p:extLst>
      <p:ext uri="{BB962C8B-B14F-4D97-AF65-F5344CB8AC3E}">
        <p14:creationId xmlns="" xmlns:p14="http://schemas.microsoft.com/office/powerpoint/2010/main" val="5470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403350" y="1557338"/>
            <a:ext cx="669766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2800"/>
              <a:t>Det er en omvendt balanced force; dvs den spiser seg nedover i kanalen.</a:t>
            </a:r>
          </a:p>
          <a:p>
            <a:pPr algn="ctr"/>
            <a:endParaRPr lang="nb-NO" sz="2800"/>
          </a:p>
          <a:p>
            <a:pPr algn="ctr"/>
            <a:r>
              <a:rPr lang="nb-NO" sz="2800"/>
              <a:t>Læringskurven inneholder aktiv motstand mot å la seg fange av fremdriften.</a:t>
            </a:r>
          </a:p>
          <a:p>
            <a:pPr algn="ctr"/>
            <a:r>
              <a:rPr lang="nb-NO" sz="2800"/>
              <a:t>Det kan ligne på ProTaper F2, som også var utgangspunktet for Reciproc/WaveOne-utviklingen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Papirspisser og </a:t>
            </a:r>
            <a:r>
              <a:rPr lang="nb-NO" dirty="0" err="1" smtClean="0"/>
              <a:t>points</a:t>
            </a:r>
            <a:endParaRPr lang="nb-NO" dirty="0"/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mtClean="0">
              <a:solidFill>
                <a:srgbClr val="898989"/>
              </a:solidFill>
            </a:endParaRPr>
          </a:p>
        </p:txBody>
      </p:sp>
      <p:pic>
        <p:nvPicPr>
          <p:cNvPr id="21508" name="Picture 5" descr="http://pantera.sdm.buffalo.edu/technique/manual_files/laterial_condensation_dra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052513"/>
            <a:ext cx="10287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125538"/>
            <a:ext cx="23050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r="41035"/>
          <a:stretch>
            <a:fillRect/>
          </a:stretch>
        </p:blipFill>
        <p:spPr bwMode="auto">
          <a:xfrm>
            <a:off x="1331913" y="3141663"/>
            <a:ext cx="19653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692150"/>
            <a:ext cx="19335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836613"/>
            <a:ext cx="2667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692150"/>
            <a:ext cx="23717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1916113"/>
            <a:ext cx="1754188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Apikal boks og tilpasning</a:t>
            </a:r>
            <a:endParaRPr lang="nb-NO" dirty="0"/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991100" y="1735138"/>
            <a:ext cx="2128838" cy="2414587"/>
          </a:xfrm>
          <a:custGeom>
            <a:avLst/>
            <a:gdLst>
              <a:gd name="connsiteX0" fmla="*/ 0 w 2128838"/>
              <a:gd name="connsiteY0" fmla="*/ 0 h 2414588"/>
              <a:gd name="connsiteX1" fmla="*/ 171450 w 2128838"/>
              <a:gd name="connsiteY1" fmla="*/ 2414588 h 2414588"/>
              <a:gd name="connsiteX2" fmla="*/ 1952625 w 2128838"/>
              <a:gd name="connsiteY2" fmla="*/ 2409825 h 2414588"/>
              <a:gd name="connsiteX3" fmla="*/ 2128838 w 2128838"/>
              <a:gd name="connsiteY3" fmla="*/ 0 h 2414588"/>
              <a:gd name="connsiteX4" fmla="*/ 0 w 2128838"/>
              <a:gd name="connsiteY4" fmla="*/ 0 h 241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38" h="2414588">
                <a:moveTo>
                  <a:pt x="0" y="0"/>
                </a:moveTo>
                <a:lnTo>
                  <a:pt x="171450" y="2414588"/>
                </a:lnTo>
                <a:lnTo>
                  <a:pt x="1952625" y="2409825"/>
                </a:lnTo>
                <a:lnTo>
                  <a:pt x="2128838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4579" name="Picture 4" descr="C:\Users\dagor\AppData\Local\Microsoft\Windows\Temporary Internet Files\Content.IE5\EVLKNBO4\MC900048284[1].wmf"/>
          <p:cNvPicPr>
            <a:picLocks noChangeAspect="1" noChangeArrowheads="1"/>
          </p:cNvPicPr>
          <p:nvPr/>
        </p:nvPicPr>
        <p:blipFill>
          <a:blip r:embed="rId2" cstate="print"/>
          <a:srcRect t="53203" b="35469"/>
          <a:stretch>
            <a:fillRect/>
          </a:stretch>
        </p:blipFill>
        <p:spPr bwMode="auto">
          <a:xfrm rot="10800000">
            <a:off x="4579938" y="981075"/>
            <a:ext cx="3021012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441450" y="1762125"/>
            <a:ext cx="2652713" cy="2390775"/>
          </a:xfrm>
          <a:custGeom>
            <a:avLst/>
            <a:gdLst>
              <a:gd name="connsiteX0" fmla="*/ 0 w 2652713"/>
              <a:gd name="connsiteY0" fmla="*/ 0 h 2390775"/>
              <a:gd name="connsiteX1" fmla="*/ 857250 w 2652713"/>
              <a:gd name="connsiteY1" fmla="*/ 2390775 h 2390775"/>
              <a:gd name="connsiteX2" fmla="*/ 1809750 w 2652713"/>
              <a:gd name="connsiteY2" fmla="*/ 2390775 h 2390775"/>
              <a:gd name="connsiteX3" fmla="*/ 2652713 w 2652713"/>
              <a:gd name="connsiteY3" fmla="*/ 4763 h 2390775"/>
              <a:gd name="connsiteX4" fmla="*/ 0 w 2652713"/>
              <a:gd name="connsiteY4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713" h="2390775">
                <a:moveTo>
                  <a:pt x="0" y="0"/>
                </a:moveTo>
                <a:lnTo>
                  <a:pt x="857250" y="2390775"/>
                </a:lnTo>
                <a:lnTo>
                  <a:pt x="1809750" y="2390775"/>
                </a:lnTo>
                <a:lnTo>
                  <a:pt x="2652713" y="47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4581" name="Picture 3" descr="C:\Users\dagor\AppData\Local\Microsoft\Windows\Temporary Internet Files\Content.IE5\EVLKNBO4\MC900048284[1].wmf"/>
          <p:cNvPicPr>
            <a:picLocks noChangeAspect="1" noChangeArrowheads="1"/>
          </p:cNvPicPr>
          <p:nvPr/>
        </p:nvPicPr>
        <p:blipFill>
          <a:blip r:embed="rId2" cstate="print"/>
          <a:srcRect t="28375" b="21281"/>
          <a:stretch>
            <a:fillRect/>
          </a:stretch>
        </p:blipFill>
        <p:spPr bwMode="auto">
          <a:xfrm rot="10800000">
            <a:off x="1266825" y="981075"/>
            <a:ext cx="30813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900113" y="5013325"/>
            <a:ext cx="774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latin typeface="Calibri" pitchFamily="34" charset="0"/>
              </a:rPr>
              <a:t>Seating of standardized points into canals instrumented with taper 0.08 and 0.02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827088" y="5589588"/>
            <a:ext cx="7802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latin typeface="Calibri" pitchFamily="34" charset="0"/>
              </a:rPr>
              <a:t>Plassering av masterpoint i kanaler som er instrumentert med taper 0.08 and 0.02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991100" y="1735138"/>
            <a:ext cx="2128838" cy="2414587"/>
          </a:xfrm>
          <a:custGeom>
            <a:avLst/>
            <a:gdLst>
              <a:gd name="connsiteX0" fmla="*/ 0 w 2128838"/>
              <a:gd name="connsiteY0" fmla="*/ 0 h 2414588"/>
              <a:gd name="connsiteX1" fmla="*/ 171450 w 2128838"/>
              <a:gd name="connsiteY1" fmla="*/ 2414588 h 2414588"/>
              <a:gd name="connsiteX2" fmla="*/ 1952625 w 2128838"/>
              <a:gd name="connsiteY2" fmla="*/ 2409825 h 2414588"/>
              <a:gd name="connsiteX3" fmla="*/ 2128838 w 2128838"/>
              <a:gd name="connsiteY3" fmla="*/ 0 h 2414588"/>
              <a:gd name="connsiteX4" fmla="*/ 0 w 2128838"/>
              <a:gd name="connsiteY4" fmla="*/ 0 h 241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38" h="2414588">
                <a:moveTo>
                  <a:pt x="0" y="0"/>
                </a:moveTo>
                <a:lnTo>
                  <a:pt x="171450" y="2414588"/>
                </a:lnTo>
                <a:lnTo>
                  <a:pt x="1952625" y="2409825"/>
                </a:lnTo>
                <a:lnTo>
                  <a:pt x="2128838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5603" name="Picture 4" descr="C:\Users\dagor\AppData\Local\Microsoft\Windows\Temporary Internet Files\Content.IE5\EVLKNBO4\MC900048284[1].wmf"/>
          <p:cNvPicPr>
            <a:picLocks noChangeAspect="1" noChangeArrowheads="1"/>
          </p:cNvPicPr>
          <p:nvPr/>
        </p:nvPicPr>
        <p:blipFill>
          <a:blip r:embed="rId2" cstate="print"/>
          <a:srcRect t="53203" b="35469"/>
          <a:stretch>
            <a:fillRect/>
          </a:stretch>
        </p:blipFill>
        <p:spPr bwMode="auto">
          <a:xfrm rot="10800000">
            <a:off x="4579938" y="1341438"/>
            <a:ext cx="302101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441450" y="1762125"/>
            <a:ext cx="2652713" cy="2390775"/>
          </a:xfrm>
          <a:custGeom>
            <a:avLst/>
            <a:gdLst>
              <a:gd name="connsiteX0" fmla="*/ 0 w 2652713"/>
              <a:gd name="connsiteY0" fmla="*/ 0 h 2390775"/>
              <a:gd name="connsiteX1" fmla="*/ 857250 w 2652713"/>
              <a:gd name="connsiteY1" fmla="*/ 2390775 h 2390775"/>
              <a:gd name="connsiteX2" fmla="*/ 1809750 w 2652713"/>
              <a:gd name="connsiteY2" fmla="*/ 2390775 h 2390775"/>
              <a:gd name="connsiteX3" fmla="*/ 2652713 w 2652713"/>
              <a:gd name="connsiteY3" fmla="*/ 4763 h 2390775"/>
              <a:gd name="connsiteX4" fmla="*/ 0 w 2652713"/>
              <a:gd name="connsiteY4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713" h="2390775">
                <a:moveTo>
                  <a:pt x="0" y="0"/>
                </a:moveTo>
                <a:lnTo>
                  <a:pt x="857250" y="2390775"/>
                </a:lnTo>
                <a:lnTo>
                  <a:pt x="1809750" y="2390775"/>
                </a:lnTo>
                <a:lnTo>
                  <a:pt x="2652713" y="47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5605" name="Picture 3" descr="C:\Users\dagor\AppData\Local\Microsoft\Windows\Temporary Internet Files\Content.IE5\EVLKNBO4\MC900048284[1].wmf"/>
          <p:cNvPicPr>
            <a:picLocks noChangeAspect="1" noChangeArrowheads="1"/>
          </p:cNvPicPr>
          <p:nvPr/>
        </p:nvPicPr>
        <p:blipFill>
          <a:blip r:embed="rId2" cstate="print"/>
          <a:srcRect t="28375" b="21281"/>
          <a:stretch>
            <a:fillRect/>
          </a:stretch>
        </p:blipFill>
        <p:spPr bwMode="auto">
          <a:xfrm rot="10800000">
            <a:off x="1266825" y="1484313"/>
            <a:ext cx="3081338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900113" y="5013325"/>
            <a:ext cx="774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latin typeface="Calibri" pitchFamily="34" charset="0"/>
              </a:rPr>
              <a:t>Seating of standardized points into canals instrumented with taper 0.08 and 0.02</a:t>
            </a: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827088" y="5589588"/>
            <a:ext cx="7802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latin typeface="Calibri" pitchFamily="34" charset="0"/>
              </a:rPr>
              <a:t>Plassering av masterpoint i kanaler som er instrumentert med taper 0.08 and 0.02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Vi må forbedre oss!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smtClean="0"/>
              <a:t>Hva påvirker resultatet?</a:t>
            </a:r>
          </a:p>
          <a:p>
            <a:pPr lvl="1"/>
            <a:r>
              <a:rPr lang="nb-NO" sz="2000" smtClean="0"/>
              <a:t>Rotfyllingens lengde</a:t>
            </a:r>
          </a:p>
          <a:p>
            <a:pPr lvl="2"/>
            <a:r>
              <a:rPr lang="nb-NO" sz="1800" smtClean="0">
                <a:solidFill>
                  <a:srgbClr val="FF0000"/>
                </a:solidFill>
              </a:rPr>
              <a:t>Apekslokator</a:t>
            </a:r>
          </a:p>
          <a:p>
            <a:pPr lvl="2"/>
            <a:r>
              <a:rPr lang="nb-NO" sz="1800" smtClean="0"/>
              <a:t>Kontroll av fyllingens plassering</a:t>
            </a:r>
          </a:p>
          <a:p>
            <a:pPr lvl="1"/>
            <a:r>
              <a:rPr lang="nb-NO" sz="2000" smtClean="0"/>
              <a:t>Rotfyllingens homogenitet</a:t>
            </a:r>
          </a:p>
          <a:p>
            <a:pPr lvl="2"/>
            <a:r>
              <a:rPr lang="nb-NO" sz="1800" smtClean="0"/>
              <a:t>Lateralkondensering</a:t>
            </a:r>
          </a:p>
          <a:p>
            <a:pPr lvl="2"/>
            <a:r>
              <a:rPr lang="nb-NO" sz="1800" smtClean="0"/>
              <a:t>Varm vertikal kondensering</a:t>
            </a:r>
          </a:p>
          <a:p>
            <a:pPr lvl="2"/>
            <a:r>
              <a:rPr lang="nb-NO" sz="1800" smtClean="0">
                <a:solidFill>
                  <a:srgbClr val="FF0000"/>
                </a:solidFill>
              </a:rPr>
              <a:t>Tilpasset masterpoint</a:t>
            </a:r>
          </a:p>
          <a:p>
            <a:pPr lvl="1"/>
            <a:r>
              <a:rPr lang="nb-NO" sz="2000" smtClean="0"/>
              <a:t>Koronal tetthet</a:t>
            </a:r>
          </a:p>
          <a:p>
            <a:pPr lvl="2"/>
            <a:r>
              <a:rPr lang="nb-NO" sz="1800" smtClean="0"/>
              <a:t>Propp og topp</a:t>
            </a:r>
          </a:p>
          <a:p>
            <a:pPr lvl="1"/>
            <a:r>
              <a:rPr lang="nb-NO" sz="2000" smtClean="0">
                <a:solidFill>
                  <a:srgbClr val="FF0000"/>
                </a:solidFill>
              </a:rPr>
              <a:t>Enkel læring: veldig viktig!</a:t>
            </a:r>
          </a:p>
          <a:p>
            <a:pPr lvl="2"/>
            <a:r>
              <a:rPr lang="nb-NO" sz="1600" smtClean="0"/>
              <a:t>Resultat av scoringer fra pro-</a:t>
            </a:r>
            <a:br>
              <a:rPr lang="nb-NO" sz="1600" smtClean="0"/>
            </a:br>
            <a:r>
              <a:rPr lang="nb-NO" sz="1600" smtClean="0"/>
              <a:t>pedevtikken: sjeldent at noe </a:t>
            </a:r>
            <a:br>
              <a:rPr lang="nb-NO" sz="1600" smtClean="0"/>
            </a:br>
            <a:r>
              <a:rPr lang="nb-NO" sz="1600" smtClean="0"/>
              <a:t>kull leverer strålende resultater. </a:t>
            </a:r>
          </a:p>
          <a:p>
            <a:pPr lvl="2"/>
            <a:endParaRPr lang="nb-NO" sz="1800" smtClean="0">
              <a:solidFill>
                <a:srgbClr val="FF0000"/>
              </a:solidFill>
            </a:endParaRPr>
          </a:p>
        </p:txBody>
      </p:sp>
      <p:pic>
        <p:nvPicPr>
          <p:cNvPr id="4100" name="Picture 3" descr="M:\dnumlos\UiO\Jobbilder\Xrayendo\PAS_CASE\AMUNDSE\96102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484313"/>
            <a:ext cx="16557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 cstate="print">
            <a:lum bright="4000" contrast="16000"/>
          </a:blip>
          <a:srcRect l="9256" t="4861" r="9256" b="7292"/>
          <a:stretch>
            <a:fillRect/>
          </a:stretch>
        </p:blipFill>
        <p:spPr bwMode="auto">
          <a:xfrm>
            <a:off x="5292725" y="3213100"/>
            <a:ext cx="1201738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http://www.microsurgicaldentistry.com/endodontics/endodontics-images/ledges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5157788"/>
            <a:ext cx="200342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5175250"/>
            <a:ext cx="19446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F:\Dags\UiO\Jobbilder\Xrayendo\Vital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3141663"/>
            <a:ext cx="153352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1497013"/>
            <a:ext cx="1506537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7019925" y="3068638"/>
            <a:ext cx="1800225" cy="180022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991100" y="1735138"/>
            <a:ext cx="2128838" cy="2414587"/>
          </a:xfrm>
          <a:custGeom>
            <a:avLst/>
            <a:gdLst>
              <a:gd name="connsiteX0" fmla="*/ 0 w 2128838"/>
              <a:gd name="connsiteY0" fmla="*/ 0 h 2414588"/>
              <a:gd name="connsiteX1" fmla="*/ 171450 w 2128838"/>
              <a:gd name="connsiteY1" fmla="*/ 2414588 h 2414588"/>
              <a:gd name="connsiteX2" fmla="*/ 1952625 w 2128838"/>
              <a:gd name="connsiteY2" fmla="*/ 2409825 h 2414588"/>
              <a:gd name="connsiteX3" fmla="*/ 2128838 w 2128838"/>
              <a:gd name="connsiteY3" fmla="*/ 0 h 2414588"/>
              <a:gd name="connsiteX4" fmla="*/ 0 w 2128838"/>
              <a:gd name="connsiteY4" fmla="*/ 0 h 241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38" h="2414588">
                <a:moveTo>
                  <a:pt x="0" y="0"/>
                </a:moveTo>
                <a:lnTo>
                  <a:pt x="171450" y="2414588"/>
                </a:lnTo>
                <a:lnTo>
                  <a:pt x="1952625" y="2409825"/>
                </a:lnTo>
                <a:lnTo>
                  <a:pt x="2128838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6627" name="Picture 4" descr="C:\Users\dagor\AppData\Local\Microsoft\Windows\Temporary Internet Files\Content.IE5\EVLKNBO4\MC900048284[1].wmf"/>
          <p:cNvPicPr>
            <a:picLocks noChangeAspect="1" noChangeArrowheads="1"/>
          </p:cNvPicPr>
          <p:nvPr/>
        </p:nvPicPr>
        <p:blipFill>
          <a:blip r:embed="rId2" cstate="print"/>
          <a:srcRect t="53203" b="35469"/>
          <a:stretch>
            <a:fillRect/>
          </a:stretch>
        </p:blipFill>
        <p:spPr bwMode="auto">
          <a:xfrm rot="10800000">
            <a:off x="4579938" y="1557338"/>
            <a:ext cx="302101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441450" y="1762125"/>
            <a:ext cx="2652713" cy="2390775"/>
          </a:xfrm>
          <a:custGeom>
            <a:avLst/>
            <a:gdLst>
              <a:gd name="connsiteX0" fmla="*/ 0 w 2652713"/>
              <a:gd name="connsiteY0" fmla="*/ 0 h 2390775"/>
              <a:gd name="connsiteX1" fmla="*/ 857250 w 2652713"/>
              <a:gd name="connsiteY1" fmla="*/ 2390775 h 2390775"/>
              <a:gd name="connsiteX2" fmla="*/ 1809750 w 2652713"/>
              <a:gd name="connsiteY2" fmla="*/ 2390775 h 2390775"/>
              <a:gd name="connsiteX3" fmla="*/ 2652713 w 2652713"/>
              <a:gd name="connsiteY3" fmla="*/ 4763 h 2390775"/>
              <a:gd name="connsiteX4" fmla="*/ 0 w 2652713"/>
              <a:gd name="connsiteY4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713" h="2390775">
                <a:moveTo>
                  <a:pt x="0" y="0"/>
                </a:moveTo>
                <a:lnTo>
                  <a:pt x="857250" y="2390775"/>
                </a:lnTo>
                <a:lnTo>
                  <a:pt x="1809750" y="2390775"/>
                </a:lnTo>
                <a:lnTo>
                  <a:pt x="2652713" y="47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6629" name="Picture 3" descr="C:\Users\dagor\AppData\Local\Microsoft\Windows\Temporary Internet Files\Content.IE5\EVLKNBO4\MC900048284[1].wmf"/>
          <p:cNvPicPr>
            <a:picLocks noChangeAspect="1" noChangeArrowheads="1"/>
          </p:cNvPicPr>
          <p:nvPr/>
        </p:nvPicPr>
        <p:blipFill>
          <a:blip r:embed="rId2" cstate="print"/>
          <a:srcRect t="28375" b="21281"/>
          <a:stretch>
            <a:fillRect/>
          </a:stretch>
        </p:blipFill>
        <p:spPr bwMode="auto">
          <a:xfrm rot="10800000">
            <a:off x="1274763" y="1706563"/>
            <a:ext cx="30813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900113" y="5013325"/>
            <a:ext cx="774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latin typeface="Calibri" pitchFamily="34" charset="0"/>
              </a:rPr>
              <a:t>Seating of standardized points into canals instrumented with taper 0.08 and 0.02</a:t>
            </a:r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827088" y="5589588"/>
            <a:ext cx="7802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latin typeface="Calibri" pitchFamily="34" charset="0"/>
              </a:rPr>
              <a:t>Plassering av masterpoint i kanaler som er instrumentert med taper 0.08 and 0.02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3059113" y="765175"/>
            <a:ext cx="2635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Ved etablert apikal boks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991100" y="1735138"/>
            <a:ext cx="2128838" cy="2414587"/>
          </a:xfrm>
          <a:custGeom>
            <a:avLst/>
            <a:gdLst>
              <a:gd name="connsiteX0" fmla="*/ 0 w 2128838"/>
              <a:gd name="connsiteY0" fmla="*/ 0 h 2414588"/>
              <a:gd name="connsiteX1" fmla="*/ 171450 w 2128838"/>
              <a:gd name="connsiteY1" fmla="*/ 2414588 h 2414588"/>
              <a:gd name="connsiteX2" fmla="*/ 1952625 w 2128838"/>
              <a:gd name="connsiteY2" fmla="*/ 2409825 h 2414588"/>
              <a:gd name="connsiteX3" fmla="*/ 2128838 w 2128838"/>
              <a:gd name="connsiteY3" fmla="*/ 0 h 2414588"/>
              <a:gd name="connsiteX4" fmla="*/ 0 w 2128838"/>
              <a:gd name="connsiteY4" fmla="*/ 0 h 241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38" h="2414588">
                <a:moveTo>
                  <a:pt x="0" y="0"/>
                </a:moveTo>
                <a:lnTo>
                  <a:pt x="171450" y="2414588"/>
                </a:lnTo>
                <a:lnTo>
                  <a:pt x="1952625" y="2409825"/>
                </a:lnTo>
                <a:lnTo>
                  <a:pt x="2128838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7651" name="Picture 4" descr="C:\Users\dagor\AppData\Local\Microsoft\Windows\Temporary Internet Files\Content.IE5\EVLKNBO4\MC900048284[1].wmf"/>
          <p:cNvPicPr>
            <a:picLocks noChangeAspect="1" noChangeArrowheads="1"/>
          </p:cNvPicPr>
          <p:nvPr/>
        </p:nvPicPr>
        <p:blipFill>
          <a:blip r:embed="rId2" cstate="print"/>
          <a:srcRect t="53203" b="35469"/>
          <a:stretch>
            <a:fillRect/>
          </a:stretch>
        </p:blipFill>
        <p:spPr bwMode="auto">
          <a:xfrm rot="10800000">
            <a:off x="4699000" y="2205038"/>
            <a:ext cx="279876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441450" y="1762125"/>
            <a:ext cx="2652713" cy="2390775"/>
          </a:xfrm>
          <a:custGeom>
            <a:avLst/>
            <a:gdLst>
              <a:gd name="connsiteX0" fmla="*/ 0 w 2652713"/>
              <a:gd name="connsiteY0" fmla="*/ 0 h 2390775"/>
              <a:gd name="connsiteX1" fmla="*/ 857250 w 2652713"/>
              <a:gd name="connsiteY1" fmla="*/ 2390775 h 2390775"/>
              <a:gd name="connsiteX2" fmla="*/ 1809750 w 2652713"/>
              <a:gd name="connsiteY2" fmla="*/ 2390775 h 2390775"/>
              <a:gd name="connsiteX3" fmla="*/ 2652713 w 2652713"/>
              <a:gd name="connsiteY3" fmla="*/ 4763 h 2390775"/>
              <a:gd name="connsiteX4" fmla="*/ 0 w 2652713"/>
              <a:gd name="connsiteY4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713" h="2390775">
                <a:moveTo>
                  <a:pt x="0" y="0"/>
                </a:moveTo>
                <a:lnTo>
                  <a:pt x="857250" y="2390775"/>
                </a:lnTo>
                <a:lnTo>
                  <a:pt x="1809750" y="2390775"/>
                </a:lnTo>
                <a:lnTo>
                  <a:pt x="2652713" y="47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7653" name="Picture 3" descr="C:\Users\dagor\AppData\Local\Microsoft\Windows\Temporary Internet Files\Content.IE5\EVLKNBO4\MC900048284[1].wmf"/>
          <p:cNvPicPr>
            <a:picLocks noChangeAspect="1" noChangeArrowheads="1"/>
          </p:cNvPicPr>
          <p:nvPr/>
        </p:nvPicPr>
        <p:blipFill>
          <a:blip r:embed="rId2" cstate="print"/>
          <a:srcRect t="28375" b="21281"/>
          <a:stretch>
            <a:fillRect/>
          </a:stretch>
        </p:blipFill>
        <p:spPr bwMode="auto">
          <a:xfrm rot="10800000">
            <a:off x="1346200" y="1914525"/>
            <a:ext cx="29384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900113" y="5013325"/>
            <a:ext cx="774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latin typeface="Calibri" pitchFamily="34" charset="0"/>
              </a:rPr>
              <a:t>Seating of standardized points into canals instrumented with taper 0.08 and 0.02</a:t>
            </a: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827088" y="5589588"/>
            <a:ext cx="7802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latin typeface="Calibri" pitchFamily="34" charset="0"/>
              </a:rPr>
              <a:t>Plassering av masterpoint i kanaler som er instrumentert med taper 0.08 and 0.02</a:t>
            </a:r>
          </a:p>
        </p:txBody>
      </p:sp>
      <p:sp>
        <p:nvSpPr>
          <p:cNvPr id="9" name="Freeform 8"/>
          <p:cNvSpPr/>
          <p:nvPr/>
        </p:nvSpPr>
        <p:spPr>
          <a:xfrm>
            <a:off x="1443038" y="1758950"/>
            <a:ext cx="2652712" cy="2390775"/>
          </a:xfrm>
          <a:custGeom>
            <a:avLst/>
            <a:gdLst>
              <a:gd name="connsiteX0" fmla="*/ 0 w 2652713"/>
              <a:gd name="connsiteY0" fmla="*/ 0 h 2390775"/>
              <a:gd name="connsiteX1" fmla="*/ 857250 w 2652713"/>
              <a:gd name="connsiteY1" fmla="*/ 2390775 h 2390775"/>
              <a:gd name="connsiteX2" fmla="*/ 1809750 w 2652713"/>
              <a:gd name="connsiteY2" fmla="*/ 2390775 h 2390775"/>
              <a:gd name="connsiteX3" fmla="*/ 2652713 w 2652713"/>
              <a:gd name="connsiteY3" fmla="*/ 4763 h 2390775"/>
              <a:gd name="connsiteX4" fmla="*/ 0 w 2652713"/>
              <a:gd name="connsiteY4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713" h="2390775">
                <a:moveTo>
                  <a:pt x="0" y="0"/>
                </a:moveTo>
                <a:lnTo>
                  <a:pt x="857250" y="2390775"/>
                </a:lnTo>
                <a:lnTo>
                  <a:pt x="1809750" y="2390775"/>
                </a:lnTo>
                <a:lnTo>
                  <a:pt x="2652713" y="4763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0" name="Freeform 9"/>
          <p:cNvSpPr/>
          <p:nvPr/>
        </p:nvSpPr>
        <p:spPr>
          <a:xfrm>
            <a:off x="4994275" y="1731963"/>
            <a:ext cx="2128838" cy="2414587"/>
          </a:xfrm>
          <a:custGeom>
            <a:avLst/>
            <a:gdLst>
              <a:gd name="connsiteX0" fmla="*/ 0 w 2128838"/>
              <a:gd name="connsiteY0" fmla="*/ 0 h 2414588"/>
              <a:gd name="connsiteX1" fmla="*/ 171450 w 2128838"/>
              <a:gd name="connsiteY1" fmla="*/ 2414588 h 2414588"/>
              <a:gd name="connsiteX2" fmla="*/ 1952625 w 2128838"/>
              <a:gd name="connsiteY2" fmla="*/ 2409825 h 2414588"/>
              <a:gd name="connsiteX3" fmla="*/ 2128838 w 2128838"/>
              <a:gd name="connsiteY3" fmla="*/ 0 h 2414588"/>
              <a:gd name="connsiteX4" fmla="*/ 0 w 2128838"/>
              <a:gd name="connsiteY4" fmla="*/ 0 h 241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38" h="2414588">
                <a:moveTo>
                  <a:pt x="0" y="0"/>
                </a:moveTo>
                <a:lnTo>
                  <a:pt x="171450" y="2414588"/>
                </a:lnTo>
                <a:lnTo>
                  <a:pt x="1952625" y="2409825"/>
                </a:lnTo>
                <a:lnTo>
                  <a:pt x="2128838" y="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7658" name="TextBox 10"/>
          <p:cNvSpPr txBox="1">
            <a:spLocks noChangeArrowheads="1"/>
          </p:cNvSpPr>
          <p:nvPr/>
        </p:nvSpPr>
        <p:spPr bwMode="auto">
          <a:xfrm>
            <a:off x="2268538" y="765175"/>
            <a:ext cx="4441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Etter overinstrumentering og litt liten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Hvordan gjør vi?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9625" cy="4525963"/>
          </a:xfrm>
        </p:spPr>
        <p:txBody>
          <a:bodyPr/>
          <a:lstStyle/>
          <a:p>
            <a:pPr eaLnBrk="1" hangingPunct="1"/>
            <a:r>
              <a:rPr lang="nb-NO" dirty="0" smtClean="0"/>
              <a:t>Maskinell</a:t>
            </a:r>
          </a:p>
          <a:p>
            <a:pPr lvl="1" eaLnBrk="1" hangingPunct="1"/>
            <a:r>
              <a:rPr lang="nb-NO" dirty="0" smtClean="0"/>
              <a:t>Rtg: vurder størrelse, </a:t>
            </a:r>
          </a:p>
          <a:p>
            <a:pPr lvl="1" eaLnBrk="1" hangingPunct="1"/>
            <a:r>
              <a:rPr lang="nb-NO" dirty="0" smtClean="0"/>
              <a:t>Etter kavumprep og kanalsøk</a:t>
            </a:r>
          </a:p>
          <a:p>
            <a:pPr lvl="2" eaLnBrk="1" hangingPunct="1"/>
            <a:r>
              <a:rPr lang="nb-NO" dirty="0" smtClean="0"/>
              <a:t>Hvis #30 til apeks: </a:t>
            </a:r>
            <a:r>
              <a:rPr lang="nb-NO" b="1" dirty="0" smtClean="0">
                <a:solidFill>
                  <a:srgbClr val="FFC000"/>
                </a:solidFill>
              </a:rPr>
              <a:t>R50</a:t>
            </a:r>
            <a:r>
              <a:rPr lang="nb-NO" dirty="0" smtClean="0"/>
              <a:t>; hvis #20 til apeks: </a:t>
            </a:r>
            <a:r>
              <a:rPr lang="nb-NO" b="1" dirty="0" smtClean="0"/>
              <a:t>R40</a:t>
            </a:r>
            <a:r>
              <a:rPr lang="nb-NO" dirty="0" smtClean="0"/>
              <a:t>; ellers: </a:t>
            </a:r>
            <a:r>
              <a:rPr lang="nb-NO" b="1" dirty="0" smtClean="0">
                <a:solidFill>
                  <a:srgbClr val="FF0000"/>
                </a:solidFill>
              </a:rPr>
              <a:t>R25</a:t>
            </a:r>
          </a:p>
          <a:p>
            <a:pPr lvl="1" eaLnBrk="1" hangingPunct="1"/>
            <a:r>
              <a:rPr lang="nb-NO" dirty="0" smtClean="0"/>
              <a:t>Lengdemål som vanlig, også med apeks-lokator</a:t>
            </a:r>
          </a:p>
          <a:p>
            <a:pPr lvl="1" eaLnBrk="1" hangingPunct="1"/>
            <a:r>
              <a:rPr lang="nb-NO" dirty="0" smtClean="0">
                <a:solidFill>
                  <a:srgbClr val="FF3300"/>
                </a:solidFill>
              </a:rPr>
              <a:t>Hånd til #20 alltid</a:t>
            </a:r>
          </a:p>
          <a:p>
            <a:pPr lvl="1" eaLnBrk="1" hangingPunct="1"/>
            <a:r>
              <a:rPr lang="nb-NO" dirty="0" smtClean="0"/>
              <a:t>R25, R40 eller R50 til apeks</a:t>
            </a:r>
          </a:p>
          <a:p>
            <a:pPr lvl="1" eaLnBrk="1" hangingPunct="1"/>
            <a:r>
              <a:rPr lang="nb-NO" dirty="0" smtClean="0"/>
              <a:t>H-filer etter behov</a:t>
            </a:r>
          </a:p>
          <a:p>
            <a:pPr lvl="1" eaLnBrk="1" hangingPunct="1"/>
            <a:endParaRPr lang="nb-NO" dirty="0" smtClean="0"/>
          </a:p>
        </p:txBody>
      </p:sp>
      <p:sp>
        <p:nvSpPr>
          <p:cNvPr id="41988" name="Content Placeholder 3"/>
          <p:cNvSpPr>
            <a:spLocks noGrp="1"/>
          </p:cNvSpPr>
          <p:nvPr>
            <p:ph sz="half" idx="2"/>
          </p:nvPr>
        </p:nvSpPr>
        <p:spPr>
          <a:xfrm>
            <a:off x="5076825" y="1600200"/>
            <a:ext cx="3609975" cy="4525963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Manuell</a:t>
            </a:r>
          </a:p>
          <a:p>
            <a:pPr lvl="1">
              <a:defRPr/>
            </a:pPr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Lengdemål som vanlig, også med </a:t>
            </a:r>
            <a:r>
              <a:rPr lang="nb-NO" dirty="0" err="1" smtClean="0">
                <a:solidFill>
                  <a:schemeClr val="bg1">
                    <a:lumMod val="75000"/>
                  </a:schemeClr>
                </a:solidFill>
              </a:rPr>
              <a:t>apeks-lokator</a:t>
            </a:r>
            <a:endParaRPr lang="nb-NO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nb-NO" dirty="0" smtClean="0">
                <a:solidFill>
                  <a:srgbClr val="FF3300"/>
                </a:solidFill>
              </a:rPr>
              <a:t>Hånd til #20</a:t>
            </a:r>
          </a:p>
          <a:p>
            <a:pPr lvl="1">
              <a:defRPr/>
            </a:pPr>
            <a:r>
              <a:rPr lang="nb-NO" dirty="0" err="1" smtClean="0">
                <a:solidFill>
                  <a:schemeClr val="bg1">
                    <a:lumMod val="75000"/>
                  </a:schemeClr>
                </a:solidFill>
              </a:rPr>
              <a:t>Balanced</a:t>
            </a:r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bg1">
                    <a:lumMod val="75000"/>
                  </a:schemeClr>
                </a:solidFill>
              </a:rPr>
              <a:t>force</a:t>
            </a:r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 til apeks til ønsket dimensjon med K-filer</a:t>
            </a:r>
          </a:p>
          <a:p>
            <a:pPr lvl="1">
              <a:defRPr/>
            </a:pPr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H-filer etter behov</a:t>
            </a:r>
          </a:p>
          <a:p>
            <a:pPr lvl="1">
              <a:defRPr/>
            </a:pPr>
            <a:endParaRPr lang="nb-NO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Hvordan gjør vi?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Maskinell</a:t>
            </a:r>
          </a:p>
          <a:p>
            <a:pPr lvl="1" eaLnBrk="1" hangingPunct="1"/>
            <a:r>
              <a:rPr lang="nb-NO" smtClean="0"/>
              <a:t>Standardiserte papirspisser </a:t>
            </a:r>
          </a:p>
          <a:p>
            <a:pPr lvl="1" eaLnBrk="1" hangingPunct="1"/>
            <a:r>
              <a:rPr lang="nb-NO" smtClean="0"/>
              <a:t>Standardiserte guttaperka-spisser</a:t>
            </a:r>
          </a:p>
          <a:p>
            <a:pPr lvl="1" eaLnBrk="1" hangingPunct="1"/>
            <a:r>
              <a:rPr lang="nb-NO" smtClean="0"/>
              <a:t>Lateralkondensering etter behov</a:t>
            </a:r>
          </a:p>
          <a:p>
            <a:pPr lvl="1" eaLnBrk="1" hangingPunct="1"/>
            <a:endParaRPr lang="nb-NO" smtClean="0"/>
          </a:p>
        </p:txBody>
      </p:sp>
      <p:sp>
        <p:nvSpPr>
          <p:cNvPr id="4198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4250" cy="4525963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Manuell</a:t>
            </a:r>
          </a:p>
          <a:p>
            <a:pPr lvl="1">
              <a:defRPr/>
            </a:pPr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Standard papirspisser</a:t>
            </a:r>
          </a:p>
          <a:p>
            <a:pPr lvl="1">
              <a:defRPr/>
            </a:pPr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Vanlig 02 </a:t>
            </a:r>
            <a:r>
              <a:rPr lang="nb-NO" dirty="0" err="1" smtClean="0">
                <a:solidFill>
                  <a:schemeClr val="bg1">
                    <a:lumMod val="75000"/>
                  </a:schemeClr>
                </a:solidFill>
              </a:rPr>
              <a:t>guttaperka-spisser</a:t>
            </a:r>
            <a:endParaRPr lang="nb-NO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Lateralkondensering som vanlig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Individuelle justeringer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nb-NO" sz="2400" dirty="0" smtClean="0"/>
              <a:t>Maskinell</a:t>
            </a:r>
          </a:p>
          <a:p>
            <a:pPr lvl="1" eaLnBrk="1" hangingPunct="1"/>
            <a:r>
              <a:rPr lang="nb-NO" sz="2000" dirty="0" smtClean="0"/>
              <a:t>Ekstra vide, ekstra krumme kanaler:</a:t>
            </a:r>
          </a:p>
          <a:p>
            <a:pPr lvl="2" eaLnBrk="1" hangingPunct="1"/>
            <a:r>
              <a:rPr lang="nb-NO" sz="1800" dirty="0" smtClean="0"/>
              <a:t>Fullfør instrumentering med størst mulige Reciproc-fil</a:t>
            </a:r>
          </a:p>
          <a:p>
            <a:pPr lvl="2" eaLnBrk="1" hangingPunct="1"/>
            <a:r>
              <a:rPr lang="nb-NO" sz="1800" dirty="0" smtClean="0"/>
              <a:t>Gå over til manuell, vanlig 02 taper instrumentering og fullfør med denne</a:t>
            </a:r>
          </a:p>
          <a:p>
            <a:pPr lvl="1" eaLnBrk="1" hangingPunct="1"/>
            <a:r>
              <a:rPr lang="nb-NO" sz="2000" dirty="0" smtClean="0"/>
              <a:t>Ønsket utvidet apikalt etter R25:</a:t>
            </a:r>
          </a:p>
          <a:p>
            <a:pPr lvl="2" eaLnBrk="1" hangingPunct="1"/>
            <a:r>
              <a:rPr lang="nb-NO" sz="1800" dirty="0" smtClean="0"/>
              <a:t>Juster prep med 40/04 eller 50/04 direkte, manuelt</a:t>
            </a:r>
          </a:p>
          <a:p>
            <a:pPr lvl="2" eaLnBrk="1" hangingPunct="1"/>
            <a:r>
              <a:rPr lang="nb-NO" sz="1800" dirty="0" smtClean="0"/>
              <a:t>Rotfyll med tilsvarende 04 guttaperka (eller R25)</a:t>
            </a:r>
          </a:p>
          <a:p>
            <a:pPr lvl="1" eaLnBrk="1" hangingPunct="1"/>
            <a:endParaRPr lang="nb-NO" sz="2000" dirty="0" smtClean="0"/>
          </a:p>
        </p:txBody>
      </p:sp>
      <p:sp>
        <p:nvSpPr>
          <p:cNvPr id="4198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4613" cy="4525963"/>
          </a:xfrm>
        </p:spPr>
        <p:txBody>
          <a:bodyPr/>
          <a:lstStyle/>
          <a:p>
            <a:pPr>
              <a:defRPr/>
            </a:pPr>
            <a:r>
              <a:rPr lang="nb-NO" sz="2400" dirty="0" smtClean="0">
                <a:solidFill>
                  <a:schemeClr val="bg1">
                    <a:lumMod val="75000"/>
                  </a:schemeClr>
                </a:solidFill>
              </a:rPr>
              <a:t>Manuell</a:t>
            </a:r>
          </a:p>
          <a:p>
            <a:pPr lvl="1">
              <a:defRPr/>
            </a:pPr>
            <a:r>
              <a:rPr lang="nb-NO" sz="2000" dirty="0" smtClean="0">
                <a:solidFill>
                  <a:schemeClr val="bg1">
                    <a:lumMod val="75000"/>
                  </a:schemeClr>
                </a:solidFill>
              </a:rPr>
              <a:t>Kan suppleres med Gates og med (restlageret?) av </a:t>
            </a:r>
            <a:r>
              <a:rPr lang="nb-NO" sz="2000" dirty="0" err="1" smtClean="0">
                <a:solidFill>
                  <a:schemeClr val="bg1">
                    <a:lumMod val="75000"/>
                  </a:schemeClr>
                </a:solidFill>
              </a:rPr>
              <a:t>PreRace</a:t>
            </a:r>
            <a:r>
              <a:rPr lang="nb-NO" sz="2000" dirty="0" smtClean="0">
                <a:solidFill>
                  <a:schemeClr val="bg1">
                    <a:lumMod val="75000"/>
                  </a:schemeClr>
                </a:solidFill>
              </a:rPr>
              <a:t> til avslutning av preparering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Maskinell</a:t>
            </a:r>
          </a:p>
          <a:p>
            <a:pPr lvl="1">
              <a:defRPr/>
            </a:pPr>
            <a:r>
              <a:rPr lang="nb-N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 (begrenset) utvalg av andre instrumenter holdes for </a:t>
            </a:r>
            <a:r>
              <a:rPr lang="nb-NO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spesialist-kandidatene</a:t>
            </a:r>
            <a:endParaRPr lang="nb-NO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Progresjon i undervisningshistorien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nb-NO" sz="2800" dirty="0" smtClean="0"/>
              <a:t>1969: Ustandardisert, </a:t>
            </a:r>
            <a:r>
              <a:rPr lang="nb-NO" sz="2800" dirty="0" err="1" smtClean="0"/>
              <a:t>Hedstrømsfiling</a:t>
            </a:r>
            <a:r>
              <a:rPr lang="nb-NO" sz="2800" dirty="0" smtClean="0"/>
              <a:t>, </a:t>
            </a:r>
            <a:r>
              <a:rPr lang="nb-NO" sz="2800" dirty="0" err="1" smtClean="0"/>
              <a:t>kloroperka</a:t>
            </a:r>
            <a:r>
              <a:rPr lang="nb-NO" sz="2800" dirty="0" smtClean="0"/>
              <a:t>, lateralkondensering. </a:t>
            </a:r>
          </a:p>
          <a:p>
            <a:pPr eaLnBrk="1" hangingPunct="1">
              <a:spcBef>
                <a:spcPts val="1200"/>
              </a:spcBef>
            </a:pPr>
            <a:r>
              <a:rPr lang="nb-NO" sz="2800" dirty="0" smtClean="0"/>
              <a:t>197?: Standardisert preparering med håndfiler (</a:t>
            </a:r>
            <a:r>
              <a:rPr lang="nb-NO" sz="2800" dirty="0" err="1" smtClean="0"/>
              <a:t>reamere</a:t>
            </a:r>
            <a:r>
              <a:rPr lang="nb-NO" sz="2800" dirty="0" smtClean="0"/>
              <a:t>), standardisert apikal </a:t>
            </a:r>
            <a:r>
              <a:rPr lang="nb-NO" sz="2800" dirty="0" err="1" smtClean="0"/>
              <a:t>masterpoint</a:t>
            </a:r>
            <a:r>
              <a:rPr lang="nb-NO" sz="2800" dirty="0" smtClean="0"/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nb-NO" sz="2800" dirty="0" smtClean="0"/>
              <a:t>1984: Nye </a:t>
            </a:r>
            <a:r>
              <a:rPr lang="nb-NO" sz="2800" dirty="0" err="1" smtClean="0"/>
              <a:t>sealere</a:t>
            </a:r>
            <a:endParaRPr lang="nb-NO" sz="2800" dirty="0" smtClean="0"/>
          </a:p>
          <a:p>
            <a:pPr eaLnBrk="1" hangingPunct="1">
              <a:spcBef>
                <a:spcPts val="1200"/>
              </a:spcBef>
            </a:pPr>
            <a:r>
              <a:rPr lang="nb-NO" sz="2800" dirty="0" smtClean="0"/>
              <a:t>1997: </a:t>
            </a:r>
            <a:r>
              <a:rPr lang="nb-NO" sz="2800" dirty="0" err="1" smtClean="0"/>
              <a:t>Nikkel-titan</a:t>
            </a:r>
            <a:r>
              <a:rPr lang="nb-NO" sz="2800" dirty="0" smtClean="0"/>
              <a:t> håndinstrumenter</a:t>
            </a:r>
          </a:p>
          <a:p>
            <a:pPr eaLnBrk="1" hangingPunct="1">
              <a:spcBef>
                <a:spcPts val="1200"/>
              </a:spcBef>
            </a:pPr>
            <a:r>
              <a:rPr lang="nb-NO" sz="2800" dirty="0" smtClean="0"/>
              <a:t>2004: Maskinell koronale 2/3. Start på </a:t>
            </a:r>
            <a:r>
              <a:rPr lang="nb-NO" sz="2800" dirty="0" err="1" smtClean="0"/>
              <a:t>crown-down</a:t>
            </a:r>
            <a:endParaRPr lang="nb-NO" sz="2800" dirty="0" smtClean="0"/>
          </a:p>
          <a:p>
            <a:pPr eaLnBrk="1" hangingPunct="1">
              <a:spcBef>
                <a:spcPts val="1200"/>
              </a:spcBef>
            </a:pPr>
            <a:r>
              <a:rPr lang="nb-NO" sz="2800" dirty="0" smtClean="0"/>
              <a:t>2012: Maskinell til </a:t>
            </a:r>
            <a:r>
              <a:rPr lang="nb-NO" sz="2800" dirty="0" err="1" smtClean="0"/>
              <a:t>apex</a:t>
            </a:r>
            <a:r>
              <a:rPr lang="nb-NO" sz="2800" dirty="0" smtClean="0"/>
              <a:t>.  </a:t>
            </a:r>
            <a:r>
              <a:rPr lang="nb-NO" sz="2800" dirty="0" err="1" smtClean="0"/>
              <a:t>Hel-konforme</a:t>
            </a:r>
            <a:r>
              <a:rPr lang="nb-NO" sz="2800" dirty="0" smtClean="0"/>
              <a:t> </a:t>
            </a:r>
            <a:r>
              <a:rPr lang="nb-NO" sz="2800" dirty="0" err="1" smtClean="0"/>
              <a:t>points</a:t>
            </a:r>
            <a:endParaRPr lang="nb-NO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Praktiske øvelser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Hver </a:t>
            </a:r>
            <a:r>
              <a:rPr lang="da-DK" dirty="0" smtClean="0"/>
              <a:t>student </a:t>
            </a:r>
            <a:r>
              <a:rPr lang="da-DK" dirty="0"/>
              <a:t>instrumenterer og fyller en plast </a:t>
            </a:r>
            <a:r>
              <a:rPr lang="da-DK" dirty="0" err="1" smtClean="0"/>
              <a:t>molar</a:t>
            </a:r>
            <a:r>
              <a:rPr lang="da-DK" dirty="0" smtClean="0"/>
              <a:t> </a:t>
            </a:r>
            <a:r>
              <a:rPr lang="da-DK" dirty="0"/>
              <a:t>med Reciproc systemet.</a:t>
            </a:r>
          </a:p>
          <a:p>
            <a:r>
              <a:rPr lang="da-DK" dirty="0" smtClean="0">
                <a:solidFill>
                  <a:srgbClr val="C00000"/>
                </a:solidFill>
              </a:rPr>
              <a:t>Hvor</a:t>
            </a:r>
            <a:r>
              <a:rPr lang="da-DK" dirty="0" smtClean="0"/>
              <a:t>: </a:t>
            </a:r>
            <a:r>
              <a:rPr lang="da-DK" dirty="0" err="1" smtClean="0"/>
              <a:t>Endobåsene</a:t>
            </a:r>
            <a:r>
              <a:rPr lang="da-DK" dirty="0" smtClean="0"/>
              <a:t> i 6. </a:t>
            </a:r>
            <a:r>
              <a:rPr lang="da-DK" dirty="0" err="1" smtClean="0"/>
              <a:t>etg</a:t>
            </a:r>
            <a:r>
              <a:rPr lang="da-DK" dirty="0" smtClean="0"/>
              <a:t>.</a:t>
            </a:r>
          </a:p>
          <a:p>
            <a:r>
              <a:rPr lang="da-DK" dirty="0" smtClean="0">
                <a:solidFill>
                  <a:srgbClr val="C00000"/>
                </a:solidFill>
              </a:rPr>
              <a:t>Hvornår</a:t>
            </a:r>
            <a:r>
              <a:rPr lang="da-DK" dirty="0" smtClean="0"/>
              <a:t>: Efter teorikurs (hver </a:t>
            </a:r>
            <a:r>
              <a:rPr lang="da-DK" dirty="0"/>
              <a:t>dag </a:t>
            </a:r>
            <a:r>
              <a:rPr lang="da-DK" dirty="0" smtClean="0"/>
              <a:t>fra mandag 4.3. </a:t>
            </a:r>
            <a:r>
              <a:rPr lang="da-DK" dirty="0"/>
              <a:t>- fredag </a:t>
            </a:r>
            <a:r>
              <a:rPr lang="da-DK" dirty="0" smtClean="0"/>
              <a:t>15.3.). </a:t>
            </a:r>
          </a:p>
          <a:p>
            <a:pPr>
              <a:buNone/>
            </a:pPr>
            <a:r>
              <a:rPr lang="da-DK" dirty="0" smtClean="0"/>
              <a:t>	B</a:t>
            </a:r>
            <a:r>
              <a:rPr lang="nb-NO" dirty="0" err="1" smtClean="0"/>
              <a:t>ook</a:t>
            </a:r>
            <a:r>
              <a:rPr lang="nb-NO" dirty="0" smtClean="0"/>
              <a:t> en </a:t>
            </a:r>
            <a:r>
              <a:rPr lang="nb-NO" dirty="0" smtClean="0"/>
              <a:t>tid, </a:t>
            </a:r>
            <a:r>
              <a:rPr lang="nb-NO" dirty="0" smtClean="0"/>
              <a:t>evt. på </a:t>
            </a:r>
            <a:r>
              <a:rPr lang="nb-NO" dirty="0" err="1" smtClean="0"/>
              <a:t>studiedagen</a:t>
            </a:r>
            <a:r>
              <a:rPr lang="nb-NO" dirty="0" smtClean="0"/>
              <a:t>. Eller er det en pasient som ikke møter til timen,  kan dere høre om det er mulig å få tid der og da. </a:t>
            </a:r>
          </a:p>
        </p:txBody>
      </p:sp>
    </p:spTree>
    <p:extLst>
      <p:ext uri="{BB962C8B-B14F-4D97-AF65-F5344CB8AC3E}">
        <p14:creationId xmlns="" xmlns:p14="http://schemas.microsoft.com/office/powerpoint/2010/main" val="186119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283968" y="2996952"/>
            <a:ext cx="1247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r>
              <a:rPr lang="nb-NO" dirty="0" err="1" smtClean="0"/>
              <a:t>ProTaper</a:t>
            </a:r>
            <a:endParaRPr lang="nb-NO" dirty="0" smtClean="0"/>
          </a:p>
          <a:p>
            <a:r>
              <a:rPr lang="nb-NO" dirty="0" err="1" smtClean="0"/>
              <a:t>BioRace</a:t>
            </a:r>
            <a:endParaRPr lang="nb-NO" dirty="0" smtClean="0"/>
          </a:p>
          <a:p>
            <a:r>
              <a:rPr lang="nb-NO" dirty="0" err="1" smtClean="0"/>
              <a:t>HyFlex</a:t>
            </a:r>
            <a:r>
              <a:rPr lang="nb-NO" dirty="0" smtClean="0"/>
              <a:t>					</a:t>
            </a:r>
            <a:r>
              <a:rPr lang="nb-NO" dirty="0" err="1" smtClean="0"/>
              <a:t>Rotating</a:t>
            </a:r>
            <a:endParaRPr lang="nb-NO" dirty="0" smtClean="0"/>
          </a:p>
          <a:p>
            <a:r>
              <a:rPr lang="nb-NO" dirty="0" smtClean="0"/>
              <a:t>TF</a:t>
            </a:r>
          </a:p>
          <a:p>
            <a:endParaRPr lang="nb-NO" dirty="0" smtClean="0"/>
          </a:p>
          <a:p>
            <a:r>
              <a:rPr lang="nb-NO" dirty="0" err="1" smtClean="0"/>
              <a:t>WaveOne</a:t>
            </a:r>
            <a:r>
              <a:rPr lang="nb-NO" dirty="0" smtClean="0"/>
              <a:t>				</a:t>
            </a:r>
            <a:r>
              <a:rPr lang="nb-NO" dirty="0" err="1" smtClean="0"/>
              <a:t>Reciprocating</a:t>
            </a:r>
            <a:r>
              <a:rPr lang="nb-NO" dirty="0" smtClean="0"/>
              <a:t>,</a:t>
            </a:r>
          </a:p>
          <a:p>
            <a:pPr lvl="2"/>
            <a:r>
              <a:rPr lang="nb-NO" dirty="0" err="1" smtClean="0"/>
              <a:t>Dentsply</a:t>
            </a:r>
            <a:r>
              <a:rPr lang="nb-NO" dirty="0" smtClean="0"/>
              <a:t> </a:t>
            </a:r>
            <a:r>
              <a:rPr lang="nb-NO" dirty="0" err="1" smtClean="0"/>
              <a:t>Maillefer</a:t>
            </a:r>
            <a:r>
              <a:rPr lang="nb-NO" dirty="0" smtClean="0"/>
              <a:t>			</a:t>
            </a:r>
            <a:r>
              <a:rPr lang="nb-NO" sz="2800" dirty="0" err="1" smtClean="0"/>
              <a:t>marketed</a:t>
            </a:r>
            <a:endParaRPr lang="nb-NO" dirty="0" smtClean="0"/>
          </a:p>
          <a:p>
            <a:r>
              <a:rPr lang="nb-NO" dirty="0" err="1" smtClean="0"/>
              <a:t>Reciproc</a:t>
            </a:r>
            <a:endParaRPr lang="nb-NO" dirty="0" smtClean="0"/>
          </a:p>
          <a:p>
            <a:pPr lvl="2"/>
            <a:r>
              <a:rPr lang="nb-NO" dirty="0" err="1" smtClean="0"/>
              <a:t>Dentsply</a:t>
            </a:r>
            <a:r>
              <a:rPr lang="nb-NO" dirty="0" smtClean="0"/>
              <a:t> VDW</a:t>
            </a:r>
          </a:p>
        </p:txBody>
      </p:sp>
      <p:pic>
        <p:nvPicPr>
          <p:cNvPr id="6147" name="Picture 5" descr="CIMG44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6672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CIMG44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988840"/>
            <a:ext cx="12969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4370164" y="116632"/>
            <a:ext cx="4738340" cy="1512565"/>
          </a:xfr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nb-NO" sz="4000" dirty="0" smtClean="0"/>
              <a:t>Overvejelser ved valg af maskinellt system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9388" y="4221163"/>
            <a:ext cx="8713787" cy="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844824"/>
            <a:ext cx="1341438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err="1" smtClean="0"/>
              <a:t>Reciproc-systemet</a:t>
            </a:r>
            <a:endParaRPr lang="nb-NO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xfrm>
            <a:off x="755576" y="5229200"/>
            <a:ext cx="4752528" cy="936104"/>
          </a:xfrm>
        </p:spPr>
        <p:txBody>
          <a:bodyPr/>
          <a:lstStyle/>
          <a:p>
            <a:r>
              <a:rPr lang="nb-NO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Motorer til alle endo-uniter på klinikken og ferdighetssenteret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1013" y="476250"/>
            <a:ext cx="43116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Instrument0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500823" y="1711397"/>
            <a:ext cx="721609" cy="4360809"/>
          </a:xfrm>
          <a:prstGeom prst="rect">
            <a:avLst/>
          </a:prstGeom>
        </p:spPr>
      </p:pic>
      <p:pic>
        <p:nvPicPr>
          <p:cNvPr id="9" name="Grafik 8" descr="Instrument0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571601" y="1711391"/>
            <a:ext cx="721610" cy="4360815"/>
          </a:xfrm>
          <a:prstGeom prst="rect">
            <a:avLst/>
          </a:prstGeom>
        </p:spPr>
      </p:pic>
      <p:pic>
        <p:nvPicPr>
          <p:cNvPr id="10" name="Grafik 9" descr="Instrument0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143369" y="1711397"/>
            <a:ext cx="721609" cy="436080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071678"/>
            <a:ext cx="61232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6062" y="4000504"/>
            <a:ext cx="945888" cy="20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4036863"/>
            <a:ext cx="928694" cy="196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000504"/>
            <a:ext cx="94588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5487311"/>
            <a:ext cx="500066" cy="53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5500702"/>
            <a:ext cx="504460" cy="53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5500702"/>
            <a:ext cx="500066" cy="52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768" y="3786190"/>
            <a:ext cx="531635" cy="37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4876" y="3786190"/>
            <a:ext cx="500066" cy="39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14546" y="3786190"/>
            <a:ext cx="484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86116" y="2071678"/>
            <a:ext cx="608551" cy="41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57885" y="2052624"/>
            <a:ext cx="571504" cy="41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feld 25"/>
          <p:cNvSpPr txBox="1"/>
          <p:nvPr/>
        </p:nvSpPr>
        <p:spPr>
          <a:xfrm>
            <a:off x="1285852" y="1428736"/>
            <a:ext cx="1838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Trange kanaler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714744" y="142873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Mellem kanaler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286512" y="1428736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Brede kanaler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RECIPROC</a:t>
            </a:r>
            <a:r>
              <a:rPr lang="de-DE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systemet</a:t>
            </a:r>
            <a:b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Instrumenter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2627620"/>
            <a:ext cx="237626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R25 – ISO 25, Taper .08</a:t>
            </a:r>
            <a:endParaRPr lang="da-DK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347864" y="2627620"/>
            <a:ext cx="237626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R40 – ISO 40, Taper .06</a:t>
            </a:r>
            <a:endParaRPr lang="da-DK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867400" y="2636912"/>
            <a:ext cx="244901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R50 – ISO 50, Taper .05</a:t>
            </a:r>
            <a:endParaRPr lang="da-DK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83568" y="609329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898989"/>
                </a:solidFill>
              </a:rPr>
              <a:t>Lett å lære, engangs, raskere</a:t>
            </a:r>
          </a:p>
          <a:p>
            <a:r>
              <a:rPr lang="nb-NO" dirty="0" smtClean="0">
                <a:solidFill>
                  <a:srgbClr val="898989"/>
                </a:solidFill>
              </a:rPr>
              <a:t>Gir tid til fokus på andre sider av undervisningen (aseptikk, irrigasjon, fylling)</a:t>
            </a:r>
            <a:endParaRPr lang="nb-NO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90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Hvordan virker det?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836613"/>
            <a:ext cx="29337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975" y="836613"/>
            <a:ext cx="26955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3" y="4076700"/>
            <a:ext cx="8162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782888" y="5229225"/>
            <a:ext cx="3665537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4800" b="1">
                <a:latin typeface="Calibri" pitchFamily="34" charset="0"/>
              </a:rPr>
              <a:t>-150</a:t>
            </a:r>
            <a:r>
              <a:rPr lang="nb-NO" sz="4800" b="1" baseline="30000">
                <a:latin typeface="Calibri" pitchFamily="34" charset="0"/>
              </a:rPr>
              <a:t>o</a:t>
            </a:r>
            <a:r>
              <a:rPr lang="nb-NO" sz="4800" b="1">
                <a:latin typeface="Calibri" pitchFamily="34" charset="0"/>
              </a:rPr>
              <a:t>, så +75</a:t>
            </a:r>
            <a:r>
              <a:rPr lang="nb-NO" sz="4800" b="1" baseline="30000">
                <a:latin typeface="Calibri" pitchFamily="34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Hvordan velges filstørrelsen?</a:t>
            </a:r>
            <a:endParaRPr lang="nb-NO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1060</Words>
  <Application>Microsoft Office PowerPoint</Application>
  <PresentationFormat>On-screen Show (4:3)</PresentationFormat>
  <Paragraphs>181</Paragraphs>
  <Slides>36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Bakgrunn eller hvorfor?</vt:lpstr>
      <vt:lpstr>Vi må forbedre oss!</vt:lpstr>
      <vt:lpstr>Overvejelser ved valg af maskinellt system</vt:lpstr>
      <vt:lpstr>Reciproc-systemet</vt:lpstr>
      <vt:lpstr>RECIPROC® systemet Instrumenter</vt:lpstr>
      <vt:lpstr>Hvordan virker det?</vt:lpstr>
      <vt:lpstr>Slide 8</vt:lpstr>
      <vt:lpstr>Hvordan velges filstørrelsen?</vt:lpstr>
      <vt:lpstr>Slide 10</vt:lpstr>
      <vt:lpstr>Slide 11</vt:lpstr>
      <vt:lpstr>Hvilket instrument?</vt:lpstr>
      <vt:lpstr>Behandlings sekvens</vt:lpstr>
      <vt:lpstr>Sekvens</vt:lpstr>
      <vt:lpstr>Sekvens</vt:lpstr>
      <vt:lpstr>Sekvens</vt:lpstr>
      <vt:lpstr>Sekvens</vt:lpstr>
      <vt:lpstr>Sekvens</vt:lpstr>
      <vt:lpstr>Maskinell instrumentering</vt:lpstr>
      <vt:lpstr>Sekvens, maskinell</vt:lpstr>
      <vt:lpstr>Sekvens, maskinell</vt:lpstr>
      <vt:lpstr>Sekvens, maskinell</vt:lpstr>
      <vt:lpstr>Slide 23</vt:lpstr>
      <vt:lpstr>Slide 24</vt:lpstr>
      <vt:lpstr>Papirspisser og points</vt:lpstr>
      <vt:lpstr>Slide 26</vt:lpstr>
      <vt:lpstr>Apikal boks og tilpasning</vt:lpstr>
      <vt:lpstr>Slide 28</vt:lpstr>
      <vt:lpstr>Slide 29</vt:lpstr>
      <vt:lpstr>Slide 30</vt:lpstr>
      <vt:lpstr>Slide 31</vt:lpstr>
      <vt:lpstr>Hvordan gjør vi?</vt:lpstr>
      <vt:lpstr>Hvordan gjør vi?</vt:lpstr>
      <vt:lpstr>Individuelle justeringer</vt:lpstr>
      <vt:lpstr>Progresjon i undervisningshistorien</vt:lpstr>
      <vt:lpstr>Praktiske øvelser</vt:lpstr>
    </vt:vector>
  </TitlesOfParts>
  <Company>Universitetet i Oslo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dagor</dc:creator>
  <cp:lastModifiedBy>dagor</cp:lastModifiedBy>
  <cp:revision>127</cp:revision>
  <dcterms:created xsi:type="dcterms:W3CDTF">2012-10-10T08:42:12Z</dcterms:created>
  <dcterms:modified xsi:type="dcterms:W3CDTF">2013-03-05T12:17:15Z</dcterms:modified>
</cp:coreProperties>
</file>