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D7CE1-6605-4322-8A08-579827EB6D7B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42048-B470-479C-9CA3-10BFFC361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445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D715-E91A-4D89-853A-D798EDF1ACE7}" type="datetime1">
              <a:rPr lang="nb-NO" smtClean="0"/>
              <a:t>14.03.2022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31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8249-6F32-4142-9EAD-17440D306B1C}" type="datetime1">
              <a:rPr lang="nb-NO" smtClean="0"/>
              <a:t>14.03.2022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11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26D8-B56B-4F81-AE04-011F82EC6E62}" type="datetime1">
              <a:rPr lang="nb-NO" smtClean="0"/>
              <a:t>14.03.2022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11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3813-C176-468B-AF0F-73F97F99782D}" type="datetime1">
              <a:rPr lang="nb-NO" smtClean="0"/>
              <a:t>14.03.2022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95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1DE2-4F30-4D76-975A-8664FC1F4C6E}" type="datetime1">
              <a:rPr lang="nb-NO" smtClean="0"/>
              <a:t>14.03.2022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64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A27-1AB8-4A59-94FF-CABE337162E5}" type="datetime1">
              <a:rPr lang="nb-NO" smtClean="0"/>
              <a:t>14.03.2022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4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6DEB-43A5-46B1-BD72-0DF06BBD7942}" type="datetime1">
              <a:rPr lang="nb-NO" smtClean="0"/>
              <a:t>14.03.2022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9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9F8D-30E6-4178-9BF6-6CDBE9B90100}" type="datetime1">
              <a:rPr lang="nb-NO" smtClean="0"/>
              <a:t>14.03.2022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756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9EE6-9C63-4BDD-BB73-07C3858744CE}" type="datetime1">
              <a:rPr lang="nb-NO" smtClean="0"/>
              <a:t>14.03.2022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69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B513-E52F-4CD6-B13C-3604F9FB40CA}" type="datetime1">
              <a:rPr lang="nb-NO" smtClean="0"/>
              <a:t>14.03.2022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212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5070-FCD8-4F1F-B82D-5D5B1AC758A5}" type="datetime1">
              <a:rPr lang="nb-NO" smtClean="0"/>
              <a:t>14.03.2022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974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6C82-115F-4100-9F91-45B2702E7BCF}" type="datetime1">
              <a:rPr lang="nb-NO" smtClean="0"/>
              <a:t>14.03.2022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Studiebarometeret - PSS-møte 23/3-22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789EC-0DB7-4897-BE8A-F8A662B28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72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Oppfatning om </a:t>
            </a:r>
            <a:r>
              <a:rPr lang="nb-NO" sz="3600" dirty="0" smtClean="0"/>
              <a:t>faglig </a:t>
            </a:r>
            <a:r>
              <a:rPr lang="nb-NO" sz="3600" dirty="0" smtClean="0"/>
              <a:t>tidsbruk </a:t>
            </a:r>
            <a:r>
              <a:rPr lang="nb-NO" sz="3600" dirty="0" smtClean="0"/>
              <a:t>og </a:t>
            </a:r>
            <a:r>
              <a:rPr lang="nb-NO" sz="3600" dirty="0" smtClean="0"/>
              <a:t>studiekvalitet </a:t>
            </a:r>
            <a:r>
              <a:rPr lang="nb-NO" sz="3600" dirty="0"/>
              <a:t>blant </a:t>
            </a:r>
            <a:r>
              <a:rPr lang="nb-NO" sz="3600" dirty="0"/>
              <a:t>O</a:t>
            </a:r>
            <a:r>
              <a:rPr lang="nb-NO" sz="3600" dirty="0" smtClean="0"/>
              <a:t>Ds studenter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9534"/>
            <a:ext cx="10515600" cy="4596816"/>
          </a:xfrm>
        </p:spPr>
        <p:txBody>
          <a:bodyPr/>
          <a:lstStyle/>
          <a:p>
            <a:pPr marL="271145" indent="-271145"/>
            <a:r>
              <a:rPr lang="nb-NO" sz="1600" dirty="0" smtClean="0">
                <a:solidFill>
                  <a:srgbClr val="000000"/>
                </a:solidFill>
                <a:ea typeface="Yu Mincho"/>
                <a:cs typeface="Calibri Light"/>
              </a:rPr>
              <a:t>UiO: Studentenes </a:t>
            </a:r>
            <a:r>
              <a:rPr lang="nb-NO" sz="1600" dirty="0">
                <a:solidFill>
                  <a:srgbClr val="000000"/>
                </a:solidFill>
                <a:ea typeface="Yu Mincho"/>
                <a:cs typeface="Calibri Light"/>
              </a:rPr>
              <a:t>oppfatning om studie­kvaliteten holder seg stabil, og studentenes faglige tidsbruk viser en svak økning</a:t>
            </a:r>
            <a:r>
              <a:rPr lang="nb-NO" sz="1600" dirty="0" smtClean="0">
                <a:solidFill>
                  <a:srgbClr val="000000"/>
                </a:solidFill>
                <a:ea typeface="Yu Mincho"/>
                <a:cs typeface="Calibri Light"/>
              </a:rPr>
              <a:t>.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0000"/>
                </a:solidFill>
                <a:ea typeface="Yu Mincho"/>
                <a:cs typeface="Calibri Light"/>
              </a:rPr>
              <a:t>	</a:t>
            </a:r>
            <a:r>
              <a:rPr lang="nb-NO" sz="1800" dirty="0" smtClean="0">
                <a:solidFill>
                  <a:srgbClr val="000000"/>
                </a:solidFill>
                <a:ea typeface="Yu Mincho"/>
                <a:cs typeface="Calibri Light"/>
              </a:rPr>
              <a:t>Svar-% 2020: </a:t>
            </a:r>
            <a:r>
              <a:rPr lang="nb-NO" sz="1800" dirty="0" err="1" smtClean="0">
                <a:solidFill>
                  <a:srgbClr val="000000"/>
                </a:solidFill>
                <a:ea typeface="Yu Mincho"/>
                <a:cs typeface="Calibri Light"/>
              </a:rPr>
              <a:t>odont</a:t>
            </a:r>
            <a:r>
              <a:rPr lang="nb-NO" sz="1800" dirty="0" smtClean="0">
                <a:solidFill>
                  <a:srgbClr val="000000"/>
                </a:solidFill>
                <a:ea typeface="Yu Mincho"/>
                <a:cs typeface="Calibri Light"/>
              </a:rPr>
              <a:t> = 54 %, tannpleie = 67 % og Svar-% 2021: </a:t>
            </a:r>
            <a:r>
              <a:rPr lang="nb-NO" sz="1800" dirty="0" err="1">
                <a:solidFill>
                  <a:srgbClr val="000000"/>
                </a:solidFill>
                <a:ea typeface="Yu Mincho"/>
                <a:cs typeface="Calibri Light"/>
              </a:rPr>
              <a:t>odont</a:t>
            </a:r>
            <a:r>
              <a:rPr lang="nb-NO" sz="1800" dirty="0">
                <a:solidFill>
                  <a:srgbClr val="000000"/>
                </a:solidFill>
                <a:ea typeface="Yu Mincho"/>
                <a:cs typeface="Calibri Light"/>
              </a:rPr>
              <a:t> = </a:t>
            </a:r>
            <a:r>
              <a:rPr lang="nb-NO" sz="1800" dirty="0" smtClean="0">
                <a:solidFill>
                  <a:srgbClr val="000000"/>
                </a:solidFill>
                <a:ea typeface="Yu Mincho"/>
                <a:cs typeface="Calibri Light"/>
              </a:rPr>
              <a:t>33 %, </a:t>
            </a:r>
            <a:r>
              <a:rPr lang="nb-NO" sz="1800" dirty="0">
                <a:solidFill>
                  <a:srgbClr val="000000"/>
                </a:solidFill>
                <a:ea typeface="Yu Mincho"/>
                <a:cs typeface="Calibri Light"/>
              </a:rPr>
              <a:t>tannpleie = </a:t>
            </a:r>
            <a:r>
              <a:rPr lang="nb-NO" sz="1800" dirty="0" smtClean="0">
                <a:solidFill>
                  <a:srgbClr val="000000"/>
                </a:solidFill>
                <a:ea typeface="Yu Mincho"/>
                <a:cs typeface="Calibri Light"/>
              </a:rPr>
              <a:t>62 %</a:t>
            </a:r>
            <a:endParaRPr lang="nb-NO" sz="1800" dirty="0" smtClean="0">
              <a:solidFill>
                <a:srgbClr val="000000"/>
              </a:solidFill>
              <a:ea typeface="Yu Mincho"/>
              <a:cs typeface="Calibri Light"/>
            </a:endParaRPr>
          </a:p>
          <a:p>
            <a:pPr marL="271145" indent="-271145"/>
            <a:endParaRPr lang="nb-NO" dirty="0" smtClean="0">
              <a:solidFill>
                <a:srgbClr val="000000"/>
              </a:solidFill>
              <a:ea typeface="Yu Mincho"/>
              <a:cs typeface="Calibri Light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B4AA9C3-7905-40A6-A399-83FEDBE64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15221"/>
              </p:ext>
            </p:extLst>
          </p:nvPr>
        </p:nvGraphicFramePr>
        <p:xfrm>
          <a:off x="932447" y="2970148"/>
          <a:ext cx="10327106" cy="2512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374">
                  <a:extLst>
                    <a:ext uri="{9D8B030D-6E8A-4147-A177-3AD203B41FA5}">
                      <a16:colId xmlns:a16="http://schemas.microsoft.com/office/drawing/2014/main" val="2853823126"/>
                    </a:ext>
                  </a:extLst>
                </a:gridCol>
                <a:gridCol w="5126856">
                  <a:extLst>
                    <a:ext uri="{9D8B030D-6E8A-4147-A177-3AD203B41FA5}">
                      <a16:colId xmlns:a16="http://schemas.microsoft.com/office/drawing/2014/main" val="1596992890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71072627"/>
                    </a:ext>
                  </a:extLst>
                </a:gridCol>
                <a:gridCol w="741970">
                  <a:extLst>
                    <a:ext uri="{9D8B030D-6E8A-4147-A177-3AD203B41FA5}">
                      <a16:colId xmlns:a16="http://schemas.microsoft.com/office/drawing/2014/main" val="594149464"/>
                    </a:ext>
                  </a:extLst>
                </a:gridCol>
                <a:gridCol w="741970">
                  <a:extLst>
                    <a:ext uri="{9D8B030D-6E8A-4147-A177-3AD203B41FA5}">
                      <a16:colId xmlns:a16="http://schemas.microsoft.com/office/drawing/2014/main" val="244011473"/>
                    </a:ext>
                  </a:extLst>
                </a:gridCol>
                <a:gridCol w="741970">
                  <a:extLst>
                    <a:ext uri="{9D8B030D-6E8A-4147-A177-3AD203B41FA5}">
                      <a16:colId xmlns:a16="http://schemas.microsoft.com/office/drawing/2014/main" val="2030036970"/>
                    </a:ext>
                  </a:extLst>
                </a:gridCol>
                <a:gridCol w="731593">
                  <a:extLst>
                    <a:ext uri="{9D8B030D-6E8A-4147-A177-3AD203B41FA5}">
                      <a16:colId xmlns:a16="http://schemas.microsoft.com/office/drawing/2014/main" val="3361540635"/>
                    </a:ext>
                  </a:extLst>
                </a:gridCol>
              </a:tblGrid>
              <a:tr h="305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Styringsparameter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2017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2018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2019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2020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2021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880006"/>
                  </a:ext>
                </a:extLst>
              </a:tr>
              <a:tr h="3341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UiO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Faglig </a:t>
                      </a:r>
                      <a:r>
                        <a:rPr lang="nb-NO" sz="1000" dirty="0">
                          <a:effectLst/>
                        </a:rPr>
                        <a:t>tidsbruk per uke blant heltidsstudenter (KD)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34,41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34,96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33,61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33,39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33,79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3663608"/>
                  </a:ext>
                </a:extLst>
              </a:tr>
              <a:tr h="3529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Studentenes </a:t>
                      </a:r>
                      <a:r>
                        <a:rPr lang="nb-NO" sz="1000" dirty="0">
                          <a:effectLst/>
                        </a:rPr>
                        <a:t>oppfatning om studiekvalitet* (KD)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4,06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4,05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4,1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4,03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105052"/>
                  </a:ext>
                </a:extLst>
              </a:tr>
              <a:tr h="3609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baseline="0" dirty="0" smtClean="0">
                          <a:effectLst/>
                        </a:rPr>
                        <a:t>Masterprogrammet i odontologi</a:t>
                      </a:r>
                      <a:r>
                        <a:rPr lang="nb-NO" sz="1100" dirty="0" smtClean="0">
                          <a:effectLst/>
                        </a:rPr>
                        <a:t> 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</a:rPr>
                        <a:t>Faglig tidsbruk per uke blant heltidsstudenter </a:t>
                      </a:r>
                      <a:r>
                        <a:rPr lang="nb-NO" sz="1100" dirty="0" smtClean="0">
                          <a:effectLst/>
                        </a:rPr>
                        <a:t>OD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50,3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218736"/>
                  </a:ext>
                </a:extLst>
              </a:tr>
              <a:tr h="32830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effectLst/>
                        </a:rPr>
                        <a:t>Studentenes oppfatning om studiekvalitet </a:t>
                      </a:r>
                      <a:r>
                        <a:rPr lang="nb-NO" sz="1100" dirty="0" smtClean="0">
                          <a:effectLst/>
                        </a:rPr>
                        <a:t>OD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204268"/>
                  </a:ext>
                </a:extLst>
              </a:tr>
              <a:tr h="4379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aseline="0" dirty="0" smtClean="0">
                          <a:effectLst/>
                        </a:rPr>
                        <a:t>Bachelorprogrammet i tannpleie</a:t>
                      </a:r>
                      <a:endParaRPr lang="nb-NO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effectLst/>
                        </a:rPr>
                        <a:t>Faglig tidsbruk per uke blant heltidsstudenter </a:t>
                      </a:r>
                      <a:r>
                        <a:rPr lang="nb-NO" sz="1100" dirty="0" smtClean="0">
                          <a:effectLst/>
                        </a:rPr>
                        <a:t>OD</a:t>
                      </a:r>
                      <a:endParaRPr lang="nb-NO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46,1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53,7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339527"/>
                  </a:ext>
                </a:extLst>
              </a:tr>
              <a:tr h="3930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effectLst/>
                        </a:rPr>
                        <a:t>Studentenes oppfatning om studiekvalitet </a:t>
                      </a:r>
                      <a:r>
                        <a:rPr lang="nb-NO" sz="1100" dirty="0" smtClean="0">
                          <a:effectLst/>
                        </a:rPr>
                        <a:t>OD</a:t>
                      </a:r>
                      <a:endParaRPr lang="nb-NO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423879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32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3B076CFA-554F-4837-BAA2-DDAA3BFC7B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70" y="831533"/>
            <a:ext cx="10556551" cy="497205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454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E65A32EA-94EA-4F6F-BD67-D76C190C24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8" y="815029"/>
            <a:ext cx="10700800" cy="5039989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Studiebarometeret - PSS-møte 23/3-22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09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138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Yu Mincho</vt:lpstr>
      <vt:lpstr>Office Theme</vt:lpstr>
      <vt:lpstr>Oppfatning om faglig tidsbruk og studiekvalitet blant ODs studenter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 Studiebarometeret 2021</dc:title>
  <dc:creator>Kristin Beathe Hansen</dc:creator>
  <cp:lastModifiedBy>Kristin Beathe Hansen</cp:lastModifiedBy>
  <cp:revision>5</cp:revision>
  <dcterms:created xsi:type="dcterms:W3CDTF">2022-03-09T11:06:22Z</dcterms:created>
  <dcterms:modified xsi:type="dcterms:W3CDTF">2022-03-14T11:27:23Z</dcterms:modified>
</cp:coreProperties>
</file>