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2"/>
  </p:notesMasterIdLst>
  <p:sldIdLst>
    <p:sldId id="284" r:id="rId3"/>
    <p:sldId id="257" r:id="rId4"/>
    <p:sldId id="271" r:id="rId5"/>
    <p:sldId id="275" r:id="rId6"/>
    <p:sldId id="259" r:id="rId7"/>
    <p:sldId id="276" r:id="rId8"/>
    <p:sldId id="290" r:id="rId9"/>
    <p:sldId id="293" r:id="rId10"/>
    <p:sldId id="258" r:id="rId11"/>
    <p:sldId id="260" r:id="rId12"/>
    <p:sldId id="261" r:id="rId13"/>
    <p:sldId id="262" r:id="rId14"/>
    <p:sldId id="285" r:id="rId15"/>
    <p:sldId id="294" r:id="rId16"/>
    <p:sldId id="264" r:id="rId17"/>
    <p:sldId id="295" r:id="rId18"/>
    <p:sldId id="266" r:id="rId19"/>
    <p:sldId id="267" r:id="rId20"/>
    <p:sldId id="277" r:id="rId21"/>
    <p:sldId id="278" r:id="rId22"/>
    <p:sldId id="286" r:id="rId23"/>
    <p:sldId id="289" r:id="rId24"/>
    <p:sldId id="268" r:id="rId25"/>
    <p:sldId id="279" r:id="rId26"/>
    <p:sldId id="280" r:id="rId27"/>
    <p:sldId id="281" r:id="rId28"/>
    <p:sldId id="291" r:id="rId29"/>
    <p:sldId id="282" r:id="rId30"/>
    <p:sldId id="283" r:id="rId3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4"/>
    <p:restoredTop sz="94807"/>
  </p:normalViewPr>
  <p:slideViewPr>
    <p:cSldViewPr snapToGrid="0" snapToObjects="1">
      <p:cViewPr varScale="1">
        <p:scale>
          <a:sx n="69" d="100"/>
          <a:sy n="69" d="100"/>
        </p:scale>
        <p:origin x="9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23CE84-E4A2-455A-A3B8-3BA34F5F921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B8F892-D8E5-44E7-804F-37E11CF74E00}">
      <dgm:prSet phldrT="[Text]" custT="1"/>
      <dgm:spPr/>
      <dgm:t>
        <a:bodyPr/>
        <a:lstStyle/>
        <a:p>
          <a:r>
            <a:rPr lang="en-US" sz="1600" dirty="0"/>
            <a:t>      1. </a:t>
          </a:r>
          <a:r>
            <a:rPr lang="en-US" sz="1600" dirty="0" err="1"/>
            <a:t>Stille</a:t>
          </a:r>
          <a:r>
            <a:rPr lang="en-US" sz="1600" dirty="0"/>
            <a:t>       </a:t>
          </a:r>
          <a:r>
            <a:rPr lang="en-US" sz="1600" dirty="0" err="1"/>
            <a:t>spørsmål</a:t>
          </a:r>
          <a:endParaRPr lang="en-US" sz="1600" dirty="0"/>
        </a:p>
      </dgm:t>
    </dgm:pt>
    <dgm:pt modelId="{510656C7-0B81-41EF-84B2-180681D99568}" type="parTrans" cxnId="{F597E964-BE85-4E46-B7F5-05AA9AE598C8}">
      <dgm:prSet/>
      <dgm:spPr/>
      <dgm:t>
        <a:bodyPr/>
        <a:lstStyle/>
        <a:p>
          <a:endParaRPr lang="en-US"/>
        </a:p>
      </dgm:t>
    </dgm:pt>
    <dgm:pt modelId="{4B38F028-5B9E-425F-8142-8FBD91A3C340}" type="sibTrans" cxnId="{F597E964-BE85-4E46-B7F5-05AA9AE598C8}">
      <dgm:prSet/>
      <dgm:spPr/>
      <dgm:t>
        <a:bodyPr/>
        <a:lstStyle/>
        <a:p>
          <a:endParaRPr lang="en-US"/>
        </a:p>
      </dgm:t>
    </dgm:pt>
    <dgm:pt modelId="{DDB5912D-483B-4F41-9B4A-1725B74F9DDD}">
      <dgm:prSet custT="1"/>
      <dgm:spPr/>
      <dgm:t>
        <a:bodyPr/>
        <a:lstStyle/>
        <a:p>
          <a:r>
            <a:rPr lang="nb-NO" sz="1600" dirty="0"/>
            <a:t>2A Historisk analyse               2B Nåværende empirisk analyse</a:t>
          </a:r>
        </a:p>
      </dgm:t>
    </dgm:pt>
    <dgm:pt modelId="{6D073B49-8E71-429E-B11A-749C4194FC0C}" type="parTrans" cxnId="{67EC6652-5605-4424-B9FC-AC6C09720DAC}">
      <dgm:prSet/>
      <dgm:spPr/>
      <dgm:t>
        <a:bodyPr/>
        <a:lstStyle/>
        <a:p>
          <a:endParaRPr lang="en-US"/>
        </a:p>
      </dgm:t>
    </dgm:pt>
    <dgm:pt modelId="{6B295EC2-EDE0-46A9-AE53-5CDBB3CF68D7}" type="sibTrans" cxnId="{67EC6652-5605-4424-B9FC-AC6C09720DAC}">
      <dgm:prSet/>
      <dgm:spPr/>
      <dgm:t>
        <a:bodyPr/>
        <a:lstStyle/>
        <a:p>
          <a:endParaRPr lang="en-US"/>
        </a:p>
      </dgm:t>
    </dgm:pt>
    <dgm:pt modelId="{F0CC8851-05A3-4CB3-9818-5E80A7B2A919}">
      <dgm:prSet custT="1"/>
      <dgm:spPr/>
      <dgm:t>
        <a:bodyPr/>
        <a:lstStyle/>
        <a:p>
          <a:r>
            <a:rPr lang="nb-NO" sz="1400" dirty="0"/>
            <a:t>3. Utforming av ny modell/løsning</a:t>
          </a:r>
        </a:p>
        <a:p>
          <a:endParaRPr lang="nb-NO" sz="1100" dirty="0"/>
        </a:p>
      </dgm:t>
    </dgm:pt>
    <dgm:pt modelId="{7E936082-DAEF-4C40-B0A2-5B53FA34A72C}" type="parTrans" cxnId="{A4F9DEDB-6DC2-4970-ACE8-8AC5804DB7D6}">
      <dgm:prSet/>
      <dgm:spPr/>
      <dgm:t>
        <a:bodyPr/>
        <a:lstStyle/>
        <a:p>
          <a:endParaRPr lang="en-US"/>
        </a:p>
      </dgm:t>
    </dgm:pt>
    <dgm:pt modelId="{DA9A64CF-7521-4EF3-873D-49EC110E945F}" type="sibTrans" cxnId="{A4F9DEDB-6DC2-4970-ACE8-8AC5804DB7D6}">
      <dgm:prSet/>
      <dgm:spPr/>
      <dgm:t>
        <a:bodyPr/>
        <a:lstStyle/>
        <a:p>
          <a:endParaRPr lang="en-US"/>
        </a:p>
      </dgm:t>
    </dgm:pt>
    <dgm:pt modelId="{B0D759F2-0BB2-4923-9474-ACE32A5864C4}">
      <dgm:prSet custT="1"/>
      <dgm:spPr/>
      <dgm:t>
        <a:bodyPr/>
        <a:lstStyle/>
        <a:p>
          <a:r>
            <a:rPr lang="nb-NO" sz="1400" dirty="0"/>
            <a:t>4. Gjennomgang av ny modell/løsning</a:t>
          </a:r>
        </a:p>
      </dgm:t>
    </dgm:pt>
    <dgm:pt modelId="{E2AE1C2A-ED77-4823-A6EB-AEB9C46AE02D}" type="parTrans" cxnId="{46A50700-78AF-49D5-8532-655F5BAEF89A}">
      <dgm:prSet/>
      <dgm:spPr/>
      <dgm:t>
        <a:bodyPr/>
        <a:lstStyle/>
        <a:p>
          <a:endParaRPr lang="en-US"/>
        </a:p>
      </dgm:t>
    </dgm:pt>
    <dgm:pt modelId="{A6300961-6723-4CAC-A521-85FFD6BA6B2C}" type="sibTrans" cxnId="{46A50700-78AF-49D5-8532-655F5BAEF89A}">
      <dgm:prSet/>
      <dgm:spPr/>
      <dgm:t>
        <a:bodyPr/>
        <a:lstStyle/>
        <a:p>
          <a:endParaRPr lang="en-US"/>
        </a:p>
      </dgm:t>
    </dgm:pt>
    <dgm:pt modelId="{E1207A69-48A7-471E-A598-5B29D3331C05}">
      <dgm:prSet custT="1"/>
      <dgm:spPr/>
      <dgm:t>
        <a:bodyPr/>
        <a:lstStyle/>
        <a:p>
          <a:r>
            <a:rPr lang="nb-NO" sz="1400" dirty="0"/>
            <a:t>6. Refleksjon rundt prosessen</a:t>
          </a:r>
        </a:p>
      </dgm:t>
    </dgm:pt>
    <dgm:pt modelId="{16D227E6-BD7D-43D4-BA38-652C55765D22}" type="parTrans" cxnId="{03E1B80D-7037-45AE-84EA-89446A38F56C}">
      <dgm:prSet/>
      <dgm:spPr/>
      <dgm:t>
        <a:bodyPr/>
        <a:lstStyle/>
        <a:p>
          <a:endParaRPr lang="en-US"/>
        </a:p>
      </dgm:t>
    </dgm:pt>
    <dgm:pt modelId="{7EACD7E3-B618-4E97-A2DA-65DB150F2850}" type="sibTrans" cxnId="{03E1B80D-7037-45AE-84EA-89446A38F56C}">
      <dgm:prSet/>
      <dgm:spPr/>
      <dgm:t>
        <a:bodyPr/>
        <a:lstStyle/>
        <a:p>
          <a:endParaRPr lang="en-US"/>
        </a:p>
      </dgm:t>
    </dgm:pt>
    <dgm:pt modelId="{800BE460-4143-4F67-B559-D5F37FEA5D79}">
      <dgm:prSet custT="1"/>
      <dgm:spPr/>
      <dgm:t>
        <a:bodyPr/>
        <a:lstStyle/>
        <a:p>
          <a:r>
            <a:rPr lang="nb-NO" sz="1400" dirty="0"/>
            <a:t>7.Konsolidering av ny praksis</a:t>
          </a:r>
        </a:p>
      </dgm:t>
    </dgm:pt>
    <dgm:pt modelId="{70BBD818-D4D6-4F13-BC61-8F0497EE7F3B}" type="parTrans" cxnId="{B5F662FD-C750-4079-8670-93AF87FF044E}">
      <dgm:prSet/>
      <dgm:spPr/>
      <dgm:t>
        <a:bodyPr/>
        <a:lstStyle/>
        <a:p>
          <a:endParaRPr lang="en-US"/>
        </a:p>
      </dgm:t>
    </dgm:pt>
    <dgm:pt modelId="{59D56200-F864-4088-8029-FCCB36455B67}" type="sibTrans" cxnId="{B5F662FD-C750-4079-8670-93AF87FF044E}">
      <dgm:prSet/>
      <dgm:spPr/>
      <dgm:t>
        <a:bodyPr/>
        <a:lstStyle/>
        <a:p>
          <a:endParaRPr lang="en-US"/>
        </a:p>
      </dgm:t>
    </dgm:pt>
    <dgm:pt modelId="{5181A171-9C17-41BF-B310-F61566973B9C}">
      <dgm:prSet custT="1"/>
      <dgm:spPr/>
      <dgm:t>
        <a:bodyPr/>
        <a:lstStyle/>
        <a:p>
          <a:r>
            <a:rPr lang="nb-NO" sz="1400" dirty="0"/>
            <a:t>5. Implementering av modell/ny løsning</a:t>
          </a:r>
        </a:p>
      </dgm:t>
    </dgm:pt>
    <dgm:pt modelId="{3FB2FA2C-33D5-4259-8D1D-5A5F29F7C8DE}" type="parTrans" cxnId="{EEE8EADB-B994-41E8-873C-A4DC43E4E427}">
      <dgm:prSet/>
      <dgm:spPr/>
      <dgm:t>
        <a:bodyPr/>
        <a:lstStyle/>
        <a:p>
          <a:endParaRPr lang="en-US"/>
        </a:p>
      </dgm:t>
    </dgm:pt>
    <dgm:pt modelId="{889D7010-5E2D-41F8-85F0-D12F9BA920E3}" type="sibTrans" cxnId="{EEE8EADB-B994-41E8-873C-A4DC43E4E427}">
      <dgm:prSet/>
      <dgm:spPr/>
      <dgm:t>
        <a:bodyPr/>
        <a:lstStyle/>
        <a:p>
          <a:endParaRPr lang="en-US"/>
        </a:p>
      </dgm:t>
    </dgm:pt>
    <dgm:pt modelId="{4A5A1E97-12B0-4C7C-A81E-8A6772A46C17}" type="pres">
      <dgm:prSet presAssocID="{0D23CE84-E4A2-455A-A3B8-3BA34F5F921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F8AF1A-C92E-40BE-A188-E0BCF7F1053F}" type="pres">
      <dgm:prSet presAssocID="{10B8F892-D8E5-44E7-804F-37E11CF74E00}" presName="dummy" presStyleCnt="0"/>
      <dgm:spPr/>
    </dgm:pt>
    <dgm:pt modelId="{6ED9FBB7-B9A1-4969-AFB7-8B6763E99CD1}" type="pres">
      <dgm:prSet presAssocID="{10B8F892-D8E5-44E7-804F-37E11CF74E00}" presName="node" presStyleLbl="revTx" presStyleIdx="0" presStyleCnt="7" custScaleX="1898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5AFC81-8CC9-4FC6-8113-72E013F91E0C}" type="pres">
      <dgm:prSet presAssocID="{4B38F028-5B9E-425F-8142-8FBD91A3C340}" presName="sibTrans" presStyleLbl="node1" presStyleIdx="0" presStyleCnt="7" custLinFactNeighborX="6104" custLinFactNeighborY="-4713"/>
      <dgm:spPr/>
      <dgm:t>
        <a:bodyPr/>
        <a:lstStyle/>
        <a:p>
          <a:endParaRPr lang="en-US"/>
        </a:p>
      </dgm:t>
    </dgm:pt>
    <dgm:pt modelId="{1492BB58-2A3B-4FA4-ABED-3FC27B8FD2FB}" type="pres">
      <dgm:prSet presAssocID="{DDB5912D-483B-4F41-9B4A-1725B74F9DDD}" presName="dummy" presStyleCnt="0"/>
      <dgm:spPr/>
    </dgm:pt>
    <dgm:pt modelId="{5947BB34-5CA8-4D4E-BA9D-6F73F710A34D}" type="pres">
      <dgm:prSet presAssocID="{DDB5912D-483B-4F41-9B4A-1725B74F9DDD}" presName="node" presStyleLbl="revTx" presStyleIdx="1" presStyleCnt="7" custScaleX="2776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14CE92-DB27-4128-A2FE-FE5E5624B1F4}" type="pres">
      <dgm:prSet presAssocID="{6B295EC2-EDE0-46A9-AE53-5CDBB3CF68D7}" presName="sibTrans" presStyleLbl="node1" presStyleIdx="1" presStyleCnt="7" custScaleX="100143" custLinFactNeighborX="10717" custLinFactNeighborY="7552"/>
      <dgm:spPr/>
      <dgm:t>
        <a:bodyPr/>
        <a:lstStyle/>
        <a:p>
          <a:endParaRPr lang="en-US"/>
        </a:p>
      </dgm:t>
    </dgm:pt>
    <dgm:pt modelId="{1392E590-472E-47E6-B523-1C1566B62BEC}" type="pres">
      <dgm:prSet presAssocID="{F0CC8851-05A3-4CB3-9818-5E80A7B2A919}" presName="dummy" presStyleCnt="0"/>
      <dgm:spPr/>
    </dgm:pt>
    <dgm:pt modelId="{C0900779-E111-40DE-9938-66DD26481CCF}" type="pres">
      <dgm:prSet presAssocID="{F0CC8851-05A3-4CB3-9818-5E80A7B2A919}" presName="node" presStyleLbl="revTx" presStyleIdx="2" presStyleCnt="7" custAng="0" custScaleX="119268" custScaleY="569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1CB8A6-57B5-417B-8C61-638B526FF094}" type="pres">
      <dgm:prSet presAssocID="{DA9A64CF-7521-4EF3-873D-49EC110E945F}" presName="sibTrans" presStyleLbl="node1" presStyleIdx="2" presStyleCnt="7" custScaleX="165861" custLinFactNeighborX="-1412" custLinFactNeighborY="4009"/>
      <dgm:spPr/>
      <dgm:t>
        <a:bodyPr/>
        <a:lstStyle/>
        <a:p>
          <a:endParaRPr lang="en-US"/>
        </a:p>
      </dgm:t>
    </dgm:pt>
    <dgm:pt modelId="{EE49EA41-AA91-4BBE-AD6A-44D270E168B1}" type="pres">
      <dgm:prSet presAssocID="{B0D759F2-0BB2-4923-9474-ACE32A5864C4}" presName="dummy" presStyleCnt="0"/>
      <dgm:spPr/>
    </dgm:pt>
    <dgm:pt modelId="{3658B169-39CF-497F-B19C-E906D8A3E518}" type="pres">
      <dgm:prSet presAssocID="{B0D759F2-0BB2-4923-9474-ACE32A5864C4}" presName="node" presStyleLbl="revTx" presStyleIdx="3" presStyleCnt="7" custScaleX="1577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D8EB4-FB80-431C-A6F9-BABCDB4BA1E2}" type="pres">
      <dgm:prSet presAssocID="{A6300961-6723-4CAC-A521-85FFD6BA6B2C}" presName="sibTrans" presStyleLbl="node1" presStyleIdx="3" presStyleCnt="7" custLinFactNeighborX="-2624" custLinFactNeighborY="1908"/>
      <dgm:spPr/>
      <dgm:t>
        <a:bodyPr/>
        <a:lstStyle/>
        <a:p>
          <a:endParaRPr lang="en-US"/>
        </a:p>
      </dgm:t>
    </dgm:pt>
    <dgm:pt modelId="{6907F895-F036-4486-A46E-B12B4E5B97F1}" type="pres">
      <dgm:prSet presAssocID="{5181A171-9C17-41BF-B310-F61566973B9C}" presName="dummy" presStyleCnt="0"/>
      <dgm:spPr/>
    </dgm:pt>
    <dgm:pt modelId="{F6C8D10E-93F7-4669-B2F8-5C8CD64B909A}" type="pres">
      <dgm:prSet presAssocID="{5181A171-9C17-41BF-B310-F61566973B9C}" presName="node" presStyleLbl="revTx" presStyleIdx="4" presStyleCnt="7" custScaleX="2430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05C64B-6712-467D-B1D7-46529BFFE739}" type="pres">
      <dgm:prSet presAssocID="{889D7010-5E2D-41F8-85F0-D12F9BA920E3}" presName="sibTrans" presStyleLbl="node1" presStyleIdx="4" presStyleCnt="7"/>
      <dgm:spPr/>
      <dgm:t>
        <a:bodyPr/>
        <a:lstStyle/>
        <a:p>
          <a:endParaRPr lang="en-US"/>
        </a:p>
      </dgm:t>
    </dgm:pt>
    <dgm:pt modelId="{94EC9DC7-ADF3-484E-89D5-4979168A625B}" type="pres">
      <dgm:prSet presAssocID="{E1207A69-48A7-471E-A598-5B29D3331C05}" presName="dummy" presStyleCnt="0"/>
      <dgm:spPr/>
    </dgm:pt>
    <dgm:pt modelId="{648737F0-1559-4A05-B723-97804B1A8875}" type="pres">
      <dgm:prSet presAssocID="{E1207A69-48A7-471E-A598-5B29D3331C05}" presName="node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02ED1-F20C-4941-B9CF-C9682DD317E5}" type="pres">
      <dgm:prSet presAssocID="{7EACD7E3-B618-4E97-A2DA-65DB150F2850}" presName="sibTrans" presStyleLbl="node1" presStyleIdx="5" presStyleCnt="7"/>
      <dgm:spPr/>
      <dgm:t>
        <a:bodyPr/>
        <a:lstStyle/>
        <a:p>
          <a:endParaRPr lang="en-US"/>
        </a:p>
      </dgm:t>
    </dgm:pt>
    <dgm:pt modelId="{3C452F62-F807-450C-8A39-47EF6C8F8965}" type="pres">
      <dgm:prSet presAssocID="{800BE460-4143-4F67-B559-D5F37FEA5D79}" presName="dummy" presStyleCnt="0"/>
      <dgm:spPr/>
    </dgm:pt>
    <dgm:pt modelId="{F2A10542-13C1-4DBF-8C71-9A324641E093}" type="pres">
      <dgm:prSet presAssocID="{800BE460-4143-4F67-B559-D5F37FEA5D79}" presName="node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EBCDB2-C4B6-4D95-A3B9-A9EB594CA4E9}" type="pres">
      <dgm:prSet presAssocID="{59D56200-F864-4088-8029-FCCB36455B67}" presName="sibTrans" presStyleLbl="node1" presStyleIdx="6" presStyleCnt="7" custScaleX="171893" custLinFactNeighborX="6104" custLinFactNeighborY="-1102"/>
      <dgm:spPr/>
      <dgm:t>
        <a:bodyPr/>
        <a:lstStyle/>
        <a:p>
          <a:endParaRPr lang="en-US"/>
        </a:p>
      </dgm:t>
    </dgm:pt>
  </dgm:ptLst>
  <dgm:cxnLst>
    <dgm:cxn modelId="{3444096A-A97F-424E-87F9-577E386E8FBC}" type="presOf" srcId="{4B38F028-5B9E-425F-8142-8FBD91A3C340}" destId="{DF5AFC81-8CC9-4FC6-8113-72E013F91E0C}" srcOrd="0" destOrd="0" presId="urn:microsoft.com/office/officeart/2005/8/layout/cycle1"/>
    <dgm:cxn modelId="{EEE8EADB-B994-41E8-873C-A4DC43E4E427}" srcId="{0D23CE84-E4A2-455A-A3B8-3BA34F5F9213}" destId="{5181A171-9C17-41BF-B310-F61566973B9C}" srcOrd="4" destOrd="0" parTransId="{3FB2FA2C-33D5-4259-8D1D-5A5F29F7C8DE}" sibTransId="{889D7010-5E2D-41F8-85F0-D12F9BA920E3}"/>
    <dgm:cxn modelId="{03E1B80D-7037-45AE-84EA-89446A38F56C}" srcId="{0D23CE84-E4A2-455A-A3B8-3BA34F5F9213}" destId="{E1207A69-48A7-471E-A598-5B29D3331C05}" srcOrd="5" destOrd="0" parTransId="{16D227E6-BD7D-43D4-BA38-652C55765D22}" sibTransId="{7EACD7E3-B618-4E97-A2DA-65DB150F2850}"/>
    <dgm:cxn modelId="{DFA83A52-C84C-47AF-AB1F-7119DC5F74F7}" type="presOf" srcId="{5181A171-9C17-41BF-B310-F61566973B9C}" destId="{F6C8D10E-93F7-4669-B2F8-5C8CD64B909A}" srcOrd="0" destOrd="0" presId="urn:microsoft.com/office/officeart/2005/8/layout/cycle1"/>
    <dgm:cxn modelId="{AFB53A5E-59CB-4C92-9D7B-D26D52D24C52}" type="presOf" srcId="{DDB5912D-483B-4F41-9B4A-1725B74F9DDD}" destId="{5947BB34-5CA8-4D4E-BA9D-6F73F710A34D}" srcOrd="0" destOrd="0" presId="urn:microsoft.com/office/officeart/2005/8/layout/cycle1"/>
    <dgm:cxn modelId="{46A50700-78AF-49D5-8532-655F5BAEF89A}" srcId="{0D23CE84-E4A2-455A-A3B8-3BA34F5F9213}" destId="{B0D759F2-0BB2-4923-9474-ACE32A5864C4}" srcOrd="3" destOrd="0" parTransId="{E2AE1C2A-ED77-4823-A6EB-AEB9C46AE02D}" sibTransId="{A6300961-6723-4CAC-A521-85FFD6BA6B2C}"/>
    <dgm:cxn modelId="{801750D0-4A86-4248-94FD-5FDFADFB45ED}" type="presOf" srcId="{7EACD7E3-B618-4E97-A2DA-65DB150F2850}" destId="{30202ED1-F20C-4941-B9CF-C9682DD317E5}" srcOrd="0" destOrd="0" presId="urn:microsoft.com/office/officeart/2005/8/layout/cycle1"/>
    <dgm:cxn modelId="{23E67AB1-0D56-4C45-8B3B-B62FB58CEC64}" type="presOf" srcId="{E1207A69-48A7-471E-A598-5B29D3331C05}" destId="{648737F0-1559-4A05-B723-97804B1A8875}" srcOrd="0" destOrd="0" presId="urn:microsoft.com/office/officeart/2005/8/layout/cycle1"/>
    <dgm:cxn modelId="{414AEBB2-D469-4388-98E0-A56AF0573F81}" type="presOf" srcId="{889D7010-5E2D-41F8-85F0-D12F9BA920E3}" destId="{DF05C64B-6712-467D-B1D7-46529BFFE739}" srcOrd="0" destOrd="0" presId="urn:microsoft.com/office/officeart/2005/8/layout/cycle1"/>
    <dgm:cxn modelId="{2218DF59-E640-4CE4-B9F0-F058718CE881}" type="presOf" srcId="{59D56200-F864-4088-8029-FCCB36455B67}" destId="{F6EBCDB2-C4B6-4D95-A3B9-A9EB594CA4E9}" srcOrd="0" destOrd="0" presId="urn:microsoft.com/office/officeart/2005/8/layout/cycle1"/>
    <dgm:cxn modelId="{235E9A0B-F91F-4F2F-9E4C-771DE28EBA77}" type="presOf" srcId="{B0D759F2-0BB2-4923-9474-ACE32A5864C4}" destId="{3658B169-39CF-497F-B19C-E906D8A3E518}" srcOrd="0" destOrd="0" presId="urn:microsoft.com/office/officeart/2005/8/layout/cycle1"/>
    <dgm:cxn modelId="{4A8F2CD1-5B72-4C5F-A0D4-4ACFF40C457C}" type="presOf" srcId="{10B8F892-D8E5-44E7-804F-37E11CF74E00}" destId="{6ED9FBB7-B9A1-4969-AFB7-8B6763E99CD1}" srcOrd="0" destOrd="0" presId="urn:microsoft.com/office/officeart/2005/8/layout/cycle1"/>
    <dgm:cxn modelId="{84B8D0FC-739E-4B25-8E5C-9E02790E94D4}" type="presOf" srcId="{A6300961-6723-4CAC-A521-85FFD6BA6B2C}" destId="{248D8EB4-FB80-431C-A6F9-BABCDB4BA1E2}" srcOrd="0" destOrd="0" presId="urn:microsoft.com/office/officeart/2005/8/layout/cycle1"/>
    <dgm:cxn modelId="{E761DBD1-ED33-4D12-BC15-C334C45A0827}" type="presOf" srcId="{F0CC8851-05A3-4CB3-9818-5E80A7B2A919}" destId="{C0900779-E111-40DE-9938-66DD26481CCF}" srcOrd="0" destOrd="0" presId="urn:microsoft.com/office/officeart/2005/8/layout/cycle1"/>
    <dgm:cxn modelId="{34AF9E0F-E7B9-4D40-9581-AD5882BEE494}" type="presOf" srcId="{6B295EC2-EDE0-46A9-AE53-5CDBB3CF68D7}" destId="{7814CE92-DB27-4128-A2FE-FE5E5624B1F4}" srcOrd="0" destOrd="0" presId="urn:microsoft.com/office/officeart/2005/8/layout/cycle1"/>
    <dgm:cxn modelId="{67EC6652-5605-4424-B9FC-AC6C09720DAC}" srcId="{0D23CE84-E4A2-455A-A3B8-3BA34F5F9213}" destId="{DDB5912D-483B-4F41-9B4A-1725B74F9DDD}" srcOrd="1" destOrd="0" parTransId="{6D073B49-8E71-429E-B11A-749C4194FC0C}" sibTransId="{6B295EC2-EDE0-46A9-AE53-5CDBB3CF68D7}"/>
    <dgm:cxn modelId="{75B20C61-C673-488F-9464-38C19FD529C6}" type="presOf" srcId="{0D23CE84-E4A2-455A-A3B8-3BA34F5F9213}" destId="{4A5A1E97-12B0-4C7C-A81E-8A6772A46C17}" srcOrd="0" destOrd="0" presId="urn:microsoft.com/office/officeart/2005/8/layout/cycle1"/>
    <dgm:cxn modelId="{B5F662FD-C750-4079-8670-93AF87FF044E}" srcId="{0D23CE84-E4A2-455A-A3B8-3BA34F5F9213}" destId="{800BE460-4143-4F67-B559-D5F37FEA5D79}" srcOrd="6" destOrd="0" parTransId="{70BBD818-D4D6-4F13-BC61-8F0497EE7F3B}" sibTransId="{59D56200-F864-4088-8029-FCCB36455B67}"/>
    <dgm:cxn modelId="{77A3AF51-347F-4D34-AE60-28B47F5D0A79}" type="presOf" srcId="{800BE460-4143-4F67-B559-D5F37FEA5D79}" destId="{F2A10542-13C1-4DBF-8C71-9A324641E093}" srcOrd="0" destOrd="0" presId="urn:microsoft.com/office/officeart/2005/8/layout/cycle1"/>
    <dgm:cxn modelId="{F597E964-BE85-4E46-B7F5-05AA9AE598C8}" srcId="{0D23CE84-E4A2-455A-A3B8-3BA34F5F9213}" destId="{10B8F892-D8E5-44E7-804F-37E11CF74E00}" srcOrd="0" destOrd="0" parTransId="{510656C7-0B81-41EF-84B2-180681D99568}" sibTransId="{4B38F028-5B9E-425F-8142-8FBD91A3C340}"/>
    <dgm:cxn modelId="{A2CBDE7E-6E49-4B0F-8513-A73454ABDF81}" type="presOf" srcId="{DA9A64CF-7521-4EF3-873D-49EC110E945F}" destId="{DD1CB8A6-57B5-417B-8C61-638B526FF094}" srcOrd="0" destOrd="0" presId="urn:microsoft.com/office/officeart/2005/8/layout/cycle1"/>
    <dgm:cxn modelId="{A4F9DEDB-6DC2-4970-ACE8-8AC5804DB7D6}" srcId="{0D23CE84-E4A2-455A-A3B8-3BA34F5F9213}" destId="{F0CC8851-05A3-4CB3-9818-5E80A7B2A919}" srcOrd="2" destOrd="0" parTransId="{7E936082-DAEF-4C40-B0A2-5B53FA34A72C}" sibTransId="{DA9A64CF-7521-4EF3-873D-49EC110E945F}"/>
    <dgm:cxn modelId="{120A661D-8C4A-43D7-8630-6AC7A454A8DA}" type="presParOf" srcId="{4A5A1E97-12B0-4C7C-A81E-8A6772A46C17}" destId="{29F8AF1A-C92E-40BE-A188-E0BCF7F1053F}" srcOrd="0" destOrd="0" presId="urn:microsoft.com/office/officeart/2005/8/layout/cycle1"/>
    <dgm:cxn modelId="{FBFEAB38-9F81-4930-B1EE-709EFF9C19B0}" type="presParOf" srcId="{4A5A1E97-12B0-4C7C-A81E-8A6772A46C17}" destId="{6ED9FBB7-B9A1-4969-AFB7-8B6763E99CD1}" srcOrd="1" destOrd="0" presId="urn:microsoft.com/office/officeart/2005/8/layout/cycle1"/>
    <dgm:cxn modelId="{BF2207BC-81E8-493B-A49F-600632E422F2}" type="presParOf" srcId="{4A5A1E97-12B0-4C7C-A81E-8A6772A46C17}" destId="{DF5AFC81-8CC9-4FC6-8113-72E013F91E0C}" srcOrd="2" destOrd="0" presId="urn:microsoft.com/office/officeart/2005/8/layout/cycle1"/>
    <dgm:cxn modelId="{046352D7-0574-42F1-825D-E2EF6884592D}" type="presParOf" srcId="{4A5A1E97-12B0-4C7C-A81E-8A6772A46C17}" destId="{1492BB58-2A3B-4FA4-ABED-3FC27B8FD2FB}" srcOrd="3" destOrd="0" presId="urn:microsoft.com/office/officeart/2005/8/layout/cycle1"/>
    <dgm:cxn modelId="{A13F57EB-E917-448A-A120-579273A8C960}" type="presParOf" srcId="{4A5A1E97-12B0-4C7C-A81E-8A6772A46C17}" destId="{5947BB34-5CA8-4D4E-BA9D-6F73F710A34D}" srcOrd="4" destOrd="0" presId="urn:microsoft.com/office/officeart/2005/8/layout/cycle1"/>
    <dgm:cxn modelId="{8FF512E8-BE20-4345-B206-D374242ACDB6}" type="presParOf" srcId="{4A5A1E97-12B0-4C7C-A81E-8A6772A46C17}" destId="{7814CE92-DB27-4128-A2FE-FE5E5624B1F4}" srcOrd="5" destOrd="0" presId="urn:microsoft.com/office/officeart/2005/8/layout/cycle1"/>
    <dgm:cxn modelId="{9DDE386D-70E0-4C7F-A838-6F99C6B4CDAC}" type="presParOf" srcId="{4A5A1E97-12B0-4C7C-A81E-8A6772A46C17}" destId="{1392E590-472E-47E6-B523-1C1566B62BEC}" srcOrd="6" destOrd="0" presId="urn:microsoft.com/office/officeart/2005/8/layout/cycle1"/>
    <dgm:cxn modelId="{40454CF8-E198-47C2-BB02-F53E9A84AE09}" type="presParOf" srcId="{4A5A1E97-12B0-4C7C-A81E-8A6772A46C17}" destId="{C0900779-E111-40DE-9938-66DD26481CCF}" srcOrd="7" destOrd="0" presId="urn:microsoft.com/office/officeart/2005/8/layout/cycle1"/>
    <dgm:cxn modelId="{C7FAD98A-4495-499C-B46E-E258E643D13E}" type="presParOf" srcId="{4A5A1E97-12B0-4C7C-A81E-8A6772A46C17}" destId="{DD1CB8A6-57B5-417B-8C61-638B526FF094}" srcOrd="8" destOrd="0" presId="urn:microsoft.com/office/officeart/2005/8/layout/cycle1"/>
    <dgm:cxn modelId="{C918B405-1F47-4FE1-9D58-A903CB0423D3}" type="presParOf" srcId="{4A5A1E97-12B0-4C7C-A81E-8A6772A46C17}" destId="{EE49EA41-AA91-4BBE-AD6A-44D270E168B1}" srcOrd="9" destOrd="0" presId="urn:microsoft.com/office/officeart/2005/8/layout/cycle1"/>
    <dgm:cxn modelId="{BD28F2AF-1459-4F94-BF20-C214FBF56475}" type="presParOf" srcId="{4A5A1E97-12B0-4C7C-A81E-8A6772A46C17}" destId="{3658B169-39CF-497F-B19C-E906D8A3E518}" srcOrd="10" destOrd="0" presId="urn:microsoft.com/office/officeart/2005/8/layout/cycle1"/>
    <dgm:cxn modelId="{D3290324-29D0-42A1-89D6-5D8C9811AE6F}" type="presParOf" srcId="{4A5A1E97-12B0-4C7C-A81E-8A6772A46C17}" destId="{248D8EB4-FB80-431C-A6F9-BABCDB4BA1E2}" srcOrd="11" destOrd="0" presId="urn:microsoft.com/office/officeart/2005/8/layout/cycle1"/>
    <dgm:cxn modelId="{C78C6D27-0706-4866-900B-B1AD645E0644}" type="presParOf" srcId="{4A5A1E97-12B0-4C7C-A81E-8A6772A46C17}" destId="{6907F895-F036-4486-A46E-B12B4E5B97F1}" srcOrd="12" destOrd="0" presId="urn:microsoft.com/office/officeart/2005/8/layout/cycle1"/>
    <dgm:cxn modelId="{74276012-5884-4475-A4A5-B31DE2C107FA}" type="presParOf" srcId="{4A5A1E97-12B0-4C7C-A81E-8A6772A46C17}" destId="{F6C8D10E-93F7-4669-B2F8-5C8CD64B909A}" srcOrd="13" destOrd="0" presId="urn:microsoft.com/office/officeart/2005/8/layout/cycle1"/>
    <dgm:cxn modelId="{3562E32F-ABCE-4E88-A929-289AC9091448}" type="presParOf" srcId="{4A5A1E97-12B0-4C7C-A81E-8A6772A46C17}" destId="{DF05C64B-6712-467D-B1D7-46529BFFE739}" srcOrd="14" destOrd="0" presId="urn:microsoft.com/office/officeart/2005/8/layout/cycle1"/>
    <dgm:cxn modelId="{EFA26EB5-B51E-4329-9F8A-3805A7EB219F}" type="presParOf" srcId="{4A5A1E97-12B0-4C7C-A81E-8A6772A46C17}" destId="{94EC9DC7-ADF3-484E-89D5-4979168A625B}" srcOrd="15" destOrd="0" presId="urn:microsoft.com/office/officeart/2005/8/layout/cycle1"/>
    <dgm:cxn modelId="{D447046B-EC1D-425A-9989-0D17F6A0B140}" type="presParOf" srcId="{4A5A1E97-12B0-4C7C-A81E-8A6772A46C17}" destId="{648737F0-1559-4A05-B723-97804B1A8875}" srcOrd="16" destOrd="0" presId="urn:microsoft.com/office/officeart/2005/8/layout/cycle1"/>
    <dgm:cxn modelId="{A9CC3C07-2431-4544-A3BA-330376C9EF1E}" type="presParOf" srcId="{4A5A1E97-12B0-4C7C-A81E-8A6772A46C17}" destId="{30202ED1-F20C-4941-B9CF-C9682DD317E5}" srcOrd="17" destOrd="0" presId="urn:microsoft.com/office/officeart/2005/8/layout/cycle1"/>
    <dgm:cxn modelId="{D36702F4-E351-4961-B2E0-88E23E2623C4}" type="presParOf" srcId="{4A5A1E97-12B0-4C7C-A81E-8A6772A46C17}" destId="{3C452F62-F807-450C-8A39-47EF6C8F8965}" srcOrd="18" destOrd="0" presId="urn:microsoft.com/office/officeart/2005/8/layout/cycle1"/>
    <dgm:cxn modelId="{DA49241C-1DEC-4A76-AC3F-EBBA44A3C2B4}" type="presParOf" srcId="{4A5A1E97-12B0-4C7C-A81E-8A6772A46C17}" destId="{F2A10542-13C1-4DBF-8C71-9A324641E093}" srcOrd="19" destOrd="0" presId="urn:microsoft.com/office/officeart/2005/8/layout/cycle1"/>
    <dgm:cxn modelId="{991028F8-EE7E-4CE3-9343-1AA9E8063501}" type="presParOf" srcId="{4A5A1E97-12B0-4C7C-A81E-8A6772A46C17}" destId="{F6EBCDB2-C4B6-4D95-A3B9-A9EB594CA4E9}" srcOrd="2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D9FBB7-B9A1-4969-AFB7-8B6763E99CD1}">
      <dsp:nvSpPr>
        <dsp:cNvPr id="0" name=""/>
        <dsp:cNvSpPr/>
      </dsp:nvSpPr>
      <dsp:spPr>
        <a:xfrm>
          <a:off x="3875906" y="3013"/>
          <a:ext cx="1527735" cy="804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      1. </a:t>
          </a:r>
          <a:r>
            <a:rPr lang="en-US" sz="1600" kern="1200" dirty="0" err="1"/>
            <a:t>Stille</a:t>
          </a:r>
          <a:r>
            <a:rPr lang="en-US" sz="1600" kern="1200" dirty="0"/>
            <a:t>       </a:t>
          </a:r>
          <a:r>
            <a:rPr lang="en-US" sz="1600" kern="1200" dirty="0" err="1"/>
            <a:t>spørsmål</a:t>
          </a:r>
          <a:endParaRPr lang="en-US" sz="1600" kern="1200" dirty="0"/>
        </a:p>
      </dsp:txBody>
      <dsp:txXfrm>
        <a:off x="3875906" y="3013"/>
        <a:ext cx="1527735" cy="804664"/>
      </dsp:txXfrm>
    </dsp:sp>
    <dsp:sp modelId="{DF5AFC81-8CC9-4FC6-8113-72E013F91E0C}">
      <dsp:nvSpPr>
        <dsp:cNvPr id="0" name=""/>
        <dsp:cNvSpPr/>
      </dsp:nvSpPr>
      <dsp:spPr>
        <a:xfrm>
          <a:off x="1980784" y="-150468"/>
          <a:ext cx="4166391" cy="4166391"/>
        </a:xfrm>
        <a:prstGeom prst="circularArrow">
          <a:avLst>
            <a:gd name="adj1" fmla="val 3766"/>
            <a:gd name="adj2" fmla="val 234998"/>
            <a:gd name="adj3" fmla="val 19826231"/>
            <a:gd name="adj4" fmla="val 18978975"/>
            <a:gd name="adj5" fmla="val 439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7BB34-5CA8-4D4E-BA9D-6F73F710A34D}">
      <dsp:nvSpPr>
        <dsp:cNvPr id="0" name=""/>
        <dsp:cNvSpPr/>
      </dsp:nvSpPr>
      <dsp:spPr>
        <a:xfrm>
          <a:off x="4557790" y="1301027"/>
          <a:ext cx="2234230" cy="804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kern="1200" dirty="0"/>
            <a:t>2A Historisk analyse               2B Nåværende empirisk analyse</a:t>
          </a:r>
        </a:p>
      </dsp:txBody>
      <dsp:txXfrm>
        <a:off x="4557790" y="1301027"/>
        <a:ext cx="2234230" cy="804664"/>
      </dsp:txXfrm>
    </dsp:sp>
    <dsp:sp modelId="{7814CE92-DB27-4128-A2FE-FE5E5624B1F4}">
      <dsp:nvSpPr>
        <dsp:cNvPr id="0" name=""/>
        <dsp:cNvSpPr/>
      </dsp:nvSpPr>
      <dsp:spPr>
        <a:xfrm>
          <a:off x="2170001" y="360539"/>
          <a:ext cx="4172349" cy="4166391"/>
        </a:xfrm>
        <a:prstGeom prst="circularArrow">
          <a:avLst>
            <a:gd name="adj1" fmla="val 3766"/>
            <a:gd name="adj2" fmla="val 234998"/>
            <a:gd name="adj3" fmla="val 1579739"/>
            <a:gd name="adj4" fmla="val 21557958"/>
            <a:gd name="adj5" fmla="val 439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00779-E111-40DE-9938-66DD26481CCF}">
      <dsp:nvSpPr>
        <dsp:cNvPr id="0" name=""/>
        <dsp:cNvSpPr/>
      </dsp:nvSpPr>
      <dsp:spPr>
        <a:xfrm>
          <a:off x="4825618" y="3092787"/>
          <a:ext cx="959706" cy="458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/>
            <a:t>3. Utforming av ny modell/løsning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1100" kern="1200" dirty="0"/>
        </a:p>
      </dsp:txBody>
      <dsp:txXfrm>
        <a:off x="4825618" y="3092787"/>
        <a:ext cx="959706" cy="458336"/>
      </dsp:txXfrm>
    </dsp:sp>
    <dsp:sp modelId="{DD1CB8A6-57B5-417B-8C61-638B526FF094}">
      <dsp:nvSpPr>
        <dsp:cNvPr id="0" name=""/>
        <dsp:cNvSpPr/>
      </dsp:nvSpPr>
      <dsp:spPr>
        <a:xfrm>
          <a:off x="295625" y="212923"/>
          <a:ext cx="6910417" cy="4166391"/>
        </a:xfrm>
        <a:prstGeom prst="circularArrow">
          <a:avLst>
            <a:gd name="adj1" fmla="val 3766"/>
            <a:gd name="adj2" fmla="val 234998"/>
            <a:gd name="adj3" fmla="val 4002770"/>
            <a:gd name="adj4" fmla="val 2880653"/>
            <a:gd name="adj5" fmla="val 439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58B169-39CF-497F-B19C-E906D8A3E518}">
      <dsp:nvSpPr>
        <dsp:cNvPr id="0" name=""/>
        <dsp:cNvSpPr/>
      </dsp:nvSpPr>
      <dsp:spPr>
        <a:xfrm>
          <a:off x="3175097" y="3639967"/>
          <a:ext cx="1269132" cy="804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/>
            <a:t>4. Gjennomgang av ny modell/løsning</a:t>
          </a:r>
        </a:p>
      </dsp:txBody>
      <dsp:txXfrm>
        <a:off x="3175097" y="3639967"/>
        <a:ext cx="1269132" cy="804664"/>
      </dsp:txXfrm>
    </dsp:sp>
    <dsp:sp modelId="{248D8EB4-FB80-431C-A6F9-BABCDB4BA1E2}">
      <dsp:nvSpPr>
        <dsp:cNvPr id="0" name=""/>
        <dsp:cNvSpPr/>
      </dsp:nvSpPr>
      <dsp:spPr>
        <a:xfrm>
          <a:off x="1617141" y="125387"/>
          <a:ext cx="4166391" cy="4166391"/>
        </a:xfrm>
        <a:prstGeom prst="circularArrow">
          <a:avLst>
            <a:gd name="adj1" fmla="val 3766"/>
            <a:gd name="adj2" fmla="val 234998"/>
            <a:gd name="adj3" fmla="val 7175653"/>
            <a:gd name="adj4" fmla="val 6562232"/>
            <a:gd name="adj5" fmla="val 439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8D10E-93F7-4669-B2F8-5C8CD64B909A}">
      <dsp:nvSpPr>
        <dsp:cNvPr id="0" name=""/>
        <dsp:cNvSpPr/>
      </dsp:nvSpPr>
      <dsp:spPr>
        <a:xfrm>
          <a:off x="1335979" y="2919623"/>
          <a:ext cx="1955752" cy="804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/>
            <a:t>5. Implementering av modell/ny løsning</a:t>
          </a:r>
        </a:p>
      </dsp:txBody>
      <dsp:txXfrm>
        <a:off x="1335979" y="2919623"/>
        <a:ext cx="1955752" cy="804664"/>
      </dsp:txXfrm>
    </dsp:sp>
    <dsp:sp modelId="{DF05C64B-6712-467D-B1D7-46529BFFE739}">
      <dsp:nvSpPr>
        <dsp:cNvPr id="0" name=""/>
        <dsp:cNvSpPr/>
      </dsp:nvSpPr>
      <dsp:spPr>
        <a:xfrm>
          <a:off x="1726467" y="45893"/>
          <a:ext cx="4166391" cy="4166391"/>
        </a:xfrm>
        <a:prstGeom prst="circularArrow">
          <a:avLst>
            <a:gd name="adj1" fmla="val 3766"/>
            <a:gd name="adj2" fmla="val 234998"/>
            <a:gd name="adj3" fmla="val 10607045"/>
            <a:gd name="adj4" fmla="val 9335646"/>
            <a:gd name="adj5" fmla="val 439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737F0-1559-4A05-B723-97804B1A8875}">
      <dsp:nvSpPr>
        <dsp:cNvPr id="0" name=""/>
        <dsp:cNvSpPr/>
      </dsp:nvSpPr>
      <dsp:spPr>
        <a:xfrm>
          <a:off x="1542089" y="1301027"/>
          <a:ext cx="804664" cy="804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/>
            <a:t>6. Refleksjon rundt prosessen</a:t>
          </a:r>
        </a:p>
      </dsp:txBody>
      <dsp:txXfrm>
        <a:off x="1542089" y="1301027"/>
        <a:ext cx="804664" cy="804664"/>
      </dsp:txXfrm>
    </dsp:sp>
    <dsp:sp modelId="{30202ED1-F20C-4941-B9CF-C9682DD317E5}">
      <dsp:nvSpPr>
        <dsp:cNvPr id="0" name=""/>
        <dsp:cNvSpPr/>
      </dsp:nvSpPr>
      <dsp:spPr>
        <a:xfrm>
          <a:off x="1726467" y="45893"/>
          <a:ext cx="4166391" cy="4166391"/>
        </a:xfrm>
        <a:prstGeom prst="circularArrow">
          <a:avLst>
            <a:gd name="adj1" fmla="val 3766"/>
            <a:gd name="adj2" fmla="val 234998"/>
            <a:gd name="adj3" fmla="val 13558770"/>
            <a:gd name="adj4" fmla="val 12338771"/>
            <a:gd name="adj5" fmla="val 439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A10542-13C1-4DBF-8C71-9A324641E093}">
      <dsp:nvSpPr>
        <dsp:cNvPr id="0" name=""/>
        <dsp:cNvSpPr/>
      </dsp:nvSpPr>
      <dsp:spPr>
        <a:xfrm>
          <a:off x="2577220" y="3013"/>
          <a:ext cx="804664" cy="804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kern="1200" dirty="0"/>
            <a:t>7.Konsolidering av ny praksis</a:t>
          </a:r>
        </a:p>
      </dsp:txBody>
      <dsp:txXfrm>
        <a:off x="2577220" y="3013"/>
        <a:ext cx="804664" cy="804664"/>
      </dsp:txXfrm>
    </dsp:sp>
    <dsp:sp modelId="{F6EBCDB2-C4B6-4D95-A3B9-A9EB594CA4E9}">
      <dsp:nvSpPr>
        <dsp:cNvPr id="0" name=""/>
        <dsp:cNvSpPr/>
      </dsp:nvSpPr>
      <dsp:spPr>
        <a:xfrm>
          <a:off x="483112" y="-20"/>
          <a:ext cx="7161734" cy="4166391"/>
        </a:xfrm>
        <a:prstGeom prst="circularArrow">
          <a:avLst>
            <a:gd name="adj1" fmla="val 3766"/>
            <a:gd name="adj2" fmla="val 234998"/>
            <a:gd name="adj3" fmla="val 16084055"/>
            <a:gd name="adj4" fmla="val 15424794"/>
            <a:gd name="adj5" fmla="val 439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A4B5A-88FA-8E40-93C0-4FCFD1101B3E}" type="datetimeFigureOut">
              <a:rPr lang="nb-NO" smtClean="0"/>
              <a:t>17.08.2022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7B182-7B30-E441-8220-A5733F1ED0D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2271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dirty="0"/>
              <a:t>Ikke skrevet vil si ikke  sett eller hørt , ikke vurdert, ikke dokumentert.  2 typer journaler. 1) Pasientjournal . 2) Studentjournal Journalførsel for veiledere.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7B182-7B30-E441-8220-A5733F1ED0D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67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Tone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9FE6F-562E-4F1F-942B-BDAEF48A45A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1271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Har du hatt studenten 2 økter; legg inn skjema.                    Ufarlig for de som leverer inn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7B182-7B30-E441-8220-A5733F1ED0DD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3657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Hvem har tilgang til hva? Søke tilgang TSD. Link lagt ut på hjemmesiden....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7B182-7B30-E441-8220-A5733F1ED0DD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2002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7B182-7B30-E441-8220-A5733F1ED0DD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7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7B182-7B30-E441-8220-A5733F1ED0DD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2110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7B182-7B30-E441-8220-A5733F1ED0DD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563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7B182-7B30-E441-8220-A5733F1ED0DD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35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040B77-03CB-DF42-8084-C3E454CF1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98DA8E7-3F99-7748-BAF8-B97B1AD7F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3FFBDE7-37ED-9B4A-9C19-23418A679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7F51-A730-1341-9BAD-FC1A5B746C70}" type="datetimeFigureOut">
              <a:rPr lang="nb-NO" smtClean="0"/>
              <a:t>17.08.2022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AEF3F1F-F900-2E40-9F4F-E597D8DD0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A584274-C707-574F-A601-134FE9F74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8E1-FC9C-864F-960A-9605030BAA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262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1F76AD-AD0C-554E-91EE-1C6AC0744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21728B4-9C39-7048-8112-48586AC81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B3FA52-8368-6143-B5AC-1CFF639A1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7F51-A730-1341-9BAD-FC1A5B746C70}" type="datetimeFigureOut">
              <a:rPr lang="nb-NO" smtClean="0"/>
              <a:t>17.08.2022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8F9820F-11E2-5642-B849-7A5F3B951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65A718A-6D66-FF42-913F-6C76B001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8E1-FC9C-864F-960A-9605030BAA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6082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9FD9377-E60F-4349-AAB2-0062EA32D2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0994B48-25FC-8D4B-A0AA-205DE2A8A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48CC07-0A8A-734E-900A-9EFF57D26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7F51-A730-1341-9BAD-FC1A5B746C70}" type="datetimeFigureOut">
              <a:rPr lang="nb-NO" smtClean="0"/>
              <a:t>17.08.2022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F23DCFB-6B86-6840-8445-3E21E61C6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D77C3FC-67AA-5A48-9D9D-BB9FE5FC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8E1-FC9C-864F-960A-9605030BAA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5807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77540" y="2300554"/>
            <a:ext cx="10058400" cy="114300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77540" y="3429000"/>
            <a:ext cx="100584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1488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0321C-B328-43C9-B85C-7F363C3F996C}" type="datetimeFigureOut">
              <a:rPr lang="en-GB" smtClean="0"/>
              <a:t>17/08/2022</a:t>
            </a:fld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CDEAB-A4CD-4085-B3F0-AEEF0CA3E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627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84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6"/>
          </a:xfrm>
        </p:spPr>
        <p:txBody>
          <a:bodyPr anchor="b"/>
          <a:lstStyle>
            <a:lvl1pPr marL="0" indent="0">
              <a:buNone/>
              <a:defRPr sz="1920"/>
            </a:lvl1pPr>
            <a:lvl2pPr marL="435510" indent="0">
              <a:buNone/>
              <a:defRPr sz="1680"/>
            </a:lvl2pPr>
            <a:lvl3pPr marL="871021" indent="0">
              <a:buNone/>
              <a:defRPr sz="1560"/>
            </a:lvl3pPr>
            <a:lvl4pPr marL="1306531" indent="0">
              <a:buNone/>
              <a:defRPr sz="1320"/>
            </a:lvl4pPr>
            <a:lvl5pPr marL="1742041" indent="0">
              <a:buNone/>
              <a:defRPr sz="1320"/>
            </a:lvl5pPr>
            <a:lvl6pPr marL="2177552" indent="0">
              <a:buNone/>
              <a:defRPr sz="1320"/>
            </a:lvl6pPr>
            <a:lvl7pPr marL="2613062" indent="0">
              <a:buNone/>
              <a:defRPr sz="1320"/>
            </a:lvl7pPr>
            <a:lvl8pPr marL="3048574" indent="0">
              <a:buNone/>
              <a:defRPr sz="1320"/>
            </a:lvl8pPr>
            <a:lvl9pPr marL="3484084" indent="0">
              <a:buNone/>
              <a:defRPr sz="13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0321C-B328-43C9-B85C-7F363C3F996C}" type="datetimeFigureOut">
              <a:rPr lang="en-GB" smtClean="0"/>
              <a:t>17/08/2022</a:t>
            </a:fld>
            <a:endParaRPr lang="en-GB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CDEAB-A4CD-4085-B3F0-AEEF0CA3E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756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1981200"/>
            <a:ext cx="5029200" cy="4114800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0" y="1981200"/>
            <a:ext cx="5029200" cy="4114800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0321C-B328-43C9-B85C-7F363C3F996C}" type="datetimeFigureOut">
              <a:rPr lang="en-GB" smtClean="0"/>
              <a:t>17/08/2022</a:t>
            </a:fld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CDEAB-A4CD-4085-B3F0-AEEF0CA3E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618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35510" indent="0">
              <a:buNone/>
              <a:defRPr sz="1920" b="1"/>
            </a:lvl2pPr>
            <a:lvl3pPr marL="871021" indent="0">
              <a:buNone/>
              <a:defRPr sz="1680" b="1"/>
            </a:lvl3pPr>
            <a:lvl4pPr marL="1306531" indent="0">
              <a:buNone/>
              <a:defRPr sz="1560" b="1"/>
            </a:lvl4pPr>
            <a:lvl5pPr marL="1742041" indent="0">
              <a:buNone/>
              <a:defRPr sz="1560" b="1"/>
            </a:lvl5pPr>
            <a:lvl6pPr marL="2177552" indent="0">
              <a:buNone/>
              <a:defRPr sz="1560" b="1"/>
            </a:lvl6pPr>
            <a:lvl7pPr marL="2613062" indent="0">
              <a:buNone/>
              <a:defRPr sz="1560" b="1"/>
            </a:lvl7pPr>
            <a:lvl8pPr marL="3048574" indent="0">
              <a:buNone/>
              <a:defRPr sz="1560" b="1"/>
            </a:lvl8pPr>
            <a:lvl9pPr marL="3484084" indent="0">
              <a:buNone/>
              <a:defRPr sz="1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6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560"/>
            </a:lvl4pPr>
            <a:lvl5pPr>
              <a:defRPr sz="1560"/>
            </a:lvl5pPr>
            <a:lvl6pPr>
              <a:defRPr sz="1560"/>
            </a:lvl6pPr>
            <a:lvl7pPr>
              <a:defRPr sz="1560"/>
            </a:lvl7pPr>
            <a:lvl8pPr>
              <a:defRPr sz="1560"/>
            </a:lvl8pPr>
            <a:lvl9pPr>
              <a:defRPr sz="15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35510" indent="0">
              <a:buNone/>
              <a:defRPr sz="1920" b="1"/>
            </a:lvl2pPr>
            <a:lvl3pPr marL="871021" indent="0">
              <a:buNone/>
              <a:defRPr sz="1680" b="1"/>
            </a:lvl3pPr>
            <a:lvl4pPr marL="1306531" indent="0">
              <a:buNone/>
              <a:defRPr sz="1560" b="1"/>
            </a:lvl4pPr>
            <a:lvl5pPr marL="1742041" indent="0">
              <a:buNone/>
              <a:defRPr sz="1560" b="1"/>
            </a:lvl5pPr>
            <a:lvl6pPr marL="2177552" indent="0">
              <a:buNone/>
              <a:defRPr sz="1560" b="1"/>
            </a:lvl6pPr>
            <a:lvl7pPr marL="2613062" indent="0">
              <a:buNone/>
              <a:defRPr sz="1560" b="1"/>
            </a:lvl7pPr>
            <a:lvl8pPr marL="3048574" indent="0">
              <a:buNone/>
              <a:defRPr sz="1560" b="1"/>
            </a:lvl8pPr>
            <a:lvl9pPr marL="3484084" indent="0">
              <a:buNone/>
              <a:defRPr sz="15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6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560"/>
            </a:lvl4pPr>
            <a:lvl5pPr>
              <a:defRPr sz="1560"/>
            </a:lvl5pPr>
            <a:lvl6pPr>
              <a:defRPr sz="1560"/>
            </a:lvl6pPr>
            <a:lvl7pPr>
              <a:defRPr sz="1560"/>
            </a:lvl7pPr>
            <a:lvl8pPr>
              <a:defRPr sz="1560"/>
            </a:lvl8pPr>
            <a:lvl9pPr>
              <a:defRPr sz="15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0321C-B328-43C9-B85C-7F363C3F996C}" type="datetimeFigureOut">
              <a:rPr lang="en-GB" smtClean="0"/>
              <a:t>17/08/2022</a:t>
            </a:fld>
            <a:endParaRPr lang="en-GB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CDEAB-A4CD-4085-B3F0-AEEF0CA3E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569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0321C-B328-43C9-B85C-7F363C3F996C}" type="datetimeFigureOut">
              <a:rPr lang="en-GB" smtClean="0"/>
              <a:t>17/08/2022</a:t>
            </a:fld>
            <a:endParaRPr lang="en-GB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CDEAB-A4CD-4085-B3F0-AEEF0CA3E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92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0321C-B328-43C9-B85C-7F363C3F996C}" type="datetimeFigureOut">
              <a:rPr lang="en-GB" smtClean="0"/>
              <a:t>17/08/2022</a:t>
            </a:fld>
            <a:endParaRPr lang="en-GB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CDEAB-A4CD-4085-B3F0-AEEF0CA3E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754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4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35510" indent="0">
              <a:buNone/>
              <a:defRPr sz="1200"/>
            </a:lvl2pPr>
            <a:lvl3pPr marL="871021" indent="0">
              <a:buNone/>
              <a:defRPr sz="960"/>
            </a:lvl3pPr>
            <a:lvl4pPr marL="1306531" indent="0">
              <a:buNone/>
              <a:defRPr sz="840"/>
            </a:lvl4pPr>
            <a:lvl5pPr marL="1742041" indent="0">
              <a:buNone/>
              <a:defRPr sz="840"/>
            </a:lvl5pPr>
            <a:lvl6pPr marL="2177552" indent="0">
              <a:buNone/>
              <a:defRPr sz="840"/>
            </a:lvl6pPr>
            <a:lvl7pPr marL="2613062" indent="0">
              <a:buNone/>
              <a:defRPr sz="840"/>
            </a:lvl7pPr>
            <a:lvl8pPr marL="3048574" indent="0">
              <a:buNone/>
              <a:defRPr sz="840"/>
            </a:lvl8pPr>
            <a:lvl9pPr marL="3484084" indent="0">
              <a:buNone/>
              <a:defRPr sz="84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0321C-B328-43C9-B85C-7F363C3F996C}" type="datetimeFigureOut">
              <a:rPr lang="en-GB" smtClean="0"/>
              <a:t>17/08/2022</a:t>
            </a:fld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CDEAB-A4CD-4085-B3F0-AEEF0CA3E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319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132675-D246-B04B-BE1C-E41B08EF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BC602E-F260-3C4C-B6CF-2E449AF17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725047F-53DD-134F-8854-A2C222F67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7F51-A730-1341-9BAD-FC1A5B746C70}" type="datetimeFigureOut">
              <a:rPr lang="nb-NO" smtClean="0"/>
              <a:t>17.08.2022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8B0F0C3-F814-D34D-82BA-0DDF53262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DEF58DD-BE25-6B47-A173-C73B2A98D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8E1-FC9C-864F-960A-9605030BAA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612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14"/>
            <a:ext cx="7315200" cy="566737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35510" indent="0">
              <a:buNone/>
              <a:defRPr sz="2640"/>
            </a:lvl2pPr>
            <a:lvl3pPr marL="871021" indent="0">
              <a:buNone/>
              <a:defRPr sz="2280"/>
            </a:lvl3pPr>
            <a:lvl4pPr marL="1306531" indent="0">
              <a:buNone/>
              <a:defRPr sz="1920"/>
            </a:lvl4pPr>
            <a:lvl5pPr marL="1742041" indent="0">
              <a:buNone/>
              <a:defRPr sz="1920"/>
            </a:lvl5pPr>
            <a:lvl6pPr marL="2177552" indent="0">
              <a:buNone/>
              <a:defRPr sz="1920"/>
            </a:lvl6pPr>
            <a:lvl7pPr marL="2613062" indent="0">
              <a:buNone/>
              <a:defRPr sz="1920"/>
            </a:lvl7pPr>
            <a:lvl8pPr marL="3048574" indent="0">
              <a:buNone/>
              <a:defRPr sz="1920"/>
            </a:lvl8pPr>
            <a:lvl9pPr marL="3484084" indent="0">
              <a:buNone/>
              <a:defRPr sz="1920"/>
            </a:lvl9pPr>
          </a:lstStyle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51"/>
            <a:ext cx="7315200" cy="804863"/>
          </a:xfrm>
        </p:spPr>
        <p:txBody>
          <a:bodyPr/>
          <a:lstStyle>
            <a:lvl1pPr marL="0" indent="0">
              <a:buNone/>
              <a:defRPr sz="1320"/>
            </a:lvl1pPr>
            <a:lvl2pPr marL="435510" indent="0">
              <a:buNone/>
              <a:defRPr sz="1200"/>
            </a:lvl2pPr>
            <a:lvl3pPr marL="871021" indent="0">
              <a:buNone/>
              <a:defRPr sz="960"/>
            </a:lvl3pPr>
            <a:lvl4pPr marL="1306531" indent="0">
              <a:buNone/>
              <a:defRPr sz="840"/>
            </a:lvl4pPr>
            <a:lvl5pPr marL="1742041" indent="0">
              <a:buNone/>
              <a:defRPr sz="840"/>
            </a:lvl5pPr>
            <a:lvl6pPr marL="2177552" indent="0">
              <a:buNone/>
              <a:defRPr sz="840"/>
            </a:lvl6pPr>
            <a:lvl7pPr marL="2613062" indent="0">
              <a:buNone/>
              <a:defRPr sz="840"/>
            </a:lvl7pPr>
            <a:lvl8pPr marL="3048574" indent="0">
              <a:buNone/>
              <a:defRPr sz="840"/>
            </a:lvl8pPr>
            <a:lvl9pPr marL="3484084" indent="0">
              <a:buNone/>
              <a:defRPr sz="84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B0321C-B328-43C9-B85C-7F363C3F996C}" type="datetimeFigureOut">
              <a:rPr lang="en-GB" smtClean="0"/>
              <a:t>17/08/2022</a:t>
            </a:fld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CDEAB-A4CD-4085-B3F0-AEEF0CA3E0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255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683EC8-344E-184E-939A-2CE9ACA8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E4F9FB5-B9AB-B44A-AFA7-9864EEDBA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B1E8349-D684-9448-9980-858E5A35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7F51-A730-1341-9BAD-FC1A5B746C70}" type="datetimeFigureOut">
              <a:rPr lang="nb-NO" smtClean="0"/>
              <a:t>17.08.2022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060E308-09FC-7140-87DA-C846A61C7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8FE3A0A-AE2A-7440-9E7B-0D681D34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8E1-FC9C-864F-960A-9605030BAA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10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7B05C8-7580-5F49-8C4A-05893BDB9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403962-569B-1847-B89F-6FF45B4AAA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C762682-653C-7E48-BA67-F4293B258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DA0BE22-8BFA-EE41-A8EE-5CF341710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7F51-A730-1341-9BAD-FC1A5B746C70}" type="datetimeFigureOut">
              <a:rPr lang="nb-NO" smtClean="0"/>
              <a:t>17.08.2022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F04669A-7C2E-1B43-8FDE-78DA90C81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0F45AC-0150-FD4B-872F-F7AF8FEF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8E1-FC9C-864F-960A-9605030BAA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667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59391D-C79E-0D41-9936-993CA5C9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2D5A80C-B3F6-2348-8A00-93A8FC556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09810DC-CC46-EB4A-8573-BF2FEFD3E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93DFD68-0745-5B4F-825C-CF3EB7403F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3C11CCD-19E9-D140-86DF-DD7C4DCFFA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1D01AA7C-CFC2-994E-A1F2-689CFC41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7F51-A730-1341-9BAD-FC1A5B746C70}" type="datetimeFigureOut">
              <a:rPr lang="nb-NO" smtClean="0"/>
              <a:t>17.08.2022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2291B51-012F-9442-81BD-9ADC91800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0D5561E-CB5D-7742-8C78-3DDDDC01D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8E1-FC9C-864F-960A-9605030BAA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906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8149F0-2E39-9D47-842B-C242FFB04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A465951-B54E-AE48-AE7B-C50C7B43B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7F51-A730-1341-9BAD-FC1A5B746C70}" type="datetimeFigureOut">
              <a:rPr lang="nb-NO" smtClean="0"/>
              <a:t>17.08.2022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3F28DA5-BCE8-2D4B-91CB-72782D552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8640C36-3BE5-774A-B4FD-F53CB1CA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8E1-FC9C-864F-960A-9605030BAA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969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9A2BEF9-D018-934A-A946-CCB44ABF3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7F51-A730-1341-9BAD-FC1A5B746C70}" type="datetimeFigureOut">
              <a:rPr lang="nb-NO" smtClean="0"/>
              <a:t>17.08.2022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9FB9833-E7C4-914A-8043-6CFCA544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3F67BF4-6F9C-214D-B8C1-1C0DF83AE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8E1-FC9C-864F-960A-9605030BAA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006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53E65E-365F-1D49-BCBB-F16E4F2AB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2D7D265-8660-5D4A-9297-0DEE40313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25BB58F-5AE3-AC48-8897-8DB70DAB5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BDA14AF-616A-E341-B17D-FB6B546EE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7F51-A730-1341-9BAD-FC1A5B746C70}" type="datetimeFigureOut">
              <a:rPr lang="nb-NO" smtClean="0"/>
              <a:t>17.08.2022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8E23AB7-ADB3-9D48-968A-3ED84BB8C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7ADE0B8-A3AC-2E4D-B4FF-2349681F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8E1-FC9C-864F-960A-9605030BAA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664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25AE92-BD68-3542-9C35-E8402644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30721E1A-0575-7646-BD8C-3B3767419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CFAEF4C-7D6B-F248-B167-F831297B7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EF62C73-E488-E84E-B770-69E5E8C85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87F51-A730-1341-9BAD-FC1A5B746C70}" type="datetimeFigureOut">
              <a:rPr lang="nb-NO" smtClean="0"/>
              <a:t>17.08.2022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270E635-B60C-E94E-8D69-9C43B82C5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0C3D076-5170-5F49-89A2-08A9119B9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8E1-FC9C-864F-960A-9605030BAA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128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E322557-134E-804F-9889-93773E8F9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3EDFC07-8729-9248-A199-380EC7F83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0894145-3956-F14D-BE8E-B4B772D84F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87F51-A730-1341-9BAD-FC1A5B746C70}" type="datetimeFigureOut">
              <a:rPr lang="nb-NO" smtClean="0"/>
              <a:t>17.08.2022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774FAA4-C1A7-294B-A187-44F31FA23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101623E-4ABD-7844-9EB6-0A26103CB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18E1-FC9C-864F-960A-9605030BAA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485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016281" y="850253"/>
            <a:ext cx="10562592" cy="114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281" y="1981906"/>
            <a:ext cx="10565952" cy="411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282" y="6401102"/>
            <a:ext cx="2539860" cy="45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40">
                <a:solidFill>
                  <a:schemeClr val="bg2"/>
                </a:solidFill>
              </a:defRPr>
            </a:lvl1pPr>
          </a:lstStyle>
          <a:p>
            <a:fld id="{44B0321C-B328-43C9-B85C-7F363C3F996C}" type="datetimeFigureOut">
              <a:rPr lang="en-GB" smtClean="0"/>
              <a:t>17/08/2022</a:t>
            </a:fld>
            <a:endParaRPr lang="en-GB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91939" y="6401102"/>
            <a:ext cx="913812" cy="45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840">
                <a:solidFill>
                  <a:schemeClr val="bg2"/>
                </a:solidFill>
              </a:defRPr>
            </a:lvl1pPr>
          </a:lstStyle>
          <a:p>
            <a:fld id="{65ECDEAB-A4CD-4085-B3F0-AEEF0CA3E0D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UiO_A_png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867" y="161126"/>
            <a:ext cx="2947656" cy="17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8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3551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871021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06531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742041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26633" indent="-326633" algn="l" rtl="0" eaLnBrk="1" fontAlgn="base" hangingPunct="1">
        <a:spcBef>
          <a:spcPct val="20000"/>
        </a:spcBef>
        <a:spcAft>
          <a:spcPct val="0"/>
        </a:spcAft>
        <a:buChar char="•"/>
        <a:defRPr sz="2640">
          <a:solidFill>
            <a:schemeClr val="tx1"/>
          </a:solidFill>
          <a:latin typeface="+mn-lt"/>
          <a:ea typeface="+mn-ea"/>
          <a:cs typeface="+mn-cs"/>
        </a:defRPr>
      </a:lvl1pPr>
      <a:lvl2pPr marL="707705" indent="-272194" algn="l" rtl="0" eaLnBrk="1" fontAlgn="base" hangingPunct="1">
        <a:spcBef>
          <a:spcPct val="20000"/>
        </a:spcBef>
        <a:spcAft>
          <a:spcPct val="0"/>
        </a:spcAft>
        <a:buChar char="–"/>
        <a:defRPr sz="2280">
          <a:solidFill>
            <a:schemeClr val="tx1"/>
          </a:solidFill>
          <a:latin typeface="+mn-lt"/>
          <a:ea typeface="+mn-ea"/>
          <a:cs typeface="+mn-cs"/>
        </a:defRPr>
      </a:lvl2pPr>
      <a:lvl3pPr marL="1088776" indent="-217756" algn="l" rtl="0" eaLnBrk="1" fontAlgn="base" hangingPunct="1">
        <a:spcBef>
          <a:spcPct val="20000"/>
        </a:spcBef>
        <a:spcAft>
          <a:spcPct val="0"/>
        </a:spcAft>
        <a:buChar char="•"/>
        <a:defRPr sz="1920">
          <a:solidFill>
            <a:schemeClr val="tx1"/>
          </a:solidFill>
          <a:latin typeface="+mn-lt"/>
          <a:ea typeface="+mn-ea"/>
          <a:cs typeface="+mn-cs"/>
        </a:defRPr>
      </a:lvl3pPr>
      <a:lvl4pPr marL="1524287" indent="-217756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59797" indent="-217756" algn="l" rtl="0" eaLnBrk="1" fontAlgn="base" hangingPunct="1">
        <a:spcBef>
          <a:spcPct val="20000"/>
        </a:spcBef>
        <a:spcAft>
          <a:spcPct val="0"/>
        </a:spcAft>
        <a:buChar char="»"/>
        <a:defRPr sz="1560">
          <a:solidFill>
            <a:schemeClr val="tx1"/>
          </a:solidFill>
          <a:latin typeface="+mn-lt"/>
          <a:ea typeface="+mn-ea"/>
          <a:cs typeface="+mn-cs"/>
        </a:defRPr>
      </a:lvl5pPr>
      <a:lvl6pPr marL="2395307" indent="-217756" algn="l" rtl="0" eaLnBrk="1" fontAlgn="base" hangingPunct="1">
        <a:spcBef>
          <a:spcPct val="20000"/>
        </a:spcBef>
        <a:spcAft>
          <a:spcPct val="0"/>
        </a:spcAft>
        <a:buChar char="»"/>
        <a:defRPr sz="1560">
          <a:solidFill>
            <a:schemeClr val="tx1"/>
          </a:solidFill>
          <a:latin typeface="+mn-lt"/>
          <a:ea typeface="+mn-ea"/>
          <a:cs typeface="+mn-cs"/>
        </a:defRPr>
      </a:lvl6pPr>
      <a:lvl7pPr marL="2830818" indent="-217756" algn="l" rtl="0" eaLnBrk="1" fontAlgn="base" hangingPunct="1">
        <a:spcBef>
          <a:spcPct val="20000"/>
        </a:spcBef>
        <a:spcAft>
          <a:spcPct val="0"/>
        </a:spcAft>
        <a:buChar char="»"/>
        <a:defRPr sz="1560">
          <a:solidFill>
            <a:schemeClr val="tx1"/>
          </a:solidFill>
          <a:latin typeface="+mn-lt"/>
          <a:ea typeface="+mn-ea"/>
          <a:cs typeface="+mn-cs"/>
        </a:defRPr>
      </a:lvl7pPr>
      <a:lvl8pPr marL="3266328" indent="-217756" algn="l" rtl="0" eaLnBrk="1" fontAlgn="base" hangingPunct="1">
        <a:spcBef>
          <a:spcPct val="20000"/>
        </a:spcBef>
        <a:spcAft>
          <a:spcPct val="0"/>
        </a:spcAft>
        <a:buChar char="»"/>
        <a:defRPr sz="1560">
          <a:solidFill>
            <a:schemeClr val="tx1"/>
          </a:solidFill>
          <a:latin typeface="+mn-lt"/>
          <a:ea typeface="+mn-ea"/>
          <a:cs typeface="+mn-cs"/>
        </a:defRPr>
      </a:lvl8pPr>
      <a:lvl9pPr marL="3701839" indent="-217756" algn="l" rtl="0" eaLnBrk="1" fontAlgn="base" hangingPunct="1">
        <a:spcBef>
          <a:spcPct val="20000"/>
        </a:spcBef>
        <a:spcAft>
          <a:spcPct val="0"/>
        </a:spcAft>
        <a:buChar char="»"/>
        <a:defRPr sz="156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355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35510" algn="l" defTabSz="4355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71021" algn="l" defTabSz="4355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306531" algn="l" defTabSz="4355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42041" algn="l" defTabSz="4355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77552" algn="l" defTabSz="4355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613062" algn="l" defTabSz="4355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3048574" algn="l" defTabSz="4355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84084" algn="l" defTabSz="435510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forskrift/2006-06-30-859/%C2%A7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1BF5536-FFED-A044-8852-8A5D2F1A12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26" t="17778" r="6801" b="10651"/>
          <a:stretch/>
        </p:blipFill>
        <p:spPr>
          <a:xfrm>
            <a:off x="998484" y="638646"/>
            <a:ext cx="9837682" cy="548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95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DE04D5-404E-A248-AA04-04054C0E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Evaluering av studenter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F0BBB4-166F-4E4C-946A-ADAE64C41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b-NO" dirty="0"/>
              <a:t>Eksamen. Skriftlig og muntlig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Obligatorisk undervisning/klinikk. Fremmøtekrav.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Innleveringer. Masteroppgave.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rgbClr val="C00000"/>
                </a:solidFill>
              </a:rPr>
              <a:t>Særskilt skikkethetsvurdering.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rgbClr val="C00000"/>
                </a:solidFill>
              </a:rPr>
              <a:t>Løpende skikkethetsvurdering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1012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DE04D5-404E-A248-AA04-04054C0E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Evaluering av studenter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F0BBB4-166F-4E4C-946A-ADAE64C41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b-NO" dirty="0"/>
              <a:t>Eksamen. Skriftlig og muntlig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Obligatorisk undervisning/klinikk. Fremmøtekrav.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Innleveringer. Masteroppgave.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4400" dirty="0">
                <a:solidFill>
                  <a:srgbClr val="C00000"/>
                </a:solidFill>
              </a:rPr>
              <a:t>Særskilt skikkethetsvurdering.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rgbClr val="C00000"/>
                </a:solidFill>
              </a:rPr>
              <a:t>Løpende skikkethetsvurdering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5661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DE04D5-404E-A248-AA04-04054C0E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Evaluering av studenter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300DFB9-F4C5-1F42-9905-C69C376FD12A}"/>
              </a:ext>
            </a:extLst>
          </p:cNvPr>
          <p:cNvSpPr/>
          <p:nvPr/>
        </p:nvSpPr>
        <p:spPr>
          <a:xfrm>
            <a:off x="468351" y="2564082"/>
            <a:ext cx="1135194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400" b="1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§ 2.</a:t>
            </a:r>
            <a:r>
              <a:rPr lang="nb-NO" sz="2400" b="1" i="1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Definisjon og formålet med skikkethetsvurdering</a:t>
            </a:r>
            <a:endParaRPr lang="nb-NO" sz="24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r>
              <a:rPr lang="nb-NO" sz="24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Skikkethetsvurdering skal avdekke om studenten har de nødvendige forutsetninger for å kunne utøve yrket. En student som utgjør en mulig fare for liv, fysisk og psykisk helse, rettigheter og sikkerhet til de pasienter, brukere, barnehagebarn, elever, eller andre studenten vil komme i kontakt med under praksisstudiene eller under fremtidig yrkesutøvelse, er ikke skikket for yrket.</a:t>
            </a:r>
          </a:p>
          <a:p>
            <a:r>
              <a:rPr lang="nb-NO" sz="2400" b="0" i="0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Løpende skikkethetsvurdering av alle studenter skal foregå gjennom hele studiet og skal inngå i en helhetsvurdering av studentens forutsetninger for å kunne fungere i yrket.</a:t>
            </a:r>
          </a:p>
          <a:p>
            <a:r>
              <a:rPr lang="nb-NO" sz="2400" b="0" i="0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Hvis det er begrunnet tvil om en student er skikket, skal det foretas en særskilt skikkethetsvurdering.</a:t>
            </a:r>
          </a:p>
          <a:p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3624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9791C919-54A9-324C-99BE-5068A0170EFD}"/>
              </a:ext>
            </a:extLst>
          </p:cNvPr>
          <p:cNvSpPr txBox="1"/>
          <p:nvPr/>
        </p:nvSpPr>
        <p:spPr>
          <a:xfrm>
            <a:off x="207818" y="748427"/>
            <a:ext cx="11984182" cy="6065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henhold til 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Forskrift om skikkethet i høyere utdanning § 4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er en student uskikket dersom ett eller flere av disse kriteriene oppfylles: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2000" b="1" dirty="0">
                <a:solidFill>
                  <a:srgbClr val="C00000"/>
                </a:solidFill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VURDERINGSKRITERIER</a:t>
            </a:r>
            <a:endParaRPr kumimoji="0" lang="nb-NO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ts val="1875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studenten viser manglende vilje eller evne til omsorg, forståelse og respekt for elever, pasienter, klienter eller brukere.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ts val="1875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studenten viser manglende vilje eller evne til å samarbeide og til å etablere tillitsforhold og kommunisere med elever, pasienter, klienter, brukere, pårørende og samarbeidspartnere.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ts val="1875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studenten viser truende eller krenkende atferd i studiesituasjonen.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ts val="1875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studenten misbruker rusmidler eller tilegner seg medikamenter på ulovlig vis.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ts val="1875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studenten har problemer av en slik art at han/hun fungerer svært dårlig i forhold til sine omgivelser.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ts val="1875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f) studenten viser for liten grad av selvinnsikt i forbindelse med oppgaver i studiet og kommende yrkesrolle.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ts val="1875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g) studenten viser uaktsomhet og uansvarlighet som kan medføre risiko for skade av elever, pasienter, klienter eller brukere.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ts val="1875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h) studenten viser manglende vilje eller evne til å endre uakseptabel adferd i samsvar med veiledning.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87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3B2DF9-6A56-7246-810A-5405B0A5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4725"/>
            <a:ext cx="10515600" cy="1325563"/>
          </a:xfrm>
        </p:spPr>
        <p:txBody>
          <a:bodyPr/>
          <a:lstStyle/>
          <a:p>
            <a:r>
              <a:rPr lang="nb-NO" dirty="0"/>
              <a:t>                    Evaluering av studenter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9CA14EB-82D3-5F43-EED2-BFE8A20FA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2809875"/>
            <a:ext cx="11325225" cy="123825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E36CFD8-A65E-D2C7-7B5E-37E8C15F7E96}"/>
              </a:ext>
            </a:extLst>
          </p:cNvPr>
          <p:cNvSpPr txBox="1"/>
          <p:nvPr/>
        </p:nvSpPr>
        <p:spPr>
          <a:xfrm>
            <a:off x="1413163" y="4557712"/>
            <a:ext cx="26046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4800" dirty="0"/>
              <a:t>IOB</a:t>
            </a:r>
          </a:p>
          <a:p>
            <a:pPr algn="ctr"/>
            <a:r>
              <a:rPr lang="nb-NO" sz="1800" dirty="0"/>
              <a:t>Institutt for oral biologi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D1CA469-1FF5-9FC0-6515-CBAE869926B0}"/>
              </a:ext>
            </a:extLst>
          </p:cNvPr>
          <p:cNvSpPr txBox="1"/>
          <p:nvPr/>
        </p:nvSpPr>
        <p:spPr>
          <a:xfrm>
            <a:off x="5126184" y="5313283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4800" dirty="0"/>
              <a:t>IKO</a:t>
            </a:r>
          </a:p>
          <a:p>
            <a:pPr algn="ctr"/>
            <a:r>
              <a:rPr lang="nb-NO" sz="1800" dirty="0"/>
              <a:t>Institutt for klinisk odontologi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D6296B02-23C3-4254-8123-71FAE31E9E30}"/>
              </a:ext>
            </a:extLst>
          </p:cNvPr>
          <p:cNvSpPr txBox="1"/>
          <p:nvPr/>
        </p:nvSpPr>
        <p:spPr>
          <a:xfrm>
            <a:off x="5662612" y="4048125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dirty="0"/>
              <a:t>Praksisstudiet</a:t>
            </a:r>
          </a:p>
          <a:p>
            <a:r>
              <a:rPr lang="nb-NO" sz="1800" dirty="0"/>
              <a:t>ekstern praksis 5 uker – siste semester </a:t>
            </a:r>
            <a:r>
              <a:rPr lang="nb-NO" sz="1800" dirty="0" err="1"/>
              <a:t>stud.odont</a:t>
            </a:r>
            <a:r>
              <a:rPr lang="nb-NO" sz="1800" dirty="0"/>
              <a:t>  4.semester </a:t>
            </a:r>
            <a:r>
              <a:rPr lang="nb-NO" sz="1800" dirty="0" err="1"/>
              <a:t>stud.tannpleie</a:t>
            </a: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127625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DE04D5-404E-A248-AA04-04054C0E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Evaluering av studenter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F0BBB4-166F-4E4C-946A-ADAE64C41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b-NO" dirty="0"/>
              <a:t>Eksamen. Skriftlig og muntlig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Obligatorisk undervisning/klinikk. Fremmøtekrav.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Innleveringer. Masteroppgave.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>
                <a:solidFill>
                  <a:srgbClr val="C00000"/>
                </a:solidFill>
              </a:rPr>
              <a:t>Særskilt skikkethetsvurdering</a:t>
            </a:r>
            <a:r>
              <a:rPr lang="nb-NO" sz="4400" dirty="0">
                <a:solidFill>
                  <a:srgbClr val="C0000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4400" dirty="0">
                <a:solidFill>
                  <a:srgbClr val="C00000"/>
                </a:solidFill>
              </a:rPr>
              <a:t>Løpende skikkethetsvurdering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21640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2AB5D60-BDCD-0873-EEA0-C78F4C276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8"/>
          <a:stretch/>
        </p:blipFill>
        <p:spPr>
          <a:xfrm>
            <a:off x="911514" y="473461"/>
            <a:ext cx="4519468" cy="628965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774D998-72FD-8B64-41D6-AEA850A8F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020" y="473462"/>
            <a:ext cx="4525479" cy="62896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3444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653060-5ACE-2542-ACA0-D966C6F8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Løpende skikkethetsvurdering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0275C7F-84AA-1D46-85BE-F45C384FD273}"/>
              </a:ext>
            </a:extLst>
          </p:cNvPr>
          <p:cNvSpPr txBox="1"/>
          <p:nvPr/>
        </p:nvSpPr>
        <p:spPr>
          <a:xfrm>
            <a:off x="2609384" y="2698596"/>
            <a:ext cx="8251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/>
              <a:t>Digitalt skikkethetsskjema</a:t>
            </a:r>
          </a:p>
        </p:txBody>
      </p:sp>
    </p:spTree>
    <p:extLst>
      <p:ext uri="{BB962C8B-B14F-4D97-AF65-F5344CB8AC3E}">
        <p14:creationId xmlns:p14="http://schemas.microsoft.com/office/powerpoint/2010/main" val="467870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653060-5ACE-2542-ACA0-D966C6F8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Løpende skikkethetsvurdering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0275C7F-84AA-1D46-85BE-F45C384FD273}"/>
              </a:ext>
            </a:extLst>
          </p:cNvPr>
          <p:cNvSpPr txBox="1"/>
          <p:nvPr/>
        </p:nvSpPr>
        <p:spPr>
          <a:xfrm>
            <a:off x="2609384" y="2698596"/>
            <a:ext cx="82519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/>
              <a:t>Digitalt skikkethetsskjema</a:t>
            </a:r>
          </a:p>
          <a:p>
            <a:r>
              <a:rPr lang="nb-NO" sz="4400" dirty="0">
                <a:solidFill>
                  <a:srgbClr val="C00000"/>
                </a:solidFill>
              </a:rPr>
              <a:t>Status i implementeringsprosessen.</a:t>
            </a:r>
          </a:p>
        </p:txBody>
      </p:sp>
    </p:spTree>
    <p:extLst>
      <p:ext uri="{BB962C8B-B14F-4D97-AF65-F5344CB8AC3E}">
        <p14:creationId xmlns:p14="http://schemas.microsoft.com/office/powerpoint/2010/main" val="2841443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653060-5ACE-2542-ACA0-D966C6F8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Løpende </a:t>
            </a:r>
            <a:r>
              <a:rPr lang="nb-NO" dirty="0" err="1"/>
              <a:t>skikkethetsvurering</a:t>
            </a:r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0275C7F-84AA-1D46-85BE-F45C384FD273}"/>
              </a:ext>
            </a:extLst>
          </p:cNvPr>
          <p:cNvSpPr txBox="1"/>
          <p:nvPr/>
        </p:nvSpPr>
        <p:spPr>
          <a:xfrm>
            <a:off x="966952" y="2698596"/>
            <a:ext cx="98943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600" dirty="0">
                <a:solidFill>
                  <a:srgbClr val="FFC000"/>
                </a:solidFill>
              </a:rPr>
              <a:t>862 skjemaer levert.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2B102CF-C132-D242-9071-46C489ACB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68" t="32184" r="20690" b="16221"/>
          <a:stretch/>
        </p:blipFill>
        <p:spPr>
          <a:xfrm>
            <a:off x="8008881" y="2698596"/>
            <a:ext cx="2638097" cy="353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27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3B2DF9-6A56-7246-810A-5405B0A5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                    Evaluering av studenter</a:t>
            </a:r>
          </a:p>
        </p:txBody>
      </p:sp>
    </p:spTree>
    <p:extLst>
      <p:ext uri="{BB962C8B-B14F-4D97-AF65-F5344CB8AC3E}">
        <p14:creationId xmlns:p14="http://schemas.microsoft.com/office/powerpoint/2010/main" val="2010422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653060-5ACE-2542-ACA0-D966C6F8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Løpende skikkethetsvurdering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1BEFC67-A334-3441-A947-83FA9FF5F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10" t="12567" r="15805" b="14789"/>
          <a:stretch/>
        </p:blipFill>
        <p:spPr>
          <a:xfrm>
            <a:off x="1005216" y="2075543"/>
            <a:ext cx="3438457" cy="220545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A8494D1-47EC-8D45-8C74-8759AE88D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138" y="1492907"/>
            <a:ext cx="5334000" cy="45085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5544279C-2202-2B43-A77A-3D710E233CEA}"/>
              </a:ext>
            </a:extLst>
          </p:cNvPr>
          <p:cNvSpPr txBox="1"/>
          <p:nvPr/>
        </p:nvSpPr>
        <p:spPr>
          <a:xfrm>
            <a:off x="6842234" y="6001407"/>
            <a:ext cx="229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           Kenneth Hestvik</a:t>
            </a:r>
          </a:p>
        </p:txBody>
      </p:sp>
    </p:spTree>
    <p:extLst>
      <p:ext uri="{BB962C8B-B14F-4D97-AF65-F5344CB8AC3E}">
        <p14:creationId xmlns:p14="http://schemas.microsoft.com/office/powerpoint/2010/main" val="336594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653060-5ACE-2542-ACA0-D966C6F8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Løpende </a:t>
            </a:r>
            <a:r>
              <a:rPr lang="nb-NO" dirty="0" err="1"/>
              <a:t>skikkethetsvurering</a:t>
            </a:r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0275C7F-84AA-1D46-85BE-F45C384FD273}"/>
              </a:ext>
            </a:extLst>
          </p:cNvPr>
          <p:cNvSpPr txBox="1"/>
          <p:nvPr/>
        </p:nvSpPr>
        <p:spPr>
          <a:xfrm>
            <a:off x="2609384" y="2698596"/>
            <a:ext cx="82519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/>
              <a:t>Digitalt skikkethetsskjema</a:t>
            </a:r>
          </a:p>
          <a:p>
            <a:r>
              <a:rPr lang="nb-NO" sz="4400" dirty="0">
                <a:solidFill>
                  <a:srgbClr val="C00000"/>
                </a:solidFill>
              </a:rPr>
              <a:t>Veien videre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1B0D603-DFD9-7BEB-2BCE-6EE00B4574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183" y="476625"/>
            <a:ext cx="2417618" cy="241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0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2032000" y="1690688"/>
          <a:ext cx="8128000" cy="444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b-NO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		</a:t>
            </a:r>
            <a:r>
              <a:rPr lang="nb-NO" sz="2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Løpende skikkethetsvurdering OD – status og plan for videre arbeid?                                                             </a:t>
            </a:r>
            <a:r>
              <a:rPr lang="nb-NO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/>
            </a:r>
            <a:br>
              <a:rPr lang="nb-NO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nb-NO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                                       Den ekspansive læringssirkelen   (</a:t>
            </a:r>
            <a:r>
              <a:rPr lang="nb-NO" sz="18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Engeström</a:t>
            </a:r>
            <a:r>
              <a:rPr lang="nb-NO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1997/2015)                                       </a:t>
            </a:r>
            <a:r>
              <a:rPr lang="nb-NO" sz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TDS 08.08.22  </a:t>
            </a:r>
            <a:br>
              <a:rPr lang="nb-NO" sz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7409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653060-5ACE-2542-ACA0-D966C6F8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Løpende skikkethetsvurdering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0275C7F-84AA-1D46-85BE-F45C384FD273}"/>
              </a:ext>
            </a:extLst>
          </p:cNvPr>
          <p:cNvSpPr txBox="1"/>
          <p:nvPr/>
        </p:nvSpPr>
        <p:spPr>
          <a:xfrm>
            <a:off x="2609384" y="2698596"/>
            <a:ext cx="82519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/>
              <a:t>Digitalt skikkethetsskjema</a:t>
            </a:r>
          </a:p>
          <a:p>
            <a:r>
              <a:rPr lang="nb-NO" sz="4400" dirty="0">
                <a:solidFill>
                  <a:srgbClr val="C00000"/>
                </a:solidFill>
              </a:rPr>
              <a:t>Veien videre.</a:t>
            </a:r>
          </a:p>
          <a:p>
            <a:endParaRPr lang="nb-NO" sz="4400" dirty="0">
              <a:solidFill>
                <a:srgbClr val="C00000"/>
              </a:solidFill>
            </a:endParaRPr>
          </a:p>
          <a:p>
            <a:r>
              <a:rPr lang="nb-NO" sz="4400" dirty="0">
                <a:solidFill>
                  <a:srgbClr val="C00000"/>
                </a:solidFill>
              </a:rPr>
              <a:t>TSD rapporter</a:t>
            </a:r>
          </a:p>
        </p:txBody>
      </p:sp>
    </p:spTree>
    <p:extLst>
      <p:ext uri="{BB962C8B-B14F-4D97-AF65-F5344CB8AC3E}">
        <p14:creationId xmlns:p14="http://schemas.microsoft.com/office/powerpoint/2010/main" val="3347041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653060-5ACE-2542-ACA0-D966C6F8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Løpende skikkethetsvurdering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0275C7F-84AA-1D46-85BE-F45C384FD273}"/>
              </a:ext>
            </a:extLst>
          </p:cNvPr>
          <p:cNvSpPr txBox="1"/>
          <p:nvPr/>
        </p:nvSpPr>
        <p:spPr>
          <a:xfrm>
            <a:off x="2609384" y="2698596"/>
            <a:ext cx="82519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/>
              <a:t>Digitalt skikkethetsskjema</a:t>
            </a:r>
          </a:p>
          <a:p>
            <a:r>
              <a:rPr lang="nb-NO" sz="4400" dirty="0">
                <a:solidFill>
                  <a:srgbClr val="C00000"/>
                </a:solidFill>
              </a:rPr>
              <a:t>Veien videre.</a:t>
            </a:r>
          </a:p>
          <a:p>
            <a:endParaRPr lang="nb-NO" sz="4400" dirty="0">
              <a:solidFill>
                <a:srgbClr val="C00000"/>
              </a:solidFill>
            </a:endParaRPr>
          </a:p>
          <a:p>
            <a:r>
              <a:rPr lang="nb-NO" sz="4400" dirty="0">
                <a:solidFill>
                  <a:srgbClr val="C00000"/>
                </a:solidFill>
              </a:rPr>
              <a:t>GDPR</a:t>
            </a:r>
          </a:p>
        </p:txBody>
      </p:sp>
    </p:spTree>
    <p:extLst>
      <p:ext uri="{BB962C8B-B14F-4D97-AF65-F5344CB8AC3E}">
        <p14:creationId xmlns:p14="http://schemas.microsoft.com/office/powerpoint/2010/main" val="4094426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653060-5ACE-2542-ACA0-D966C6F8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Løpende skikkethetsvurdering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0275C7F-84AA-1D46-85BE-F45C384FD273}"/>
              </a:ext>
            </a:extLst>
          </p:cNvPr>
          <p:cNvSpPr txBox="1"/>
          <p:nvPr/>
        </p:nvSpPr>
        <p:spPr>
          <a:xfrm>
            <a:off x="2609384" y="2698596"/>
            <a:ext cx="82519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/>
              <a:t>Digitalt skikkethetsskjema</a:t>
            </a:r>
          </a:p>
          <a:p>
            <a:r>
              <a:rPr lang="nb-NO" sz="4400" dirty="0">
                <a:solidFill>
                  <a:srgbClr val="C00000"/>
                </a:solidFill>
              </a:rPr>
              <a:t>Veien videre.</a:t>
            </a:r>
          </a:p>
          <a:p>
            <a:endParaRPr lang="nb-NO" sz="4400" dirty="0">
              <a:solidFill>
                <a:srgbClr val="C00000"/>
              </a:solidFill>
            </a:endParaRPr>
          </a:p>
          <a:p>
            <a:r>
              <a:rPr lang="nb-NO" sz="4400" dirty="0">
                <a:solidFill>
                  <a:srgbClr val="C00000"/>
                </a:solidFill>
              </a:rPr>
              <a:t>Endring av skjemaet</a:t>
            </a:r>
          </a:p>
        </p:txBody>
      </p:sp>
    </p:spTree>
    <p:extLst>
      <p:ext uri="{BB962C8B-B14F-4D97-AF65-F5344CB8AC3E}">
        <p14:creationId xmlns:p14="http://schemas.microsoft.com/office/powerpoint/2010/main" val="859804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653060-5ACE-2542-ACA0-D966C6F8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Løpende skikkethetsvurdering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0275C7F-84AA-1D46-85BE-F45C384FD273}"/>
              </a:ext>
            </a:extLst>
          </p:cNvPr>
          <p:cNvSpPr txBox="1"/>
          <p:nvPr/>
        </p:nvSpPr>
        <p:spPr>
          <a:xfrm>
            <a:off x="2609384" y="2698596"/>
            <a:ext cx="82519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/>
              <a:t>Digitalt skikkethetsskjema</a:t>
            </a:r>
          </a:p>
          <a:p>
            <a:r>
              <a:rPr lang="nb-NO" sz="4400" dirty="0">
                <a:solidFill>
                  <a:srgbClr val="C00000"/>
                </a:solidFill>
              </a:rPr>
              <a:t>Veien videre.</a:t>
            </a:r>
          </a:p>
          <a:p>
            <a:endParaRPr lang="nb-NO" sz="4400" dirty="0">
              <a:solidFill>
                <a:srgbClr val="C00000"/>
              </a:solidFill>
            </a:endParaRPr>
          </a:p>
          <a:p>
            <a:r>
              <a:rPr lang="nb-NO" sz="4400" dirty="0">
                <a:solidFill>
                  <a:srgbClr val="C00000"/>
                </a:solidFill>
              </a:rPr>
              <a:t>Ekstern formidling</a:t>
            </a:r>
          </a:p>
        </p:txBody>
      </p:sp>
    </p:spTree>
    <p:extLst>
      <p:ext uri="{BB962C8B-B14F-4D97-AF65-F5344CB8AC3E}">
        <p14:creationId xmlns:p14="http://schemas.microsoft.com/office/powerpoint/2010/main" val="862588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653060-5ACE-2542-ACA0-D966C6F8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Løpende skikkethetsvurdering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0275C7F-84AA-1D46-85BE-F45C384FD273}"/>
              </a:ext>
            </a:extLst>
          </p:cNvPr>
          <p:cNvSpPr txBox="1"/>
          <p:nvPr/>
        </p:nvSpPr>
        <p:spPr>
          <a:xfrm>
            <a:off x="2609384" y="2698596"/>
            <a:ext cx="82519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/>
              <a:t>Digitalt skikkethetsskjema</a:t>
            </a:r>
          </a:p>
          <a:p>
            <a:r>
              <a:rPr lang="nb-NO" sz="4400" dirty="0">
                <a:solidFill>
                  <a:srgbClr val="C00000"/>
                </a:solidFill>
              </a:rPr>
              <a:t>Veien videre.</a:t>
            </a:r>
          </a:p>
          <a:p>
            <a:endParaRPr lang="nb-NO" sz="4400" dirty="0">
              <a:solidFill>
                <a:srgbClr val="C00000"/>
              </a:solidFill>
            </a:endParaRPr>
          </a:p>
          <a:p>
            <a:r>
              <a:rPr lang="nb-NO" sz="4400" dirty="0">
                <a:solidFill>
                  <a:srgbClr val="C00000"/>
                </a:solidFill>
              </a:rPr>
              <a:t>Ekstern formidling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888AD66-838A-E64A-A546-F84ADD526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04" t="21303" r="12931" b="14210"/>
          <a:stretch/>
        </p:blipFill>
        <p:spPr>
          <a:xfrm>
            <a:off x="7525408" y="3465851"/>
            <a:ext cx="4113262" cy="31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08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5A39E3-5D2D-B54C-B66B-F6CADFC8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Utvikling</a:t>
            </a:r>
            <a:r>
              <a:rPr lang="nb-NO" dirty="0"/>
              <a:t> er avhengig av </a:t>
            </a:r>
            <a:r>
              <a:rPr lang="nb-NO" b="1" dirty="0"/>
              <a:t>bruk</a:t>
            </a:r>
            <a:r>
              <a:rPr lang="nb-NO" dirty="0"/>
              <a:t> av skjemaet</a:t>
            </a:r>
            <a:br>
              <a:rPr lang="nb-NO" dirty="0"/>
            </a:br>
            <a:r>
              <a:rPr lang="nb-NO" dirty="0"/>
              <a:t>og </a:t>
            </a:r>
            <a:r>
              <a:rPr lang="nb-NO" b="1" dirty="0"/>
              <a:t>tilbakemelding</a:t>
            </a:r>
            <a:r>
              <a:rPr lang="nb-NO" dirty="0"/>
              <a:t> til prosjektgruppen.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3BD1B8E-0E26-564C-BE17-CFC9BF4A4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4" t="7050" r="4749" b="63053"/>
          <a:stretch/>
        </p:blipFill>
        <p:spPr>
          <a:xfrm>
            <a:off x="3785353" y="2070538"/>
            <a:ext cx="3929240" cy="23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37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5A39E3-5D2D-B54C-B66B-F6CADFC8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Utvikling</a:t>
            </a:r>
            <a:r>
              <a:rPr lang="nb-NO" dirty="0"/>
              <a:t> er avhengig av </a:t>
            </a:r>
            <a:r>
              <a:rPr lang="nb-NO" b="1" dirty="0"/>
              <a:t>bruk</a:t>
            </a:r>
            <a:r>
              <a:rPr lang="nb-NO" dirty="0"/>
              <a:t> av skjemaet</a:t>
            </a:r>
            <a:br>
              <a:rPr lang="nb-NO" dirty="0"/>
            </a:br>
            <a:r>
              <a:rPr lang="nb-NO" dirty="0"/>
              <a:t>og </a:t>
            </a:r>
            <a:r>
              <a:rPr lang="nb-NO" b="1" dirty="0"/>
              <a:t>tilbakemelding</a:t>
            </a:r>
            <a:r>
              <a:rPr lang="nb-NO" dirty="0"/>
              <a:t> til prosjektgruppen.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3BD1B8E-0E26-564C-BE17-CFC9BF4A4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4" t="7050" r="4749" b="33640"/>
          <a:stretch/>
        </p:blipFill>
        <p:spPr>
          <a:xfrm>
            <a:off x="3785353" y="2070538"/>
            <a:ext cx="3929239" cy="460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43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3B2DF9-6A56-7246-810A-5405B0A5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                    Evaluering av studenter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2F80CC1-8355-694E-8B64-00E9C804D261}"/>
              </a:ext>
            </a:extLst>
          </p:cNvPr>
          <p:cNvSpPr txBox="1"/>
          <p:nvPr/>
        </p:nvSpPr>
        <p:spPr>
          <a:xfrm>
            <a:off x="3741683" y="2322786"/>
            <a:ext cx="5255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600" dirty="0"/>
              <a:t>      LSV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164A4D6-57B6-7144-8A81-1C5FBE8D30A3}"/>
              </a:ext>
            </a:extLst>
          </p:cNvPr>
          <p:cNvSpPr txBox="1"/>
          <p:nvPr/>
        </p:nvSpPr>
        <p:spPr>
          <a:xfrm>
            <a:off x="4298731" y="4939862"/>
            <a:ext cx="253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                        Hva er det?</a:t>
            </a:r>
          </a:p>
        </p:txBody>
      </p:sp>
    </p:spTree>
    <p:extLst>
      <p:ext uri="{BB962C8B-B14F-4D97-AF65-F5344CB8AC3E}">
        <p14:creationId xmlns:p14="http://schemas.microsoft.com/office/powerpoint/2010/main" val="524342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3B2DF9-6A56-7246-810A-5405B0A5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                    Evaluering av studenter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87949F0-A9F9-9041-9828-1A668E4AA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098" y="1439916"/>
            <a:ext cx="3828693" cy="541808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4C259D0-3DD7-E84B-BEAD-9E0E15EB3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39917"/>
            <a:ext cx="3828693" cy="541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7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3B4246-7AA7-2843-822F-6542A7F00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Evaluering av studenter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C41C3C6-3457-834B-946E-3269182B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Vårt samfunnsoppdrag.</a:t>
            </a:r>
          </a:p>
          <a:p>
            <a:r>
              <a:rPr lang="nb-NO" dirty="0"/>
              <a:t>Ivareta den enkelte student.</a:t>
            </a:r>
          </a:p>
          <a:p>
            <a:r>
              <a:rPr lang="nb-NO" dirty="0"/>
              <a:t>Fakultetets omdømme.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3978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F7F702-6682-6D46-B7A6-BCE439FC9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        Nye tider – nye krav og utfordringer</a:t>
            </a:r>
            <a:br>
              <a:rPr lang="nb-NO" dirty="0"/>
            </a:br>
            <a:r>
              <a:rPr lang="nb-NO" dirty="0"/>
              <a:t>                           til evaluering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136440B-E3E8-174F-92F6-D89428A331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22" r="6875"/>
          <a:stretch/>
        </p:blipFill>
        <p:spPr>
          <a:xfrm>
            <a:off x="1524000" y="2174164"/>
            <a:ext cx="6768663" cy="352977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35C7761-7803-D44F-A55E-A657B48758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291" t="45128" r="20497" b="19316"/>
          <a:stretch/>
        </p:blipFill>
        <p:spPr>
          <a:xfrm>
            <a:off x="8776073" y="3868615"/>
            <a:ext cx="2577727" cy="183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6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2D5F01BE-91A9-154E-9147-6BA0A2E38F41}"/>
              </a:ext>
            </a:extLst>
          </p:cNvPr>
          <p:cNvSpPr/>
          <p:nvPr/>
        </p:nvSpPr>
        <p:spPr>
          <a:xfrm>
            <a:off x="797168" y="398585"/>
            <a:ext cx="11136923" cy="6333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Studenter ved UiO har krav 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 tilrettelegging for å lykkes i sitt studium, ref. Forskrift om studier og eksamener § 7-2 pkt. 4 og 7 og UHL § 4-3.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Samtidig skal det stilles krav 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 programstudenter med studierett til programstudier med hensyn til studieprogresjon, ref. Forskrift om studier og eksamener ved UiO § 7-1 pkt. 5.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å tilfredsstille kravene i studie- og eksamensforskriftens § 4 om tidlig varsling foreslås det å innføre noen semestervise frister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tilfeller der fagmiljøene (i klinikkene og praksisfeltene) er bekymret for tapt obligatorisk undervisning, faglig progresjon, skikkethet m.m. skal studenten varsles om dette</a:t>
            </a: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Varslingsfrister: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47900" indent="449580">
              <a:lnSpc>
                <a:spcPct val="107000"/>
              </a:lnSpc>
              <a:spcAft>
                <a:spcPts val="800"/>
              </a:spcAft>
            </a:pP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Høstsemesteret: 	           Vårsemesteret: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Innkalling til varselsamtale			uke 45-46		uke 16-17</a:t>
            </a:r>
            <a:b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Oppfølgingssamtale med ny vurdering	uke 49-50		uke 21-22</a:t>
            </a:r>
            <a: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nb-NO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 varselsamtalen:</a:t>
            </a:r>
            <a:br>
              <a:rPr lang="nb-N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Varselsamtalen bør være dialogbasert og ha et løsningsorientert fokus, men samtidig være tydelig på konsekvenser av manglende etterlevelse eller mestring.</a:t>
            </a:r>
          </a:p>
        </p:txBody>
      </p:sp>
    </p:spTree>
    <p:extLst>
      <p:ext uri="{BB962C8B-B14F-4D97-AF65-F5344CB8AC3E}">
        <p14:creationId xmlns:p14="http://schemas.microsoft.com/office/powerpoint/2010/main" val="3924832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Frist for vurdering (ferdig skrevet evalueringer) – </a:t>
            </a:r>
            <a:r>
              <a:rPr lang="nb-NO" sz="3600" dirty="0">
                <a:solidFill>
                  <a:srgbClr val="C00000"/>
                </a:solidFill>
              </a:rPr>
              <a:t>1.november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599" y="2553406"/>
            <a:ext cx="10565952" cy="4113590"/>
          </a:xfrm>
        </p:spPr>
        <p:txBody>
          <a:bodyPr/>
          <a:lstStyle/>
          <a:p>
            <a:r>
              <a:rPr lang="nb-NO" dirty="0"/>
              <a:t>Tid for varselsamtale i løpet av ukene 45 og 46</a:t>
            </a:r>
          </a:p>
          <a:p>
            <a:r>
              <a:rPr lang="nb-NO" dirty="0"/>
              <a:t>Tid for oppfølgingssamtale med ny vurdering, ukene 49 og 50</a:t>
            </a:r>
          </a:p>
        </p:txBody>
      </p:sp>
    </p:spTree>
    <p:extLst>
      <p:ext uri="{BB962C8B-B14F-4D97-AF65-F5344CB8AC3E}">
        <p14:creationId xmlns:p14="http://schemas.microsoft.com/office/powerpoint/2010/main" val="3364508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DE04D5-404E-A248-AA04-04054C0E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Evaluering av studenter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7F0BBB4-166F-4E4C-946A-ADAE64C41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b-NO" dirty="0"/>
              <a:t>Eksamen. Skriftlig og muntlig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Obligatorisk undervisning/klinikk. Fremmøtekrav.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Innleveringer. Masteroppgave.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Særskilt skikkethetsvurdering.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Løpende skikkethetsvurdering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33793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902</Words>
  <Application>Microsoft Office PowerPoint</Application>
  <PresentationFormat>Widescreen</PresentationFormat>
  <Paragraphs>129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Helvetica</vt:lpstr>
      <vt:lpstr>Helvetica Neue</vt:lpstr>
      <vt:lpstr>Times New Roman</vt:lpstr>
      <vt:lpstr>ヒラギノ角ゴ Pro W3</vt:lpstr>
      <vt:lpstr>Office-tema</vt:lpstr>
      <vt:lpstr>UIONorsk16-10</vt:lpstr>
      <vt:lpstr>PowerPoint Presentation</vt:lpstr>
      <vt:lpstr>                    Evaluering av studenter</vt:lpstr>
      <vt:lpstr>                    Evaluering av studenter</vt:lpstr>
      <vt:lpstr>                    Evaluering av studenter</vt:lpstr>
      <vt:lpstr>Evaluering av studenter</vt:lpstr>
      <vt:lpstr>        Nye tider – nye krav og utfordringer                            til evaluering</vt:lpstr>
      <vt:lpstr>PowerPoint Presentation</vt:lpstr>
      <vt:lpstr>Frist for vurdering (ferdig skrevet evalueringer) – 1.november</vt:lpstr>
      <vt:lpstr>Evaluering av studenter</vt:lpstr>
      <vt:lpstr>Evaluering av studenter</vt:lpstr>
      <vt:lpstr>Evaluering av studenter</vt:lpstr>
      <vt:lpstr>Evaluering av studenter</vt:lpstr>
      <vt:lpstr>PowerPoint Presentation</vt:lpstr>
      <vt:lpstr>                    Evaluering av studenter</vt:lpstr>
      <vt:lpstr>Evaluering av studenter</vt:lpstr>
      <vt:lpstr>PowerPoint Presentation</vt:lpstr>
      <vt:lpstr>Løpende skikkethetsvurdering</vt:lpstr>
      <vt:lpstr>Løpende skikkethetsvurdering</vt:lpstr>
      <vt:lpstr>Løpende skikkethetsvurering</vt:lpstr>
      <vt:lpstr>Løpende skikkethetsvurdering</vt:lpstr>
      <vt:lpstr>Løpende skikkethetsvurering</vt:lpstr>
      <vt:lpstr>  Løpende skikkethetsvurdering OD – status og plan for videre arbeid?                                                                                                          Den ekspansive læringssirkelen   (Engeström 1997/2015)                                       TDS 08.08.22   </vt:lpstr>
      <vt:lpstr>Løpende skikkethetsvurdering</vt:lpstr>
      <vt:lpstr>Løpende skikkethetsvurdering</vt:lpstr>
      <vt:lpstr>Løpende skikkethetsvurdering</vt:lpstr>
      <vt:lpstr>Løpende skikkethetsvurdering</vt:lpstr>
      <vt:lpstr>Løpende skikkethetsvurdering</vt:lpstr>
      <vt:lpstr>Utvikling er avhengig av bruk av skjemaet og tilbakemelding til prosjektgruppen.</vt:lpstr>
      <vt:lpstr>Utvikling er avhengig av bruk av skjemaet og tilbakemelding til prosjektgruppen.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Evaluering av studenter</dc:title>
  <dc:creator>Ole Morten Kulbraaten</dc:creator>
  <cp:lastModifiedBy>Ole Morten Kulbraaten</cp:lastModifiedBy>
  <cp:revision>33</cp:revision>
  <dcterms:created xsi:type="dcterms:W3CDTF">2022-08-08T05:13:23Z</dcterms:created>
  <dcterms:modified xsi:type="dcterms:W3CDTF">2022-08-17T08:35:48Z</dcterms:modified>
</cp:coreProperties>
</file>