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2" r:id="rId6"/>
    <p:sldId id="263" r:id="rId7"/>
    <p:sldId id="267" r:id="rId8"/>
    <p:sldId id="275" r:id="rId9"/>
    <p:sldId id="268" r:id="rId10"/>
    <p:sldId id="264" r:id="rId11"/>
    <p:sldId id="273" r:id="rId12"/>
    <p:sldId id="274" r:id="rId13"/>
    <p:sldId id="266" r:id="rId14"/>
    <p:sldId id="269" r:id="rId15"/>
    <p:sldId id="270" r:id="rId16"/>
    <p:sldId id="272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6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339" imgH="343" progId="TCLayout.ActiveDocument.1">
                  <p:embed/>
                </p:oleObj>
              </mc:Choice>
              <mc:Fallback>
                <p:oleObj name="think-cell Slide" r:id="rId5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31" imgW="339" imgH="343" progId="TCLayout.ActiveDocument.1">
                  <p:embed/>
                </p:oleObj>
              </mc:Choice>
              <mc:Fallback>
                <p:oleObj name="think-cell Slide" r:id="rId31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6D1C207-8E6F-F856-8D0C-4F05D5BBF0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B0CB741-250C-1584-1EFC-A54689CC11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0A4445-9C2F-B852-FCB2-C080EBB71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8D6712D-C227-04CA-E16B-98A2C894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Studiebarometeret 2022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00F2CA8-0297-22D4-991B-54FECD14FF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Noen</a:t>
            </a:r>
            <a:r>
              <a:rPr lang="en-US" dirty="0"/>
              <a:t> </a:t>
            </a:r>
            <a:r>
              <a:rPr lang="en-US" dirty="0" err="1"/>
              <a:t>hovedfunn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utfordringer</a:t>
            </a:r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9EB75878-E9BE-6CFD-8E63-BA93D64A7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Kirsti Margrethe Mortensen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7D733F8-EFDF-EAA6-34D6-CE214B452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Seniorrådgiver</a:t>
            </a:r>
            <a:r>
              <a:rPr lang="en-US" dirty="0"/>
              <a:t>, SADM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9DEB339-80A6-7BC2-D758-9306A07DD1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0839F-7AF7-4025-2280-C28576AD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24. </a:t>
            </a:r>
            <a:r>
              <a:rPr lang="en-US" dirty="0" err="1"/>
              <a:t>januar</a:t>
            </a:r>
            <a:r>
              <a:rPr lang="en-US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33613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Tidsbruk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5D5EA2E0-ABA3-BDF1-6F7F-34FF8BDCD887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2"/>
          <a:stretch>
            <a:fillRect/>
          </a:stretch>
        </p:blipFill>
        <p:spPr>
          <a:xfrm>
            <a:off x="360363" y="1956619"/>
            <a:ext cx="11471275" cy="2649987"/>
          </a:xfrm>
        </p:spPr>
      </p:pic>
    </p:spTree>
    <p:extLst>
      <p:ext uri="{BB962C8B-B14F-4D97-AF65-F5344CB8AC3E}">
        <p14:creationId xmlns:p14="http://schemas.microsoft.com/office/powerpoint/2010/main" val="48226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Tilknytning til arbeidslivet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017D3C26-8BE5-F217-3F52-B5AF93156403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2"/>
          <a:stretch>
            <a:fillRect/>
          </a:stretch>
        </p:blipFill>
        <p:spPr>
          <a:xfrm>
            <a:off x="360363" y="1533299"/>
            <a:ext cx="11471275" cy="3916814"/>
          </a:xfrm>
        </p:spPr>
      </p:pic>
    </p:spTree>
    <p:extLst>
      <p:ext uri="{BB962C8B-B14F-4D97-AF65-F5344CB8AC3E}">
        <p14:creationId xmlns:p14="http://schemas.microsoft.com/office/powerpoint/2010/main" val="127024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Tilknytning til arbeidslivet – fordelt på fakultet og år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8E92DCE-ACF9-6E58-2B6D-5AB320701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339768" y="-288598"/>
            <a:ext cx="22531768" cy="74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10" name="Plassholder for innhold 9" descr="Et bilde som inneholder bord&#10;&#10;Automatisk generert beskrivelse">
            <a:extLst>
              <a:ext uri="{FF2B5EF4-FFF2-40B4-BE49-F238E27FC236}">
                <a16:creationId xmlns:a16="http://schemas.microsoft.com/office/drawing/2014/main" id="{B5B101B8-3C0F-C8CC-8FFE-C05E25D1C654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16" y="1798046"/>
            <a:ext cx="6370230" cy="3541416"/>
          </a:xfrm>
        </p:spPr>
      </p:pic>
    </p:spTree>
    <p:extLst>
      <p:ext uri="{BB962C8B-B14F-4D97-AF65-F5344CB8AC3E}">
        <p14:creationId xmlns:p14="http://schemas.microsoft.com/office/powerpoint/2010/main" val="5656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Fritekstfeltene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nb-NO"/>
              <a:t>Les dem!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81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224" y="360045"/>
            <a:ext cx="11378730" cy="722681"/>
          </a:xfrm>
        </p:spPr>
        <p:txBody>
          <a:bodyPr/>
          <a:lstStyle/>
          <a:p>
            <a:r>
              <a:rPr lang="nb-NO" dirty="0"/>
              <a:t>Hva er Studiebarometeret?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Nasjonal spørreundersøkelse som gjennomføres av </a:t>
            </a:r>
            <a:r>
              <a:rPr lang="nb-NO" dirty="0" err="1"/>
              <a:t>Nokut</a:t>
            </a:r>
            <a:r>
              <a:rPr lang="nb-NO" dirty="0"/>
              <a:t> på oppdrag fra KD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Gjennomført for 10. gang høsten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Undersøker studentenes opplevde studiekvalitet på </a:t>
            </a:r>
            <a:r>
              <a:rPr lang="nb-NO" u="sng" dirty="0"/>
              <a:t>studieprogramnivå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Alle studenter i andre og femte studieår.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Pilot 2022 – UiO deltar også med 3. </a:t>
            </a:r>
            <a:r>
              <a:rPr lang="nb-NO" dirty="0" err="1"/>
              <a:t>årsstudenter</a:t>
            </a:r>
            <a:r>
              <a:rPr lang="nb-NO" dirty="0"/>
              <a:t>. De er kun med i en av visningene av tallene som presenteres her i dag. Disse vil heller ikke inngå i det som i første omgang presenteres ved den nasjonale lanseringen 16. februar.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Resultatene inngår i fakultetenes, instituttenes og studieprogrammenes studiekvalitetsarbeid.  </a:t>
            </a:r>
          </a:p>
        </p:txBody>
      </p:sp>
    </p:spTree>
    <p:extLst>
      <p:ext uri="{BB962C8B-B14F-4D97-AF65-F5344CB8AC3E}">
        <p14:creationId xmlns:p14="http://schemas.microsoft.com/office/powerpoint/2010/main" val="299967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Datakvalitet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/>
            <a:endParaRPr lang="nb-NO" sz="180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1 567 studenter ved 138 studieprogrammer ved UiO svarte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Svarprosenten er markant synkende - 38 % i 2020, 32 % i 2021 og 25 % i 2022.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Den nasjonale svarprosenten var 39,5 i 2022 %.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Svarprosenten </a:t>
            </a:r>
            <a:r>
              <a:rPr lang="nb-NO" sz="1800" dirty="0">
                <a:sym typeface="Wingdings" panose="05000000000000000000" pitchFamily="2" charset="2"/>
              </a:rPr>
              <a:t> resultatenes validitet og reliabilitet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Kun 46 av 138 studieprogrammer når terskelverdien for å publiseres på studiebarometeret.no . Det utgjør 33 </a:t>
            </a:r>
            <a:r>
              <a:rPr lang="nb-NO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ish</a:t>
            </a: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i %... De betyr at kun 46 av de 138 studieprogrammene kan sammenligne seg med tilsvarende programmer nasjonalt.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85 av 138 studieprogrammer når terskelverdien til at det utarbeides rapporter via Rambøll og i </a:t>
            </a:r>
            <a:r>
              <a:rPr lang="nb-NO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Tableau</a:t>
            </a: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Det betyr at 62 % </a:t>
            </a:r>
            <a:r>
              <a:rPr lang="nb-NO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ish</a:t>
            </a:r>
            <a:r>
              <a:rPr lang="nb-NO" sz="1800" dirty="0">
                <a:ea typeface="Calibri" panose="020F0502020204030204" pitchFamily="34" charset="0"/>
              </a:rPr>
              <a:t> av våre undersøkte studieprogrammer får resultater de kan analysere</a:t>
            </a: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>
                <a:ea typeface="Calibri" panose="020F0502020204030204" pitchFamily="34" charset="0"/>
              </a:rPr>
              <a:t>Ytterligere utfordringer ved at m</a:t>
            </a: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ange av respondentene ikke svarer på alle spørsmålene.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Flere programmer kan nå terskelen for visning </a:t>
            </a:r>
            <a:r>
              <a:rPr lang="nb-NO" sz="1800" dirty="0">
                <a:ea typeface="Calibri" panose="020F0502020204030204" pitchFamily="34" charset="0"/>
              </a:rPr>
              <a:t>på studiebarometeret.no </a:t>
            </a: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når </a:t>
            </a:r>
            <a:r>
              <a:rPr lang="nb-NO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Nokut</a:t>
            </a: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om kort tid slår sammen resultater med fjoråret, men gjør det resultatene godt brukbare  - tja... </a:t>
            </a:r>
            <a:r>
              <a:rPr lang="nb-NO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/>
            </a:r>
            <a:br>
              <a:rPr lang="nb-NO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endParaRPr lang="nb-NO" sz="2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903296" lvl="1" indent="-342900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135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Indekser med sammenligninger nasjonalt og mot 2021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AC0A3B1C-2D19-63F5-58C6-349E77EB1F63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2"/>
          <a:stretch>
            <a:fillRect/>
          </a:stretch>
        </p:blipFill>
        <p:spPr>
          <a:xfrm>
            <a:off x="1400175" y="1466997"/>
            <a:ext cx="9391650" cy="4067175"/>
          </a:xfrm>
        </p:spPr>
      </p:pic>
    </p:spTree>
    <p:extLst>
      <p:ext uri="{BB962C8B-B14F-4D97-AF65-F5344CB8AC3E}">
        <p14:creationId xmlns:p14="http://schemas.microsoft.com/office/powerpoint/2010/main" val="43411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Indekser fordelt på fakultet</a:t>
            </a:r>
          </a:p>
        </p:txBody>
      </p:sp>
      <p:pic>
        <p:nvPicPr>
          <p:cNvPr id="12" name="Plassholder for innhold 11" descr="Et bilde som inneholder bord&#10;&#10;Automatisk generert beskrivelse">
            <a:extLst>
              <a:ext uri="{FF2B5EF4-FFF2-40B4-BE49-F238E27FC236}">
                <a16:creationId xmlns:a16="http://schemas.microsoft.com/office/drawing/2014/main" id="{7AC862B7-FDC0-B1CE-A3DD-F27B195B7FE4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7" y="1913641"/>
            <a:ext cx="11987230" cy="3073648"/>
          </a:xfrm>
        </p:spPr>
      </p:pic>
    </p:spTree>
    <p:extLst>
      <p:ext uri="{BB962C8B-B14F-4D97-AF65-F5344CB8AC3E}">
        <p14:creationId xmlns:p14="http://schemas.microsoft.com/office/powerpoint/2010/main" val="353084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Topp- og bunnscore på enkeltspørsmål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B32038AC-F646-08A8-657C-66032A64359D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2"/>
          <a:stretch>
            <a:fillRect/>
          </a:stretch>
        </p:blipFill>
        <p:spPr>
          <a:xfrm>
            <a:off x="1479851" y="1082675"/>
            <a:ext cx="9232299" cy="4818063"/>
          </a:xfrm>
        </p:spPr>
      </p:pic>
    </p:spTree>
    <p:extLst>
      <p:ext uri="{BB962C8B-B14F-4D97-AF65-F5344CB8AC3E}">
        <p14:creationId xmlns:p14="http://schemas.microsoft.com/office/powerpoint/2010/main" val="1325416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Overordna tilfredshet </a:t>
            </a:r>
          </a:p>
        </p:txBody>
      </p:sp>
      <p:pic>
        <p:nvPicPr>
          <p:cNvPr id="15" name="Plassholder for innhold 14">
            <a:extLst>
              <a:ext uri="{FF2B5EF4-FFF2-40B4-BE49-F238E27FC236}">
                <a16:creationId xmlns:a16="http://schemas.microsoft.com/office/drawing/2014/main" id="{67B039EB-4474-27B7-7AA0-09B3F9648EB1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2"/>
          <a:stretch>
            <a:fillRect/>
          </a:stretch>
        </p:blipFill>
        <p:spPr>
          <a:xfrm>
            <a:off x="360363" y="2376079"/>
            <a:ext cx="11471275" cy="2231254"/>
          </a:xfrm>
        </p:spPr>
      </p:pic>
    </p:spTree>
    <p:extLst>
      <p:ext uri="{BB962C8B-B14F-4D97-AF65-F5344CB8AC3E}">
        <p14:creationId xmlns:p14="http://schemas.microsoft.com/office/powerpoint/2010/main" val="169802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Overordna tilfredshet fordelt på fakultet og over tid</a:t>
            </a:r>
          </a:p>
        </p:txBody>
      </p:sp>
      <p:pic>
        <p:nvPicPr>
          <p:cNvPr id="11" name="Plassholder for innhold 10" descr="Et bilde som inneholder bord&#10;&#10;Automatisk generert beskrivelse">
            <a:extLst>
              <a:ext uri="{FF2B5EF4-FFF2-40B4-BE49-F238E27FC236}">
                <a16:creationId xmlns:a16="http://schemas.microsoft.com/office/drawing/2014/main" id="{8CF1EF95-B166-C17F-8B2A-5D308BBECED4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71" y="1467818"/>
            <a:ext cx="7055471" cy="3922364"/>
          </a:xfrm>
        </p:spPr>
      </p:pic>
    </p:spTree>
    <p:extLst>
      <p:ext uri="{BB962C8B-B14F-4D97-AF65-F5344CB8AC3E}">
        <p14:creationId xmlns:p14="http://schemas.microsoft.com/office/powerpoint/2010/main" val="426942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Overordna tilfredshet fordelt på studienivå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AA6B2315-F0BD-C1C3-0640-C165CD90DA52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4" y="1740206"/>
            <a:ext cx="11471275" cy="3239050"/>
          </a:xfrm>
        </p:spPr>
      </p:pic>
    </p:spTree>
    <p:extLst>
      <p:ext uri="{BB962C8B-B14F-4D97-AF65-F5344CB8AC3E}">
        <p14:creationId xmlns:p14="http://schemas.microsoft.com/office/powerpoint/2010/main" val="19989705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9AF723F66F5194BA577C71EC94BEFDC" ma:contentTypeVersion="2" ma:contentTypeDescription="Opprett et nytt dokument." ma:contentTypeScope="" ma:versionID="9a2c225006a1ee462a930c2b741cbb52">
  <xsd:schema xmlns:xsd="http://www.w3.org/2001/XMLSchema" xmlns:xs="http://www.w3.org/2001/XMLSchema" xmlns:p="http://schemas.microsoft.com/office/2006/metadata/properties" xmlns:ns2="51b60cdc-fcc3-4371-9f7d-eebc3cfc6382" targetNamespace="http://schemas.microsoft.com/office/2006/metadata/properties" ma:root="true" ma:fieldsID="bf5af7b197793f5ec37de63567e7c602" ns2:_="">
    <xsd:import namespace="51b60cdc-fcc3-4371-9f7d-eebc3cfc63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60cdc-fcc3-4371-9f7d-eebc3cfc63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B9CF10-6C6A-444C-B05E-E78C1785A52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1b60cdc-fcc3-4371-9f7d-eebc3cfc638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042ECF-B483-41B5-BBEE-992E5C1558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b60cdc-fcc3-4371-9f7d-eebc3cfc63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7062</TotalTime>
  <Words>337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Arial, sans-serif</vt:lpstr>
      <vt:lpstr>Calibri</vt:lpstr>
      <vt:lpstr>Wingdings</vt:lpstr>
      <vt:lpstr>Office Theme</vt:lpstr>
      <vt:lpstr>think-cell Slide</vt:lpstr>
      <vt:lpstr>Studiebarometeret 2022</vt:lpstr>
      <vt:lpstr>Hva er Studiebarometeret? </vt:lpstr>
      <vt:lpstr>Datakvalitet</vt:lpstr>
      <vt:lpstr>Indekser med sammenligninger nasjonalt og mot 2021</vt:lpstr>
      <vt:lpstr>Indekser fordelt på fakultet</vt:lpstr>
      <vt:lpstr>Topp- og bunnscore på enkeltspørsmål</vt:lpstr>
      <vt:lpstr>Overordna tilfredshet </vt:lpstr>
      <vt:lpstr>Overordna tilfredshet fordelt på fakultet og over tid</vt:lpstr>
      <vt:lpstr>Overordna tilfredshet fordelt på studienivå</vt:lpstr>
      <vt:lpstr>Tidsbruk</vt:lpstr>
      <vt:lpstr>Tilknytning til arbeidslivet</vt:lpstr>
      <vt:lpstr>Tilknytning til arbeidslivet – fordelt på fakultet og år</vt:lpstr>
      <vt:lpstr>Fritekstfeltene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Oppfølging av UiOs eksterne evaluring av meritteringsordningen</dc:title>
  <dc:creator>Kirsti Margrethe Mortensen</dc:creator>
  <cp:lastModifiedBy>Kristin Beathe Hansen</cp:lastModifiedBy>
  <cp:revision>30</cp:revision>
  <dcterms:created xsi:type="dcterms:W3CDTF">2023-01-10T16:04:43Z</dcterms:created>
  <dcterms:modified xsi:type="dcterms:W3CDTF">2023-03-24T08:14:56Z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0x010100F9AF723F66F5194BA577C71EC94BEFDC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