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68" r:id="rId2"/>
    <p:sldId id="270" r:id="rId3"/>
    <p:sldId id="272" r:id="rId4"/>
    <p:sldId id="273" r:id="rId5"/>
    <p:sldId id="275" r:id="rId6"/>
    <p:sldId id="277" r:id="rId7"/>
    <p:sldId id="276" r:id="rId8"/>
  </p:sldIdLst>
  <p:sldSz cx="12192000" cy="6858000"/>
  <p:notesSz cx="6858000" cy="9144000"/>
  <p:defaultTextStyle>
    <a:defPPr>
      <a:defRPr lang="en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/>
    <p:restoredTop sz="86410"/>
  </p:normalViewPr>
  <p:slideViewPr>
    <p:cSldViewPr snapToGrid="0" snapToObjects="1">
      <p:cViewPr varScale="1">
        <p:scale>
          <a:sx n="55" d="100"/>
          <a:sy n="55" d="100"/>
        </p:scale>
        <p:origin x="348" y="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CFCF9D-E92A-6345-8DC7-E0BFA5C02DD4}" type="datetimeFigureOut">
              <a:rPr lang="en-NO" smtClean="0"/>
              <a:t>04/30/2021</a:t>
            </a:fld>
            <a:endParaRPr lang="en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837680-ABAF-A644-82C8-1905EA242E0D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896525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37680-ABAF-A644-82C8-1905EA242E0D}" type="slidenum">
              <a:rPr lang="en-NO" smtClean="0"/>
              <a:t>7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441345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C6AB949-2DB3-2E4C-A607-DD88491C73A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A1A238-3A78-144A-812E-B29CE46D8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314E-60F8-654C-BC30-F187594B0814}" type="datetimeFigureOut">
              <a:rPr lang="en-NO" smtClean="0"/>
              <a:t>04/30/2021</a:t>
            </a:fld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C6586D-7C4D-D040-8ACB-C7E1A00E6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520D34-FFB0-B74B-9141-7320F9E06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A1F5-C181-CE4E-A3C6-406E293080AD}" type="slidenum">
              <a:rPr lang="en-NO" smtClean="0"/>
              <a:t>‹#›</a:t>
            </a:fld>
            <a:endParaRPr lang="en-NO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F1C1A22-9A04-3E47-ABCA-B020C43B04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905801"/>
            <a:ext cx="7121893" cy="1029903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nb-NO" b="1" dirty="0">
                <a:latin typeface="Arial" panose="020B0604020202020204" pitchFamily="34" charset="0"/>
                <a:cs typeface="Arial" panose="020B0604020202020204" pitchFamily="34" charset="0"/>
              </a:rPr>
              <a:t>Legg til tittel</a:t>
            </a:r>
            <a:endParaRPr lang="en-NO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DEA7E991-9CE8-3848-AEC7-561CDCE0365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3429000"/>
            <a:ext cx="7121893" cy="102990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z="2400" dirty="0">
                <a:latin typeface="Arial" panose="020B0604020202020204" pitchFamily="34" charset="0"/>
                <a:cs typeface="Arial" panose="020B0604020202020204" pitchFamily="34" charset="0"/>
              </a:rPr>
              <a:t>Legg til undertittel</a:t>
            </a:r>
          </a:p>
        </p:txBody>
      </p:sp>
    </p:spTree>
    <p:extLst>
      <p:ext uri="{BB962C8B-B14F-4D97-AF65-F5344CB8AC3E}">
        <p14:creationId xmlns:p14="http://schemas.microsoft.com/office/powerpoint/2010/main" val="3635167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A6A40-A620-524C-A17B-D52261870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BC7BFC-77D6-7444-B389-93C4B612D2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50B9FA-8929-D441-938B-1ECEDE4FA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314E-60F8-654C-BC30-F187594B0814}" type="datetimeFigureOut">
              <a:rPr lang="en-NO" smtClean="0"/>
              <a:t>04/30/2021</a:t>
            </a:fld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E37163-8A3A-364B-831B-6135A27F5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3D883-1137-5649-873F-A7330920E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A1F5-C181-CE4E-A3C6-406E293080AD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021901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8A9F62-2560-6E4C-9BCD-FA04EE543E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2337"/>
            <a:ext cx="2628900" cy="534462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42B655-5DB7-204E-B78B-FDEC5675B7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32337"/>
            <a:ext cx="7734300" cy="53446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CEB6DC-3D5D-5243-9034-FF605104E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314E-60F8-654C-BC30-F187594B0814}" type="datetimeFigureOut">
              <a:rPr lang="en-NO" smtClean="0"/>
              <a:t>04/30/2021</a:t>
            </a:fld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710FF8-42D9-FF40-AA29-C74EAF0D4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0EFB05-CCC5-054B-8630-0EDE4842C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A1F5-C181-CE4E-A3C6-406E293080AD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404627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F474B-2FE6-E04F-A383-3494D0D1C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88989"/>
            <a:ext cx="10515600" cy="9016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49BD8-C078-D049-AAEB-815187B11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1785F8-1C67-784F-8484-EE1DADF33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314E-60F8-654C-BC30-F187594B0814}" type="datetimeFigureOut">
              <a:rPr lang="en-NO" smtClean="0"/>
              <a:t>04/30/2021</a:t>
            </a:fld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3F5B6C-0CFA-E14D-9B73-A56716E4F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EA3A7B-6128-F846-89B2-AA585D664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A1F5-C181-CE4E-A3C6-406E293080AD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521545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84585-087C-3845-9184-E504019E4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FB1CDA-78D4-FF42-B023-F228BB7EB8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9A6A32-26B2-C449-881C-C33ADC82B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314E-60F8-654C-BC30-F187594B0814}" type="datetimeFigureOut">
              <a:rPr lang="en-NO" smtClean="0"/>
              <a:t>04/30/2021</a:t>
            </a:fld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0D05EB-41BB-8C4D-98AA-0A0F3D188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C6238A-BD7D-B243-86AE-05A0EA337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A1F5-C181-CE4E-A3C6-406E293080AD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041087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862E0-A5D5-1548-B4B3-D65B2CBAC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C54DB0-606E-9A42-968F-D0D29F29AB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FB48B7-5789-7849-A3EC-2B38094266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0F38D3-2B8A-494E-805A-8E87198B5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314E-60F8-654C-BC30-F187594B0814}" type="datetimeFigureOut">
              <a:rPr lang="en-NO" smtClean="0"/>
              <a:t>04/30/2021</a:t>
            </a:fld>
            <a:endParaRPr lang="en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9C6BA3-0430-0B46-9BBE-BE19BAC10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5B1897-27F3-664D-BC7F-398F36217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A1F5-C181-CE4E-A3C6-406E293080AD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583147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37842-5B6D-9F4F-AE9D-F6461365A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866776"/>
            <a:ext cx="10515600" cy="8239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0F7D73-1AEE-3E4D-BEEC-E52B17B8AD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7464B0-862B-C645-BA0A-DBFA6A02C2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7F90AF-6326-B449-87D8-AD96844495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EF8140-407F-1449-8CC0-713172294A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1A992E-A859-2F49-BA8E-4BA061978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314E-60F8-654C-BC30-F187594B0814}" type="datetimeFigureOut">
              <a:rPr lang="en-NO" smtClean="0"/>
              <a:t>04/30/2021</a:t>
            </a:fld>
            <a:endParaRPr lang="en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3F1F19-3D1A-984F-A9D4-8C4187DED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2B8246-3FCB-AE4B-9375-698C4514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A1F5-C181-CE4E-A3C6-406E293080AD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637248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D8992-722E-B44B-A058-93BD860E9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F12F4C-18D8-614B-ABF1-AE2291B10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314E-60F8-654C-BC30-F187594B0814}" type="datetimeFigureOut">
              <a:rPr lang="en-NO" smtClean="0"/>
              <a:t>04/30/2021</a:t>
            </a:fld>
            <a:endParaRPr lang="en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5FD483-FEDA-CE48-ABF3-C4E629E50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4421FD-27AB-D347-B1D8-2C12EB955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A1F5-C181-CE4E-A3C6-406E293080AD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867777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04BE34-EE55-3D49-9A8A-8AA80BFC5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314E-60F8-654C-BC30-F187594B0814}" type="datetimeFigureOut">
              <a:rPr lang="en-NO" smtClean="0"/>
              <a:t>04/30/2021</a:t>
            </a:fld>
            <a:endParaRPr lang="en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F6DBA6-9F5F-704F-BCD2-4DF21E133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595F2C-E406-D246-AFA0-559DDDC37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A1F5-C181-CE4E-A3C6-406E293080AD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405479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2A6B5-ADD8-D94F-8184-A86B3A19D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816499-FE48-E843-8295-91C303DEE5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7D3DA8-36D0-9A4D-835F-20FACE1543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A29E6A-0784-4B41-9120-17B0BAF24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314E-60F8-654C-BC30-F187594B0814}" type="datetimeFigureOut">
              <a:rPr lang="en-NO" smtClean="0"/>
              <a:t>04/30/2021</a:t>
            </a:fld>
            <a:endParaRPr lang="en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6B3AD3-8969-EF49-AB42-434B1860C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3ABC37-C20E-4A42-97AA-325DDA974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A1F5-C181-CE4E-A3C6-406E293080AD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675319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7D130-6999-7041-9A5E-EDEDD5125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CB2E85-14E6-9248-B4DB-02682848EE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57EB50-1C6A-4D41-A07F-DCE26A2623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0E30F4-1B68-E747-ABAD-5780F26C3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314E-60F8-654C-BC30-F187594B0814}" type="datetimeFigureOut">
              <a:rPr lang="en-NO" smtClean="0"/>
              <a:t>04/30/2021</a:t>
            </a:fld>
            <a:endParaRPr lang="en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4F50E7-617C-7B48-91A4-F0447AE22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DD5DC3-6975-6740-A113-22FC74C74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A1F5-C181-CE4E-A3C6-406E293080AD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209982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6BCC43-5B1D-7C41-9D2D-E5522F0D8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97169"/>
            <a:ext cx="10515600" cy="8935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3EFBE8-89F4-7F4C-85ED-87401594AE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1AC340-7FC4-A241-8067-B9F08F891F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8314E-60F8-654C-BC30-F187594B0814}" type="datetimeFigureOut">
              <a:rPr lang="en-NO" smtClean="0"/>
              <a:t>04/30/2021</a:t>
            </a:fld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39040-1AEC-834C-A975-4B1D13EB12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1D6D85-C6BC-6B47-84D1-4C5B96333D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CA1F5-C181-CE4E-A3C6-406E293080AD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4193622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B9390-F531-C142-8BCB-0CD7DD7D9D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Status ved UiO/OD</a:t>
            </a:r>
            <a:endParaRPr lang="nb-NO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1E14BF-6C46-3442-BBF7-4F4516B0D7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0148" y="3429000"/>
            <a:ext cx="7014258" cy="1501815"/>
          </a:xfrm>
        </p:spPr>
        <p:txBody>
          <a:bodyPr>
            <a:normAutofit/>
          </a:bodyPr>
          <a:lstStyle/>
          <a:p>
            <a:pPr algn="l"/>
            <a:r>
              <a:rPr lang="nb-NO" dirty="0" err="1" smtClean="0"/>
              <a:t>Fakultetstyremøte</a:t>
            </a:r>
            <a:r>
              <a:rPr lang="nb-NO" dirty="0" smtClean="0"/>
              <a:t> OD</a:t>
            </a:r>
          </a:p>
          <a:p>
            <a:pPr algn="l"/>
            <a:r>
              <a:rPr lang="nb-NO" dirty="0" smtClean="0"/>
              <a:t>Tirsdag 27. April 2021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161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97333"/>
            <a:ext cx="10515600" cy="901699"/>
          </a:xfrm>
        </p:spPr>
        <p:txBody>
          <a:bodyPr/>
          <a:lstStyle/>
          <a:p>
            <a:r>
              <a:rPr lang="nb-NO" dirty="0" smtClean="0"/>
              <a:t>Klinikkdriften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99032"/>
            <a:ext cx="10515600" cy="4501768"/>
          </a:xfrm>
        </p:spPr>
        <p:txBody>
          <a:bodyPr>
            <a:normAutofit lnSpcReduction="10000"/>
          </a:bodyPr>
          <a:lstStyle/>
          <a:p>
            <a:pPr>
              <a:spcBef>
                <a:spcPts val="1800"/>
              </a:spcBef>
            </a:pPr>
            <a:r>
              <a:rPr lang="nb-NO" sz="2600" dirty="0" smtClean="0"/>
              <a:t>Smittesituasjonen har fått konsekvenser for den klinikkundervisning </a:t>
            </a:r>
            <a:r>
              <a:rPr lang="nb-NO" sz="2600" dirty="0"/>
              <a:t>som har vært mulig å tilby </a:t>
            </a:r>
            <a:r>
              <a:rPr lang="nb-NO" sz="2600" dirty="0" smtClean="0"/>
              <a:t>studentene</a:t>
            </a:r>
            <a:br>
              <a:rPr lang="nb-NO" sz="2600" dirty="0" smtClean="0"/>
            </a:br>
            <a:endParaRPr lang="nb-NO" sz="2600" dirty="0" smtClean="0"/>
          </a:p>
          <a:p>
            <a:pPr>
              <a:spcBef>
                <a:spcPts val="1200"/>
              </a:spcBef>
            </a:pPr>
            <a:r>
              <a:rPr lang="nb-NO" sz="2600" dirty="0" smtClean="0"/>
              <a:t>Covid19 </a:t>
            </a:r>
            <a:r>
              <a:rPr lang="nb-NO" sz="2600" dirty="0"/>
              <a:t>har </a:t>
            </a:r>
            <a:r>
              <a:rPr lang="nb-NO" sz="2600" dirty="0" smtClean="0"/>
              <a:t>også satt </a:t>
            </a:r>
            <a:r>
              <a:rPr lang="nb-NO" sz="2600" dirty="0"/>
              <a:t>dype økonomiske spor, primært knyttet til betydelige reduserte pasientinntekter. </a:t>
            </a:r>
            <a:br>
              <a:rPr lang="nb-NO" sz="2600" dirty="0"/>
            </a:br>
            <a:endParaRPr lang="nb-NO" sz="2600" dirty="0"/>
          </a:p>
          <a:p>
            <a:pPr>
              <a:spcBef>
                <a:spcPts val="600"/>
              </a:spcBef>
            </a:pPr>
            <a:r>
              <a:rPr lang="nb-NO" sz="2600" dirty="0"/>
              <a:t>Men også ved påløpte økte utgifter, blant annet knyttet til behovet for å ha studentene i utvidet praksis i den offentlige tannhelsetjenesten.  </a:t>
            </a:r>
            <a:br>
              <a:rPr lang="nb-NO" sz="2600" dirty="0"/>
            </a:br>
            <a:endParaRPr lang="nb-NO" sz="2600" dirty="0"/>
          </a:p>
          <a:p>
            <a:pPr>
              <a:spcBef>
                <a:spcPts val="600"/>
              </a:spcBef>
            </a:pPr>
            <a:r>
              <a:rPr lang="nb-NO" sz="2600" dirty="0"/>
              <a:t>Pandemien har også endret deler av den kliniske undervisningen på </a:t>
            </a:r>
            <a:r>
              <a:rPr lang="nb-NO" sz="2600" dirty="0" smtClean="0"/>
              <a:t>masterutdanningen (</a:t>
            </a:r>
            <a:r>
              <a:rPr lang="nb-NO" sz="2600" dirty="0" err="1" smtClean="0"/>
              <a:t>clinical</a:t>
            </a:r>
            <a:r>
              <a:rPr lang="nb-NO" sz="2600" dirty="0" smtClean="0"/>
              <a:t> partners) </a:t>
            </a:r>
            <a:endParaRPr lang="nb-NO" sz="2600" dirty="0"/>
          </a:p>
          <a:p>
            <a:pPr>
              <a:spcBef>
                <a:spcPts val="1800"/>
              </a:spcBef>
            </a:pPr>
            <a:r>
              <a:rPr lang="nb-NO" sz="2600" dirty="0" smtClean="0"/>
              <a:t>Har nå vaksinert 200 av ansatte på klinikken (via kommunen)</a:t>
            </a:r>
          </a:p>
          <a:p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1913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2360" y="1232428"/>
            <a:ext cx="10515600" cy="901699"/>
          </a:xfrm>
        </p:spPr>
        <p:txBody>
          <a:bodyPr/>
          <a:lstStyle/>
          <a:p>
            <a:r>
              <a:rPr lang="nb-NO" dirty="0" smtClean="0"/>
              <a:t>Sentrale spørsmål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320" y="2419108"/>
            <a:ext cx="10515600" cy="4109012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nb-NO" sz="2600" dirty="0" smtClean="0"/>
              <a:t>Fokus på få å uteksaminert avgangskullene </a:t>
            </a:r>
          </a:p>
          <a:p>
            <a:pPr>
              <a:spcBef>
                <a:spcPts val="1800"/>
              </a:spcBef>
            </a:pPr>
            <a:r>
              <a:rPr lang="nb-NO" sz="2600" dirty="0" smtClean="0"/>
              <a:t>Å hente igjen den tapte klinikktid for alle kull vil bli en utfordring også de neste semestrene</a:t>
            </a:r>
          </a:p>
          <a:p>
            <a:pPr>
              <a:spcBef>
                <a:spcPts val="1800"/>
              </a:spcBef>
            </a:pPr>
            <a:r>
              <a:rPr lang="nb-NO" sz="2600" dirty="0" smtClean="0"/>
              <a:t>Har vi nok pasientgrunnlag (gitt smittesituasjonen)?</a:t>
            </a:r>
          </a:p>
          <a:p>
            <a:pPr>
              <a:spcBef>
                <a:spcPts val="1800"/>
              </a:spcBef>
            </a:pPr>
            <a:r>
              <a:rPr lang="nb-NO" sz="2600" dirty="0" smtClean="0"/>
              <a:t>Ekstra belastning på klinikkpersonalet</a:t>
            </a:r>
          </a:p>
          <a:p>
            <a:pPr>
              <a:spcBef>
                <a:spcPts val="1800"/>
              </a:spcBef>
            </a:pPr>
            <a:r>
              <a:rPr lang="nb-NO" sz="2600" dirty="0"/>
              <a:t>Pandemien har satt dype spor som vil få konsekvenser i mange år fremover, og hvor det er helt nødvendig med ekstra tiltak innen sektoren</a:t>
            </a:r>
          </a:p>
          <a:p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9627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51247"/>
            <a:ext cx="10515600" cy="901699"/>
          </a:xfrm>
        </p:spPr>
        <p:txBody>
          <a:bodyPr/>
          <a:lstStyle/>
          <a:p>
            <a:r>
              <a:rPr lang="nb-NO" dirty="0" smtClean="0"/>
              <a:t>Tiltak for avgangskullene 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52946"/>
            <a:ext cx="10515600" cy="4725646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nb-NO" sz="2400" dirty="0" smtClean="0"/>
              <a:t>Tidligere</a:t>
            </a:r>
            <a:r>
              <a:rPr lang="nb-NO" sz="2400" dirty="0"/>
              <a:t>, og utvidet evaluering, av studentene produksjon og skikkethet. </a:t>
            </a:r>
            <a:endParaRPr lang="nb-NO" sz="2400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nb-NO" sz="2400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nb-NO" sz="2400" dirty="0" smtClean="0"/>
              <a:t>Prioritering av tid på klinikken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nb-NO" sz="2400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nb-NO" sz="2400" dirty="0" smtClean="0"/>
              <a:t>Utvidet praksis for deler av masterkullet i den offentlige tannhelsetjenesten(2+3/4 uker).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nb-NO" sz="2400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nb-NO" sz="2400" dirty="0"/>
              <a:t>Med redusert klinikkdrift (og pasienttilgang) </a:t>
            </a:r>
            <a:r>
              <a:rPr lang="nb-NO" sz="2400" dirty="0" smtClean="0"/>
              <a:t>har </a:t>
            </a:r>
            <a:r>
              <a:rPr lang="nb-NO" sz="2400" dirty="0"/>
              <a:t>et viktig tiltak </a:t>
            </a:r>
            <a:r>
              <a:rPr lang="nb-NO" sz="2400" dirty="0" smtClean="0"/>
              <a:t>vært å </a:t>
            </a:r>
            <a:r>
              <a:rPr lang="nb-NO" sz="2400" dirty="0"/>
              <a:t>drive klinikken med «</a:t>
            </a:r>
            <a:r>
              <a:rPr lang="nb-NO" sz="2400" dirty="0" err="1"/>
              <a:t>clinical</a:t>
            </a:r>
            <a:r>
              <a:rPr lang="nb-NO" sz="2400" dirty="0"/>
              <a:t> partners». </a:t>
            </a:r>
            <a:endParaRPr lang="nb-NO" sz="2400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nb-NO" sz="2400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nb-NO" sz="2400" dirty="0" smtClean="0"/>
              <a:t>Økt samarbeid mellom tannlege og tannpleiere, både på klinikk, i den teoretiske undervisning, mens også gjennom «felles digitale kliniske case»</a:t>
            </a:r>
            <a:endParaRPr lang="nb-NO" sz="2400" dirty="0"/>
          </a:p>
          <a:p>
            <a:pPr>
              <a:lnSpc>
                <a:spcPct val="100000"/>
              </a:lnSpc>
            </a:pPr>
            <a:endParaRPr lang="nb-NO" sz="2400" dirty="0" smtClean="0"/>
          </a:p>
          <a:p>
            <a:pPr>
              <a:lnSpc>
                <a:spcPct val="100000"/>
              </a:lnSpc>
            </a:pPr>
            <a:endParaRPr lang="nb-NO" sz="2000" dirty="0" smtClean="0"/>
          </a:p>
          <a:p>
            <a:pPr marL="0" indent="0">
              <a:buNone/>
            </a:pP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238267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Status for kullene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75175"/>
          </a:xfrm>
        </p:spPr>
        <p:txBody>
          <a:bodyPr>
            <a:normAutofit/>
          </a:bodyPr>
          <a:lstStyle/>
          <a:p>
            <a:r>
              <a:rPr lang="nb-NO" sz="2400" dirty="0" smtClean="0"/>
              <a:t>Avgangskullene evalueringer er gode, gjelder begge kull</a:t>
            </a:r>
          </a:p>
          <a:p>
            <a:r>
              <a:rPr lang="nb-NO" sz="2400" dirty="0" smtClean="0"/>
              <a:t>Den kliniske trening for begge avgangskull er på det nivå som forventes</a:t>
            </a:r>
          </a:p>
          <a:p>
            <a:endParaRPr lang="nb-NO" sz="2400" dirty="0" smtClean="0"/>
          </a:p>
          <a:p>
            <a:pPr marL="0" indent="0">
              <a:buNone/>
            </a:pPr>
            <a:r>
              <a:rPr lang="nb-NO" sz="2400" b="1" dirty="0" smtClean="0"/>
              <a:t>Bekymring for lavere kull – settes i gang tiltak </a:t>
            </a:r>
            <a:r>
              <a:rPr lang="nb-NO" sz="2400" dirty="0" smtClean="0"/>
              <a:t/>
            </a:r>
            <a:br>
              <a:rPr lang="nb-NO" sz="2400" dirty="0" smtClean="0"/>
            </a:br>
            <a:endParaRPr lang="nb-NO" sz="2400" dirty="0" smtClean="0"/>
          </a:p>
          <a:p>
            <a:r>
              <a:rPr lang="nb-NO" sz="2400" dirty="0"/>
              <a:t>Oversikt over produksjon for H17/ 8-semester, i forbindelse med midt-evalueringen, viser store hull i studentenes produksjon. </a:t>
            </a:r>
          </a:p>
          <a:p>
            <a:r>
              <a:rPr lang="nb-NO" sz="2400" dirty="0" smtClean="0"/>
              <a:t>Fra </a:t>
            </a:r>
            <a:r>
              <a:rPr lang="nb-NO" sz="2400" dirty="0"/>
              <a:t>15 mai tas 10 semester ut av klinikk. Frigjør </a:t>
            </a:r>
            <a:r>
              <a:rPr lang="nb-NO" sz="2400" dirty="0" smtClean="0"/>
              <a:t>tid </a:t>
            </a:r>
            <a:r>
              <a:rPr lang="nb-NO" sz="2400" dirty="0"/>
              <a:t>til 8 semester. </a:t>
            </a:r>
            <a:endParaRPr lang="nb-NO" sz="2400" dirty="0" smtClean="0"/>
          </a:p>
          <a:p>
            <a:r>
              <a:rPr lang="nb-NO" sz="2400" dirty="0" smtClean="0"/>
              <a:t>Tidligere semesterstart til høsten.</a:t>
            </a:r>
            <a:endParaRPr lang="nb-NO" sz="2400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5226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13080"/>
            <a:ext cx="10515600" cy="901699"/>
          </a:xfrm>
        </p:spPr>
        <p:txBody>
          <a:bodyPr/>
          <a:lstStyle/>
          <a:p>
            <a:r>
              <a:rPr lang="nb-NO" dirty="0" smtClean="0"/>
              <a:t>Endringer i ledelsen 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18167"/>
            <a:ext cx="10515600" cy="405879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nb-NO" sz="2400" dirty="0" smtClean="0"/>
              <a:t>Visedekan for studier , Amer </a:t>
            </a:r>
            <a:r>
              <a:rPr lang="nb-NO" sz="2400" dirty="0" err="1" smtClean="0"/>
              <a:t>Sehic</a:t>
            </a:r>
            <a:r>
              <a:rPr lang="nb-NO" sz="2400" dirty="0" smtClean="0"/>
              <a:t>, går ut av dekanatet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nb-NO" sz="2400" dirty="0" smtClean="0"/>
              <a:t>Prodekan Hans Jacob Rønold overtar hans rolle.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nb-NO" sz="2400" dirty="0" smtClean="0"/>
              <a:t>Johannes F. Paulsen er midlertidig tilsatt som fakultetsdirektør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nb-NO" sz="2400" dirty="0" smtClean="0"/>
              <a:t>Roger Simm tilsatt midlertidig som instituttleder, IOB. Stillingen er utlyst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nb-NO" sz="2400" dirty="0"/>
              <a:t>C</a:t>
            </a:r>
            <a:r>
              <a:rPr lang="nb-NO" sz="2400" dirty="0" smtClean="0"/>
              <a:t>arl Hjortsjø er fra 1. januar tilsatt som instituttleder, IKO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nb-NO" sz="2400" dirty="0" smtClean="0"/>
              <a:t>Kristin B Hansen er tilsatt som ny seksjonsleder for studier</a:t>
            </a:r>
          </a:p>
          <a:p>
            <a:pPr>
              <a:spcBef>
                <a:spcPts val="1800"/>
              </a:spcBef>
            </a:pPr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9429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0797" y="1066782"/>
            <a:ext cx="10515600" cy="901699"/>
          </a:xfrm>
        </p:spPr>
        <p:txBody>
          <a:bodyPr>
            <a:normAutofit fontScale="90000"/>
          </a:bodyPr>
          <a:lstStyle/>
          <a:p>
            <a:r>
              <a:rPr lang="nb-NO" sz="4000" dirty="0" smtClean="0"/>
              <a:t>Sentrale oppgaver fremover  for OD</a:t>
            </a:r>
            <a:br>
              <a:rPr lang="nb-NO" sz="4000" dirty="0" smtClean="0"/>
            </a:br>
            <a:r>
              <a:rPr lang="nb-NO" sz="4000" dirty="0" smtClean="0"/>
              <a:t>- </a:t>
            </a:r>
            <a:r>
              <a:rPr lang="nb-NO" sz="3600" dirty="0" smtClean="0"/>
              <a:t>som vi ønsker å diskutere i fakultets styret </a:t>
            </a:r>
            <a:r>
              <a:rPr lang="nb-NO" sz="4000" dirty="0" smtClean="0"/>
              <a:t>fremover</a:t>
            </a:r>
            <a:endParaRPr lang="nb-NO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526" y="2169042"/>
            <a:ext cx="10706299" cy="4600709"/>
          </a:xfrm>
        </p:spPr>
        <p:txBody>
          <a:bodyPr>
            <a:normAutofit fontScale="92500" lnSpcReduction="20000"/>
          </a:bodyPr>
          <a:lstStyle/>
          <a:p>
            <a:r>
              <a:rPr lang="nb-NO" dirty="0" smtClean="0"/>
              <a:t>Forskning:</a:t>
            </a:r>
          </a:p>
          <a:p>
            <a:pPr lvl="1"/>
            <a:r>
              <a:rPr lang="nb-NO" dirty="0" smtClean="0"/>
              <a:t>Ambisjoner og innretning</a:t>
            </a:r>
          </a:p>
          <a:p>
            <a:pPr lvl="1"/>
            <a:r>
              <a:rPr lang="nb-NO" dirty="0" smtClean="0"/>
              <a:t>Faglig fornyelse og rekruttering</a:t>
            </a:r>
          </a:p>
          <a:p>
            <a:pPr lvl="1"/>
            <a:r>
              <a:rPr lang="nb-NO" dirty="0" smtClean="0"/>
              <a:t>Forskningsinfrastruktur og samarbeid </a:t>
            </a:r>
          </a:p>
          <a:p>
            <a:pPr lvl="1"/>
            <a:r>
              <a:rPr lang="nb-NO" dirty="0" smtClean="0"/>
              <a:t>Forskningsfinansiering</a:t>
            </a:r>
          </a:p>
          <a:p>
            <a:pPr lvl="1"/>
            <a:r>
              <a:rPr lang="nb-NO" dirty="0" smtClean="0"/>
              <a:t>Innovasjon og nyskapning fra forskning</a:t>
            </a:r>
          </a:p>
          <a:p>
            <a:r>
              <a:rPr lang="nb-NO" dirty="0" smtClean="0"/>
              <a:t>Utdanning:</a:t>
            </a:r>
          </a:p>
          <a:p>
            <a:pPr lvl="1"/>
            <a:r>
              <a:rPr lang="nb-NO" dirty="0" smtClean="0"/>
              <a:t>Ambisjoner og innretning</a:t>
            </a:r>
          </a:p>
          <a:p>
            <a:pPr lvl="1"/>
            <a:r>
              <a:rPr lang="nb-NO" dirty="0" smtClean="0"/>
              <a:t>Fysisk og digitalt læringsmiljø</a:t>
            </a:r>
          </a:p>
          <a:p>
            <a:pPr lvl="1"/>
            <a:r>
              <a:rPr lang="nb-NO" dirty="0" smtClean="0"/>
              <a:t>Rekruttering og dimensjonering</a:t>
            </a:r>
          </a:p>
          <a:p>
            <a:pPr lvl="1"/>
            <a:r>
              <a:rPr lang="nb-NO" dirty="0" smtClean="0"/>
              <a:t>Internasjonalt samarbeid</a:t>
            </a:r>
          </a:p>
          <a:p>
            <a:r>
              <a:rPr lang="nb-NO" dirty="0" smtClean="0"/>
              <a:t>Klinikk</a:t>
            </a:r>
          </a:p>
          <a:p>
            <a:pPr lvl="1"/>
            <a:r>
              <a:rPr lang="nb-NO" dirty="0" smtClean="0"/>
              <a:t>Betydning for utdanning og forskning</a:t>
            </a:r>
          </a:p>
          <a:p>
            <a:pPr lvl="1"/>
            <a:r>
              <a:rPr lang="nb-NO" dirty="0" smtClean="0"/>
              <a:t>Innretning </a:t>
            </a:r>
            <a:r>
              <a:rPr lang="nb-NO" smtClean="0"/>
              <a:t>og organisering.</a:t>
            </a:r>
            <a:endParaRPr lang="nb-NO" dirty="0" smtClean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pPr marL="0" indent="0">
              <a:buNone/>
            </a:pPr>
            <a:endParaRPr lang="nb-NO" dirty="0" smtClean="0"/>
          </a:p>
          <a:p>
            <a:endParaRPr lang="nb-NO" dirty="0" smtClean="0"/>
          </a:p>
          <a:p>
            <a:endParaRPr lang="nb-NO" dirty="0"/>
          </a:p>
        </p:txBody>
      </p:sp>
      <p:sp>
        <p:nvSpPr>
          <p:cNvPr id="4" name="TextBox 3"/>
          <p:cNvSpPr txBox="1"/>
          <p:nvPr/>
        </p:nvSpPr>
        <p:spPr>
          <a:xfrm>
            <a:off x="8846288" y="3774558"/>
            <a:ext cx="3551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&gt;Strategiskplan 2030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0242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D_PowerPoint_stud.potx" id="{1C684C6D-B78C-4854-9ECD-931A71770E29}" vid="{0790A32B-9C69-48C9-9708-EA08EE0538B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od_powerpoint_stud (1)</Template>
  <TotalTime>1412</TotalTime>
  <Words>441</Words>
  <Application>Microsoft Office PowerPoint</Application>
  <PresentationFormat>Widescreen</PresentationFormat>
  <Paragraphs>68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Status ved UiO/OD</vt:lpstr>
      <vt:lpstr>Klinikkdriften</vt:lpstr>
      <vt:lpstr>Sentrale spørsmål</vt:lpstr>
      <vt:lpstr>Tiltak for avgangskullene </vt:lpstr>
      <vt:lpstr>Status for kullene</vt:lpstr>
      <vt:lpstr>Endringer i ledelsen </vt:lpstr>
      <vt:lpstr>Sentrale oppgaver fremover  for OD - som vi ønsker å diskutere i fakultets styret fremover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klinikkundervisning</dc:title>
  <dc:creator>Leif Erling Jensen</dc:creator>
  <cp:lastModifiedBy>Leif Erling Jensen</cp:lastModifiedBy>
  <cp:revision>32</cp:revision>
  <dcterms:created xsi:type="dcterms:W3CDTF">2021-04-08T13:20:55Z</dcterms:created>
  <dcterms:modified xsi:type="dcterms:W3CDTF">2021-04-30T07:48:59Z</dcterms:modified>
</cp:coreProperties>
</file>